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5" r:id="rId8"/>
    <p:sldId id="266" r:id="rId9"/>
    <p:sldId id="267" r:id="rId10"/>
    <p:sldId id="264" r:id="rId11"/>
    <p:sldId id="268" r:id="rId12"/>
    <p:sldId id="269" r:id="rId13"/>
    <p:sldId id="272" r:id="rId14"/>
    <p:sldId id="27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7D8A-8FBF-45E7-AE30-B7380BD281CF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AA18-6873-4302-BB2B-22FC346B2D3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43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7D8A-8FBF-45E7-AE30-B7380BD281CF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AA18-6873-4302-BB2B-22FC346B2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991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7D8A-8FBF-45E7-AE30-B7380BD281CF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AA18-6873-4302-BB2B-22FC346B2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932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7D8A-8FBF-45E7-AE30-B7380BD281CF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AA18-6873-4302-BB2B-22FC346B2D3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3897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7D8A-8FBF-45E7-AE30-B7380BD281CF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AA18-6873-4302-BB2B-22FC346B2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8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7D8A-8FBF-45E7-AE30-B7380BD281CF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AA18-6873-4302-BB2B-22FC346B2D3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0297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7D8A-8FBF-45E7-AE30-B7380BD281CF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AA18-6873-4302-BB2B-22FC346B2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017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7D8A-8FBF-45E7-AE30-B7380BD281CF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AA18-6873-4302-BB2B-22FC346B2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12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7D8A-8FBF-45E7-AE30-B7380BD281CF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AA18-6873-4302-BB2B-22FC346B2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030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7D8A-8FBF-45E7-AE30-B7380BD281CF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AA18-6873-4302-BB2B-22FC346B2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779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7D8A-8FBF-45E7-AE30-B7380BD281CF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AA18-6873-4302-BB2B-22FC346B2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273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7D8A-8FBF-45E7-AE30-B7380BD281CF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AA18-6873-4302-BB2B-22FC346B2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63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7D8A-8FBF-45E7-AE30-B7380BD281CF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AA18-6873-4302-BB2B-22FC346B2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648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7D8A-8FBF-45E7-AE30-B7380BD281CF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AA18-6873-4302-BB2B-22FC346B2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91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7D8A-8FBF-45E7-AE30-B7380BD281CF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AA18-6873-4302-BB2B-22FC346B2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127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7D8A-8FBF-45E7-AE30-B7380BD281CF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AA18-6873-4302-BB2B-22FC346B2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754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7D8A-8FBF-45E7-AE30-B7380BD281CF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AA18-6873-4302-BB2B-22FC346B2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20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E8A7D8A-8FBF-45E7-AE30-B7380BD281CF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737AA18-6873-4302-BB2B-22FC346B2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62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98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8812" y="628234"/>
            <a:ext cx="1180279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ln w="3175" cmpd="sng"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ru-RU" sz="2000" b="1" cap="all" dirty="0">
                <a:ln w="3175" cmpd="sng"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7200" b="1" cap="all" dirty="0" smtClean="0">
                <a:ln w="3175" cmpd="sng">
                  <a:noFill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rPr>
              <a:t>Интеллектуальный марафон</a:t>
            </a:r>
            <a:endParaRPr lang="ru-RU" sz="7200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91178" y="5952487"/>
            <a:ext cx="3381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Разработал преподаватель Федорищенко Т.В.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31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2388" y="287712"/>
            <a:ext cx="110137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7. Ребусы</a:t>
            </a:r>
          </a:p>
          <a:p>
            <a:endParaRPr lang="ru-RU" sz="16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каждый правильный ответ начисляется 1 </a:t>
            </a:r>
            <a:r>
              <a:rPr lang="ru-RU" sz="1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балл</a:t>
            </a:r>
            <a:endParaRPr lang="ru-RU" sz="16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95" y="1303376"/>
            <a:ext cx="3903260" cy="2505312"/>
          </a:xfrm>
          <a:prstGeom prst="rect">
            <a:avLst/>
          </a:prstGeom>
        </p:spPr>
      </p:pic>
      <p:pic>
        <p:nvPicPr>
          <p:cNvPr id="4" name="Рисунок 3" descr="C:\Users\User\Desktop\9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5" y="4133037"/>
            <a:ext cx="5759354" cy="2291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10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719" y="1286661"/>
            <a:ext cx="5921650" cy="239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13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000" y="4071482"/>
            <a:ext cx="5288200" cy="21928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583141" y="3702150"/>
            <a:ext cx="18151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1128" y="6379670"/>
            <a:ext cx="2661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ноутбук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12443" y="3593244"/>
            <a:ext cx="2661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пароль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13761" y="6241168"/>
            <a:ext cx="2661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хакер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8365" y="1129909"/>
            <a:ext cx="37955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</a:t>
            </a:r>
            <a:endParaRPr lang="ru-RU" sz="3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87941" y="1185981"/>
            <a:ext cx="37955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</a:t>
            </a:r>
            <a:endParaRPr lang="ru-RU" sz="3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1417" y="4071482"/>
            <a:ext cx="37955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endParaRPr lang="ru-RU" sz="3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69641" y="3910292"/>
            <a:ext cx="26758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</a:t>
            </a:r>
            <a:endParaRPr lang="ru-RU" sz="3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691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1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23" y="3590213"/>
            <a:ext cx="5763413" cy="2373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User\Desktop\14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23" y="279209"/>
            <a:ext cx="5763413" cy="239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0618" y="3675224"/>
            <a:ext cx="5414002" cy="22888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4139" y="390666"/>
            <a:ext cx="5086457" cy="21513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7217" y="5964070"/>
            <a:ext cx="2661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пиксель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5415" y="2701699"/>
            <a:ext cx="2661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микрофон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26962" y="5974795"/>
            <a:ext cx="2661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накопитель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6089" y="2570887"/>
            <a:ext cx="2661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сервер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9245" y="113667"/>
            <a:ext cx="37955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</a:t>
            </a:r>
            <a:endParaRPr lang="ru-RU" sz="3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9245" y="3398225"/>
            <a:ext cx="37955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6</a:t>
            </a:r>
            <a:endParaRPr lang="ru-RU" sz="3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60840" y="279023"/>
            <a:ext cx="37955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7</a:t>
            </a:r>
            <a:endParaRPr lang="ru-RU" sz="3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60840" y="3500045"/>
            <a:ext cx="37955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8</a:t>
            </a:r>
            <a:endParaRPr lang="ru-RU" sz="3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651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9241" y="5560343"/>
            <a:ext cx="2661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драйвер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7091" y="2374710"/>
            <a:ext cx="2661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38289" y="3070744"/>
            <a:ext cx="2661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4411" y="5991229"/>
            <a:ext cx="2661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винчестер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User\Desktop\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31" y="217657"/>
            <a:ext cx="5609588" cy="2157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15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31" y="3242189"/>
            <a:ext cx="5609588" cy="231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1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340" y="929303"/>
            <a:ext cx="5609212" cy="2141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5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947" y="3760396"/>
            <a:ext cx="5571605" cy="223083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178353" y="2805597"/>
            <a:ext cx="67671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10</a:t>
            </a:r>
            <a:endParaRPr lang="ru-RU" sz="3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8353" y="109082"/>
            <a:ext cx="37955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9</a:t>
            </a:r>
            <a:endParaRPr lang="ru-RU" sz="3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89907" y="3483397"/>
            <a:ext cx="82336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264633" y="375305"/>
            <a:ext cx="74864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11</a:t>
            </a:r>
            <a:endParaRPr lang="ru-RU" sz="3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176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73" y="1984981"/>
            <a:ext cx="4749420" cy="1507067"/>
          </a:xfrm>
        </p:spPr>
        <p:txBody>
          <a:bodyPr>
            <a:noAutofit/>
          </a:bodyPr>
          <a:lstStyle/>
          <a:p>
            <a:pPr algn="ctr"/>
            <a:r>
              <a:rPr lang="ru-RU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игру!</a:t>
            </a:r>
            <a:endParaRPr lang="ru-RU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44" y="573205"/>
            <a:ext cx="7154347" cy="57830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924" y="3849779"/>
            <a:ext cx="4511431" cy="27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4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 преподаватель Федорищенко Т.В.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19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390" y="233122"/>
            <a:ext cx="1162334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1.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Знатоки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Ответить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вопросы.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каждый правильный ответ 1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208" y="1218007"/>
            <a:ext cx="1162334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Устройство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предназначенное для вывода текстовой и графической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</a:p>
          <a:p>
            <a:pPr algn="just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Устройство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ввода алфавитно-цифровой информации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клавиатура</a:t>
            </a:r>
          </a:p>
          <a:p>
            <a:pPr algn="just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Клавиша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подтверждающая команду (ввод)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just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устройствам вывода графической информации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      </a:t>
            </a:r>
          </a:p>
          <a:p>
            <a:pPr algn="just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принтер  </a:t>
            </a:r>
          </a:p>
          <a:p>
            <a:pPr algn="just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На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указывает расширение файла?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приложения </a:t>
            </a:r>
          </a:p>
          <a:p>
            <a:pPr algn="just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6.Магнитный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 для хранения информации в персональном компьютере. 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Жесткий диск (винчестер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05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560" y="247163"/>
            <a:ext cx="1155510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7.Объединение компьютеров между собой с помощью линий связи?</a:t>
            </a:r>
          </a:p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сеть</a:t>
            </a:r>
            <a:endParaRPr lang="ru-RU" sz="2000" dirty="0">
              <a:solidFill>
                <a:prstClr val="black"/>
              </a:solidFill>
            </a:endParaRP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8.Программа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просмотра веб – сайтов и веб- страниц?   </a:t>
            </a:r>
          </a:p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браузер</a:t>
            </a:r>
            <a:endParaRPr lang="ru-RU" sz="2000" dirty="0">
              <a:solidFill>
                <a:prstClr val="black"/>
              </a:solidFill>
            </a:endParaRP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9.Сколько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Бит, в одном Байте?     </a:t>
            </a:r>
          </a:p>
          <a:p>
            <a:pPr lvl="0" algn="just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бит</a:t>
            </a:r>
          </a:p>
          <a:p>
            <a:pPr algn="just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Совокупность знаний, сведений и данных окружающей среды? 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Центральный «мозг» компьютера, предназначенный для переработки информации?   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Устройство для охлаждения центрального процессора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2800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кулер (вентилятор)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Универсальное электронное устройство обработки информации. 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48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1278" y="262214"/>
            <a:ext cx="1143227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Специальный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индикатор, указывающий позицию на экране. 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курсор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Программы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внешними устройствами. 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драйвер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 Небольшая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вредоносная программа, которая может приписывать себя к другим программам. 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вирус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17. Манипулятор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ручного управления курсором.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мышь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 Разъемы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подключения периферийных устройств.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порты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401620" y="3166279"/>
            <a:ext cx="5471932" cy="328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2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4526" y="199874"/>
            <a:ext cx="101948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2. Кроссворд "Устройство компьютера"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каждый правильный ответ начисляется 1 балл</a:t>
            </a:r>
            <a:endParaRPr lang="ru-RU" sz="1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6812" y="1447549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«Мозг» компьютера.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Устройство для ввода звука.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Устройство для прослушивания музыки, звука.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Устройство для хранения программ и данных.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Устройство для просмотра информации.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Устройство аналогичное «мышке».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Устройство для ввода информации в компьютер с листа бумаги.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807989"/>
              </p:ext>
            </p:extLst>
          </p:nvPr>
        </p:nvGraphicFramePr>
        <p:xfrm>
          <a:off x="6250667" y="1447548"/>
          <a:ext cx="5559200" cy="4980547"/>
        </p:xfrm>
        <a:graphic>
          <a:graphicData uri="http://schemas.openxmlformats.org/drawingml/2006/table">
            <a:tbl>
              <a:tblPr firstRow="1" firstCol="1" bandRow="1"/>
              <a:tblGrid>
                <a:gridCol w="347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7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74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74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474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474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474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474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4745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4745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4745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4745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4745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4745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4745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4745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83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3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3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3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3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3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3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3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3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3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3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3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3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744501" y="1815152"/>
            <a:ext cx="30025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</a:p>
          <a:p>
            <a:endParaRPr lang="ru-RU" sz="1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  <a:p>
            <a:endParaRPr lang="ru-RU" sz="1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</a:t>
            </a:r>
          </a:p>
          <a:p>
            <a:endParaRPr lang="ru-RU" sz="1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</a:t>
            </a:r>
          </a:p>
          <a:p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endParaRPr lang="ru-RU" sz="1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9099" y="2574651"/>
            <a:ext cx="2115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 И    К    Р   О   Ф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44752" y="2577120"/>
            <a:ext cx="313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40788" y="2574651"/>
            <a:ext cx="3821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  <a:p>
            <a:endParaRPr lang="ru-RU" sz="1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</a:t>
            </a:r>
          </a:p>
          <a:p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  <a:p>
            <a:pPr algn="ctr"/>
            <a:endParaRPr lang="ru-RU" sz="1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</a:t>
            </a:r>
          </a:p>
          <a:p>
            <a:pPr algn="ctr"/>
            <a:endParaRPr lang="ru-RU" sz="1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38531" y="3357349"/>
            <a:ext cx="25930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</a:p>
          <a:p>
            <a:pPr algn="ctr"/>
            <a:endParaRPr lang="ru-RU" sz="1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algn="ctr"/>
            <a:endParaRPr lang="ru-RU" sz="1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93373" y="3334150"/>
            <a:ext cx="135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С   П   Л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40286" y="3334150"/>
            <a:ext cx="286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1869" y="4118431"/>
            <a:ext cx="140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    Ж  О   Й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38781" y="4190478"/>
            <a:ext cx="1064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  И    К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67580" y="4177446"/>
            <a:ext cx="70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91161" y="4177446"/>
            <a:ext cx="62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Р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639" y="4865454"/>
            <a:ext cx="3319678" cy="199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7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785" y="265359"/>
            <a:ext cx="1147776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3. Юный шифровальщик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каждый правильный ответ начисляется 1 балл</a:t>
            </a:r>
          </a:p>
          <a:p>
            <a:pPr>
              <a:spcAft>
                <a:spcPts val="0"/>
              </a:spcAft>
            </a:pP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Используя шифр, найдите слова, которые скрываются за этими цифрами:</a:t>
            </a:r>
            <a:endParaRPr lang="ru-RU" sz="1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583815"/>
              </p:ext>
            </p:extLst>
          </p:nvPr>
        </p:nvGraphicFramePr>
        <p:xfrm>
          <a:off x="518613" y="1221068"/>
          <a:ext cx="11177742" cy="5120640"/>
        </p:xfrm>
        <a:graphic>
          <a:graphicData uri="http://schemas.openxmlformats.org/drawingml/2006/table">
            <a:tbl>
              <a:tblPr firstRow="1" firstCol="1" bandRow="1"/>
              <a:tblGrid>
                <a:gridCol w="6865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65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65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65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65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65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657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657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8657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9057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322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7767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1479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53694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4566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54591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70002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89556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108928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398484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871011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</a:tblGrid>
              <a:tr h="3287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ШИФР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3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9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67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67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Й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27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67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67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67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67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67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67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8614" y="2024875"/>
            <a:ext cx="5404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    н      т     е       р     н      е       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613" y="2832421"/>
            <a:ext cx="5404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      р     и     г     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е       р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613" y="3698940"/>
            <a:ext cx="5404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      р     и     н       т     е      р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613" y="4510977"/>
            <a:ext cx="6168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      р    о      г        р    а     м    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613" y="5387726"/>
            <a:ext cx="6168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    н        т    е        р     ф    е      й       с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613" y="6178208"/>
            <a:ext cx="442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     р     е      д      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823" y="3758698"/>
            <a:ext cx="4902729" cy="294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6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504" y="221384"/>
            <a:ext cx="11596048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Анаграмма</a:t>
            </a:r>
          </a:p>
          <a:p>
            <a:pPr>
              <a:spcAft>
                <a:spcPts val="0"/>
              </a:spcAft>
            </a:pPr>
            <a:endParaRPr lang="ru-RU" sz="13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Переставить </a:t>
            </a:r>
            <a:r>
              <a:rPr lang="ru-RU" sz="1600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буквы и получить новое </a:t>
            </a:r>
            <a:r>
              <a:rPr lang="ru-RU" sz="1600" spc="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слово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связанное 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информатикой и компьютерами. Напри­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мер, из слова "док" можно получить слово "код", а из </a:t>
            </a:r>
            <a:r>
              <a:rPr lang="ru-RU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слова "иголка" — "логика».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каждое правильно составленное слово – 1 балл.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5868" y="1577173"/>
            <a:ext cx="1013573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ru-RU" sz="28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Граммпора</a:t>
            </a:r>
            <a:endParaRPr lang="ru-RU" sz="2800" spc="-5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spc="-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spc="-4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spc="-4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Лайф</a:t>
            </a:r>
            <a:r>
              <a:rPr lang="ru-RU" sz="2800" spc="-4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файл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spc="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spc="1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Нимотор</a:t>
            </a:r>
            <a:endParaRPr lang="ru-RU" sz="2800" spc="1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spc="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монитор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Aft>
                <a:spcPts val="0"/>
              </a:spcAft>
              <a:buAutoNum type="arabicPeriod" startAt="4"/>
            </a:pPr>
            <a:r>
              <a:rPr lang="ru-RU" sz="2800" spc="-5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Лайботик</a:t>
            </a:r>
            <a:endParaRPr lang="ru-RU" sz="2800" spc="-55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spc="-5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килобайт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Пьюромтек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компьютер</a:t>
            </a:r>
          </a:p>
          <a:p>
            <a:pPr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Свитерчен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винчестер 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spc="-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8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spc="-1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Таксиед</a:t>
            </a:r>
            <a:endParaRPr lang="ru-RU" sz="2800" spc="-1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spc="-1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дискета 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235" y="3123465"/>
            <a:ext cx="5474682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4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070" y="205686"/>
            <a:ext cx="11723426" cy="4562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Сектор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черный ящик</a:t>
            </a:r>
          </a:p>
          <a:p>
            <a:pPr>
              <a:spcAft>
                <a:spcPts val="0"/>
              </a:spcAft>
            </a:pPr>
            <a:endParaRPr lang="ru-RU" sz="1050" dirty="0" smtClean="0">
              <a:solidFill>
                <a:srgbClr val="181818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была разработана в ходе создания операционной системы NLS. Разработчик системы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Дуглас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Энгельбарт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придумал для работы с системой механический манипулятор, который впервые был представлен широкой публике на научной конференции, которая проходила в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Сан-Франциско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декабря 1968 года.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 это? </a:t>
            </a:r>
          </a:p>
          <a:p>
            <a:pPr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2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Мышь</a:t>
            </a:r>
            <a:endParaRPr lang="ru-RU" sz="2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814" y="3232647"/>
            <a:ext cx="5474682" cy="32860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813" y="4768474"/>
            <a:ext cx="2951579" cy="196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0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855" y="137587"/>
            <a:ext cx="1134128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6. Дешифратор</a:t>
            </a:r>
          </a:p>
          <a:p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Представленные пословицы  </a:t>
            </a:r>
            <a:r>
              <a:rPr lang="x-non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перефразированы на компьютерный лад. Задача </a:t>
            </a:r>
            <a:r>
              <a:rPr lang="x-none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перевести </a:t>
            </a:r>
            <a:r>
              <a:rPr lang="x-non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их в общепринятую форму. За верный ответ - 1 балл</a:t>
            </a:r>
            <a:r>
              <a:rPr lang="x-none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981" y="1579152"/>
            <a:ext cx="11323093" cy="5097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x-none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Лучше </a:t>
            </a:r>
            <a:r>
              <a:rPr lang="x-none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Корвет на столе, чем Pentium во сне</a:t>
            </a:r>
            <a:r>
              <a:rPr lang="x-none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457200" algn="l"/>
              </a:tabLst>
            </a:pPr>
            <a:r>
              <a:rPr lang="x-none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 синица в руке, чем журавль в небе)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x-none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Каждая </a:t>
            </a:r>
            <a:r>
              <a:rPr lang="x-none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новая программа - это хорошо забытая старая.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457200" algn="l"/>
              </a:tabLst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(Новое – хорошо забытое старое)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x-none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x-none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компьютерам встречают, по программам </a:t>
            </a:r>
            <a:r>
              <a:rPr lang="x-none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провожают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tabLst>
                <a:tab pos="457200" algn="l"/>
              </a:tabLst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одежке встречают, по уму провожают)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x-none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Алгоритмам </a:t>
            </a:r>
            <a:r>
              <a:rPr lang="x-none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учиться - всегда пригодится</a:t>
            </a:r>
            <a:r>
              <a:rPr lang="x-none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457200" algn="l"/>
              </a:tabLst>
            </a:pPr>
            <a:r>
              <a:rPr lang="x-none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(Учиться – всегда пригодится)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x-none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Хороша </a:t>
            </a:r>
            <a:r>
              <a:rPr lang="x-none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веревка длинная, а программа короткая.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457200" algn="l"/>
              </a:tabLst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(Волос длинный, ум короткий)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x-none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x-none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дорога программа, дорог алгоритм</a:t>
            </a:r>
            <a:r>
              <a:rPr lang="x-none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457200" algn="l"/>
              </a:tabLst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(Дорог не подарок, а дорого внимание)</a:t>
            </a:r>
            <a:r>
              <a:rPr lang="x-none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120" y="3839555"/>
            <a:ext cx="4509023" cy="270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0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135</TotalTime>
  <Words>605</Words>
  <Application>Microsoft Office PowerPoint</Application>
  <PresentationFormat>Произвольный</PresentationFormat>
  <Paragraphs>571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игру!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 Windows</cp:lastModifiedBy>
  <cp:revision>33</cp:revision>
  <dcterms:created xsi:type="dcterms:W3CDTF">2022-03-31T06:40:25Z</dcterms:created>
  <dcterms:modified xsi:type="dcterms:W3CDTF">2024-01-19T06:50:20Z</dcterms:modified>
</cp:coreProperties>
</file>