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79" r:id="rId3"/>
    <p:sldId id="257" r:id="rId4"/>
    <p:sldId id="258" r:id="rId5"/>
    <p:sldId id="259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2" r:id="rId14"/>
    <p:sldId id="271" r:id="rId15"/>
    <p:sldId id="269" r:id="rId16"/>
    <p:sldId id="270" r:id="rId17"/>
    <p:sldId id="272" r:id="rId18"/>
    <p:sldId id="284" r:id="rId19"/>
    <p:sldId id="283" r:id="rId20"/>
    <p:sldId id="280" r:id="rId21"/>
    <p:sldId id="273" r:id="rId22"/>
    <p:sldId id="281" r:id="rId23"/>
    <p:sldId id="282" r:id="rId24"/>
    <p:sldId id="274" r:id="rId25"/>
    <p:sldId id="275" r:id="rId26"/>
    <p:sldId id="277" r:id="rId27"/>
    <p:sldId id="278" r:id="rId28"/>
    <p:sldId id="276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654AC6-A9F6-45AB-95DA-D4B79204771B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58A3C-915A-4C40-B47E-FF356D62A5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58A3C-915A-4C40-B47E-FF356D62A58F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Урок русского языка в 9 классе на тему: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B0F0"/>
                </a:solidFill>
              </a:rPr>
              <a:t>«Сложноподчинённые предложения с придаточными определительными»</a:t>
            </a:r>
            <a:endParaRPr lang="ru-RU" b="1" i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071546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Указательные слова </a:t>
            </a:r>
            <a:b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(местоимения)</a:t>
            </a:r>
            <a:endParaRPr lang="ru-RU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2285992"/>
            <a:ext cx="8229600" cy="432511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такие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тот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такое                       </a:t>
            </a:r>
            <a:r>
              <a:rPr lang="ru-RU" sz="43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Такой, тот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такой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    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</a:p>
          <a:p>
            <a:pPr>
              <a:buNone/>
            </a:pPr>
            <a:endParaRPr lang="ru-RU" dirty="0" smtClean="0"/>
          </a:p>
          <a:p>
            <a:pPr>
              <a:lnSpc>
                <a:spcPct val="80000"/>
              </a:lnSpc>
              <a:buNone/>
            </a:pPr>
            <a:r>
              <a:rPr lang="ru-RU" sz="35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>
              <a:lnSpc>
                <a:spcPct val="80000"/>
              </a:lnSpc>
              <a:buNone/>
            </a:pPr>
            <a:r>
              <a:rPr lang="ru-RU" sz="35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endParaRPr lang="ru-RU" sz="35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2071670" y="2285992"/>
            <a:ext cx="1214446" cy="242889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285728"/>
            <a:ext cx="278605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Схема</a:t>
            </a:r>
            <a:endParaRPr lang="ru-RU" sz="1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122"/>
          <p:cNvGrpSpPr>
            <a:grpSpLocks noGrp="1"/>
          </p:cNvGrpSpPr>
          <p:nvPr>
            <p:ph idx="1"/>
          </p:nvPr>
        </p:nvGrpSpPr>
        <p:grpSpPr bwMode="auto">
          <a:xfrm>
            <a:off x="1285852" y="2571743"/>
            <a:ext cx="6072230" cy="3004921"/>
            <a:chOff x="2208" y="1344"/>
            <a:chExt cx="816" cy="581"/>
          </a:xfrm>
        </p:grpSpPr>
        <p:grpSp>
          <p:nvGrpSpPr>
            <p:cNvPr id="5" name="Group 104"/>
            <p:cNvGrpSpPr>
              <a:grpSpLocks/>
            </p:cNvGrpSpPr>
            <p:nvPr/>
          </p:nvGrpSpPr>
          <p:grpSpPr bwMode="auto">
            <a:xfrm>
              <a:off x="2208" y="1344"/>
              <a:ext cx="816" cy="528"/>
              <a:chOff x="4080" y="2448"/>
              <a:chExt cx="816" cy="528"/>
            </a:xfrm>
          </p:grpSpPr>
          <p:sp>
            <p:nvSpPr>
              <p:cNvPr id="7" name="AutoShape 93"/>
              <p:cNvSpPr>
                <a:spLocks noChangeArrowheads="1"/>
              </p:cNvSpPr>
              <p:nvPr/>
            </p:nvSpPr>
            <p:spPr bwMode="auto">
              <a:xfrm>
                <a:off x="4608" y="2592"/>
                <a:ext cx="288" cy="384"/>
              </a:xfrm>
              <a:prstGeom prst="bracketPair">
                <a:avLst>
                  <a:gd name="adj" fmla="val 1666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8" name="Group 94"/>
              <p:cNvGrpSpPr>
                <a:grpSpLocks/>
              </p:cNvGrpSpPr>
              <p:nvPr/>
            </p:nvGrpSpPr>
            <p:grpSpPr bwMode="auto">
              <a:xfrm>
                <a:off x="4080" y="2448"/>
                <a:ext cx="672" cy="528"/>
                <a:chOff x="4080" y="2448"/>
                <a:chExt cx="672" cy="528"/>
              </a:xfrm>
            </p:grpSpPr>
            <p:sp>
              <p:nvSpPr>
                <p:cNvPr id="9" name="Line 95"/>
                <p:cNvSpPr>
                  <a:spLocks noChangeShapeType="1"/>
                </p:cNvSpPr>
                <p:nvPr/>
              </p:nvSpPr>
              <p:spPr bwMode="auto">
                <a:xfrm flipH="1">
                  <a:off x="4080" y="2592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" name="Line 96"/>
                <p:cNvSpPr>
                  <a:spLocks noChangeShapeType="1"/>
                </p:cNvSpPr>
                <p:nvPr/>
              </p:nvSpPr>
              <p:spPr bwMode="auto">
                <a:xfrm>
                  <a:off x="4080" y="2640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" name="Line 97"/>
                <p:cNvSpPr>
                  <a:spLocks noChangeShapeType="1"/>
                </p:cNvSpPr>
                <p:nvPr/>
              </p:nvSpPr>
              <p:spPr bwMode="auto">
                <a:xfrm>
                  <a:off x="4080" y="2976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" name="Line 98"/>
                <p:cNvSpPr>
                  <a:spLocks noChangeShapeType="1"/>
                </p:cNvSpPr>
                <p:nvPr/>
              </p:nvSpPr>
              <p:spPr bwMode="auto">
                <a:xfrm>
                  <a:off x="4320" y="2592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" name="Line 99"/>
                <p:cNvSpPr>
                  <a:spLocks noChangeShapeType="1"/>
                </p:cNvSpPr>
                <p:nvPr/>
              </p:nvSpPr>
              <p:spPr bwMode="auto">
                <a:xfrm>
                  <a:off x="4464" y="2592"/>
                  <a:ext cx="0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" name="Line 100"/>
                <p:cNvSpPr>
                  <a:spLocks noChangeShapeType="1"/>
                </p:cNvSpPr>
                <p:nvPr/>
              </p:nvSpPr>
              <p:spPr bwMode="auto">
                <a:xfrm flipH="1">
                  <a:off x="4320" y="2976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" name="Line 101"/>
                <p:cNvSpPr>
                  <a:spLocks noChangeShapeType="1"/>
                </p:cNvSpPr>
                <p:nvPr/>
              </p:nvSpPr>
              <p:spPr bwMode="auto">
                <a:xfrm flipV="1">
                  <a:off x="4272" y="2448"/>
                  <a:ext cx="0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" name="Line 102"/>
                <p:cNvSpPr>
                  <a:spLocks noChangeShapeType="1"/>
                </p:cNvSpPr>
                <p:nvPr/>
              </p:nvSpPr>
              <p:spPr bwMode="auto">
                <a:xfrm>
                  <a:off x="4752" y="2448"/>
                  <a:ext cx="0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" name="Line 103"/>
                <p:cNvSpPr>
                  <a:spLocks noChangeShapeType="1"/>
                </p:cNvSpPr>
                <p:nvPr/>
              </p:nvSpPr>
              <p:spPr bwMode="auto">
                <a:xfrm>
                  <a:off x="4272" y="2448"/>
                  <a:ext cx="48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6" name="Text Box 120"/>
            <p:cNvSpPr txBox="1">
              <a:spLocks noChangeArrowheads="1"/>
            </p:cNvSpPr>
            <p:nvPr/>
          </p:nvSpPr>
          <p:spPr bwMode="auto">
            <a:xfrm>
              <a:off x="2592" y="1776"/>
              <a:ext cx="116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4400" b="1" dirty="0">
                  <a:solidFill>
                    <a:srgbClr val="FF0000"/>
                  </a:solidFill>
                </a:rPr>
                <a:t>,</a:t>
              </a:r>
            </a:p>
          </p:txBody>
        </p:sp>
      </p:grpSp>
      <p:sp>
        <p:nvSpPr>
          <p:cNvPr id="18" name="Прямоугольник 17"/>
          <p:cNvSpPr/>
          <p:nvPr/>
        </p:nvSpPr>
        <p:spPr>
          <a:xfrm flipH="1" flipV="1">
            <a:off x="7572396" y="5214950"/>
            <a:ext cx="714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330709" y="1928802"/>
            <a:ext cx="13363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Какой?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Схема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12800" indent="-812800">
              <a:lnSpc>
                <a:spcPct val="90000"/>
              </a:lnSpc>
              <a:buFont typeface="Wingdings" pitchFamily="2" charset="2"/>
              <a:buAutoNum type="romanUcPeriod"/>
            </a:pPr>
            <a:endParaRPr lang="ru-RU" sz="1600" dirty="0" smtClean="0">
              <a:solidFill>
                <a:srgbClr val="0000CC"/>
              </a:solidFill>
            </a:endParaRPr>
          </a:p>
          <a:p>
            <a:pPr marL="812800" indent="-812800">
              <a:lnSpc>
                <a:spcPct val="90000"/>
              </a:lnSpc>
              <a:buFont typeface="Wingdings" pitchFamily="2" charset="2"/>
              <a:buNone/>
            </a:pPr>
            <a:r>
              <a:rPr lang="ru-RU" sz="1600" dirty="0" smtClean="0">
                <a:solidFill>
                  <a:srgbClr val="0000CC"/>
                </a:solidFill>
              </a:rPr>
              <a:t>    </a:t>
            </a:r>
            <a:r>
              <a:rPr lang="en-US" sz="1600" dirty="0" smtClean="0">
                <a:solidFill>
                  <a:srgbClr val="0000CC"/>
                </a:solidFill>
              </a:rPr>
              <a:t>                 </a:t>
            </a:r>
            <a:r>
              <a:rPr lang="ru-RU" sz="1600" dirty="0" smtClean="0">
                <a:solidFill>
                  <a:srgbClr val="0000CC"/>
                </a:solidFill>
              </a:rPr>
              <a:t>  </a:t>
            </a:r>
            <a:r>
              <a:rPr lang="en-US" dirty="0" smtClean="0">
                <a:solidFill>
                  <a:srgbClr val="0000CC"/>
                </a:solidFill>
              </a:rPr>
              <a:t>[ …</a:t>
            </a:r>
            <a:r>
              <a:rPr lang="ru-RU" dirty="0" smtClean="0">
                <a:solidFill>
                  <a:srgbClr val="0000CC"/>
                </a:solidFill>
              </a:rPr>
              <a:t> </a:t>
            </a:r>
            <a:r>
              <a:rPr lang="ru-RU" dirty="0" err="1" smtClean="0">
                <a:solidFill>
                  <a:srgbClr val="0000CC"/>
                </a:solidFill>
              </a:rPr>
              <a:t>сущ</a:t>
            </a:r>
            <a:r>
              <a:rPr lang="ru-RU" dirty="0" smtClean="0">
                <a:solidFill>
                  <a:srgbClr val="0000CC"/>
                </a:solidFill>
              </a:rPr>
              <a:t>/ мест.</a:t>
            </a:r>
            <a:r>
              <a:rPr lang="en-US" dirty="0" smtClean="0">
                <a:solidFill>
                  <a:srgbClr val="0000CC"/>
                </a:solidFill>
              </a:rPr>
              <a:t>]</a:t>
            </a:r>
            <a:r>
              <a:rPr lang="ru-RU" sz="3200" b="1" dirty="0" smtClean="0">
                <a:solidFill>
                  <a:srgbClr val="FF0000"/>
                </a:solidFill>
              </a:rPr>
              <a:t>,</a:t>
            </a:r>
            <a:r>
              <a:rPr lang="ru-RU" dirty="0" smtClean="0">
                <a:solidFill>
                  <a:srgbClr val="0000CC"/>
                </a:solidFill>
              </a:rPr>
              <a:t> (союз. слово…).</a:t>
            </a:r>
          </a:p>
          <a:p>
            <a:pPr marL="812800" indent="-812800">
              <a:lnSpc>
                <a:spcPct val="90000"/>
              </a:lnSpc>
              <a:buFont typeface="Wingdings" pitchFamily="2" charset="2"/>
              <a:buNone/>
            </a:pPr>
            <a:r>
              <a:rPr lang="ru-RU" dirty="0" smtClean="0">
                <a:solidFill>
                  <a:srgbClr val="0000CC"/>
                </a:solidFill>
              </a:rPr>
              <a:t>      </a:t>
            </a:r>
          </a:p>
          <a:p>
            <a:pPr marL="812800" indent="-812800">
              <a:lnSpc>
                <a:spcPct val="90000"/>
              </a:lnSpc>
              <a:buFont typeface="Wingdings" pitchFamily="2" charset="2"/>
              <a:buNone/>
            </a:pPr>
            <a:r>
              <a:rPr lang="ru-RU" dirty="0" smtClean="0">
                <a:solidFill>
                  <a:srgbClr val="0000CC"/>
                </a:solidFill>
              </a:rPr>
              <a:t>     </a:t>
            </a:r>
            <a:r>
              <a:rPr lang="en-US" dirty="0" smtClean="0">
                <a:solidFill>
                  <a:srgbClr val="0000CC"/>
                </a:solidFill>
              </a:rPr>
              <a:t>                             </a:t>
            </a:r>
            <a:endParaRPr lang="ru-RU" dirty="0" smtClean="0">
              <a:solidFill>
                <a:srgbClr val="0000CC"/>
              </a:solidFill>
            </a:endParaRPr>
          </a:p>
          <a:p>
            <a:pPr marL="812800" indent="-812800">
              <a:lnSpc>
                <a:spcPct val="90000"/>
              </a:lnSpc>
              <a:buFont typeface="Wingdings" pitchFamily="2" charset="2"/>
              <a:buNone/>
            </a:pPr>
            <a:r>
              <a:rPr lang="ru-RU" dirty="0" smtClean="0">
                <a:solidFill>
                  <a:srgbClr val="0000CC"/>
                </a:solidFill>
              </a:rPr>
              <a:t>   </a:t>
            </a:r>
            <a:r>
              <a:rPr lang="en-US" dirty="0" smtClean="0">
                <a:solidFill>
                  <a:srgbClr val="0000CC"/>
                </a:solidFill>
              </a:rPr>
              <a:t>        </a:t>
            </a:r>
            <a:r>
              <a:rPr lang="ru-RU" dirty="0" smtClean="0">
                <a:solidFill>
                  <a:srgbClr val="0000CC"/>
                </a:solidFill>
              </a:rPr>
              <a:t> </a:t>
            </a:r>
            <a:r>
              <a:rPr lang="en-US" dirty="0" smtClean="0">
                <a:solidFill>
                  <a:srgbClr val="0000CC"/>
                </a:solidFill>
              </a:rPr>
              <a:t>[</a:t>
            </a:r>
            <a:r>
              <a:rPr lang="ru-RU" dirty="0" smtClean="0">
                <a:solidFill>
                  <a:srgbClr val="0000CC"/>
                </a:solidFill>
              </a:rPr>
              <a:t> … сущ</a:t>
            </a:r>
            <a:r>
              <a:rPr lang="ru-RU" sz="3600" dirty="0" smtClean="0">
                <a:solidFill>
                  <a:srgbClr val="0000CC"/>
                </a:solidFill>
              </a:rPr>
              <a:t>./</a:t>
            </a:r>
            <a:r>
              <a:rPr lang="ru-RU" dirty="0" smtClean="0">
                <a:solidFill>
                  <a:srgbClr val="0000CC"/>
                </a:solidFill>
              </a:rPr>
              <a:t>мест.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smtClean="0">
                <a:solidFill>
                  <a:srgbClr val="0000CC"/>
                </a:solidFill>
              </a:rPr>
              <a:t> (союз. слово…)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smtClean="0">
                <a:solidFill>
                  <a:srgbClr val="0000CC"/>
                </a:solidFill>
              </a:rPr>
              <a:t> …</a:t>
            </a:r>
            <a:r>
              <a:rPr lang="en-US" dirty="0" smtClean="0">
                <a:solidFill>
                  <a:srgbClr val="0000CC"/>
                </a:solidFill>
              </a:rPr>
              <a:t>]</a:t>
            </a:r>
            <a:r>
              <a:rPr lang="ru-RU" dirty="0" smtClean="0">
                <a:solidFill>
                  <a:srgbClr val="0000CC"/>
                </a:solidFill>
              </a:rPr>
              <a:t>.</a:t>
            </a:r>
          </a:p>
          <a:p>
            <a:endParaRPr lang="ru-RU" dirty="0"/>
          </a:p>
        </p:txBody>
      </p:sp>
      <p:grpSp>
        <p:nvGrpSpPr>
          <p:cNvPr id="40" name="Group 53"/>
          <p:cNvGrpSpPr>
            <a:grpSpLocks/>
          </p:cNvGrpSpPr>
          <p:nvPr/>
        </p:nvGrpSpPr>
        <p:grpSpPr bwMode="auto">
          <a:xfrm>
            <a:off x="2357423" y="2071679"/>
            <a:ext cx="2857501" cy="2001838"/>
            <a:chOff x="1587" y="1344"/>
            <a:chExt cx="1800" cy="1261"/>
          </a:xfrm>
        </p:grpSpPr>
        <p:sp>
          <p:nvSpPr>
            <p:cNvPr id="41" name="Text Box 16"/>
            <p:cNvSpPr txBox="1">
              <a:spLocks noChangeArrowheads="1"/>
            </p:cNvSpPr>
            <p:nvPr/>
          </p:nvSpPr>
          <p:spPr bwMode="auto">
            <a:xfrm>
              <a:off x="2208" y="1344"/>
              <a:ext cx="92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000" dirty="0">
                  <a:solidFill>
                    <a:srgbClr val="0000CC"/>
                  </a:solidFill>
                </a:rPr>
                <a:t>какой?</a:t>
              </a:r>
            </a:p>
          </p:txBody>
        </p:sp>
        <p:grpSp>
          <p:nvGrpSpPr>
            <p:cNvPr id="42" name="Group 15"/>
            <p:cNvGrpSpPr>
              <a:grpSpLocks/>
            </p:cNvGrpSpPr>
            <p:nvPr/>
          </p:nvGrpSpPr>
          <p:grpSpPr bwMode="auto">
            <a:xfrm>
              <a:off x="1968" y="1536"/>
              <a:ext cx="1406" cy="136"/>
              <a:chOff x="1474" y="1480"/>
              <a:chExt cx="1406" cy="136"/>
            </a:xfrm>
          </p:grpSpPr>
          <p:sp>
            <p:nvSpPr>
              <p:cNvPr id="54" name="Line 10"/>
              <p:cNvSpPr>
                <a:spLocks noChangeShapeType="1"/>
              </p:cNvSpPr>
              <p:nvPr/>
            </p:nvSpPr>
            <p:spPr bwMode="auto">
              <a:xfrm flipV="1">
                <a:off x="1474" y="1480"/>
                <a:ext cx="0" cy="136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" name="Line 11"/>
              <p:cNvSpPr>
                <a:spLocks noChangeShapeType="1"/>
              </p:cNvSpPr>
              <p:nvPr/>
            </p:nvSpPr>
            <p:spPr bwMode="auto">
              <a:xfrm>
                <a:off x="1474" y="1480"/>
                <a:ext cx="1406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" name="Line 13"/>
              <p:cNvSpPr>
                <a:spLocks noChangeShapeType="1"/>
              </p:cNvSpPr>
              <p:nvPr/>
            </p:nvSpPr>
            <p:spPr bwMode="auto">
              <a:xfrm>
                <a:off x="2880" y="1480"/>
                <a:ext cx="0" cy="136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 type="stealth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3" name="Group 7"/>
            <p:cNvGrpSpPr>
              <a:grpSpLocks/>
            </p:cNvGrpSpPr>
            <p:nvPr/>
          </p:nvGrpSpPr>
          <p:grpSpPr bwMode="auto">
            <a:xfrm>
              <a:off x="1632" y="1536"/>
              <a:ext cx="136" cy="136"/>
              <a:chOff x="1247" y="1434"/>
              <a:chExt cx="136" cy="136"/>
            </a:xfrm>
          </p:grpSpPr>
          <p:sp>
            <p:nvSpPr>
              <p:cNvPr id="52" name="Line 4"/>
              <p:cNvSpPr>
                <a:spLocks noChangeShapeType="1"/>
              </p:cNvSpPr>
              <p:nvPr/>
            </p:nvSpPr>
            <p:spPr bwMode="auto">
              <a:xfrm flipH="1">
                <a:off x="1247" y="1434"/>
                <a:ext cx="136" cy="136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" name="Line 5"/>
              <p:cNvSpPr>
                <a:spLocks noChangeShapeType="1"/>
              </p:cNvSpPr>
              <p:nvPr/>
            </p:nvSpPr>
            <p:spPr bwMode="auto">
              <a:xfrm>
                <a:off x="1247" y="1434"/>
                <a:ext cx="136" cy="136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4" name="Text Box 17"/>
            <p:cNvSpPr txBox="1">
              <a:spLocks noChangeArrowheads="1"/>
            </p:cNvSpPr>
            <p:nvPr/>
          </p:nvSpPr>
          <p:spPr bwMode="auto">
            <a:xfrm>
              <a:off x="2256" y="2208"/>
              <a:ext cx="92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2000" dirty="0">
                  <a:solidFill>
                    <a:srgbClr val="0000CC"/>
                  </a:solidFill>
                </a:rPr>
                <a:t>какой?</a:t>
              </a:r>
            </a:p>
          </p:txBody>
        </p:sp>
        <p:grpSp>
          <p:nvGrpSpPr>
            <p:cNvPr id="45" name="Group 18"/>
            <p:cNvGrpSpPr>
              <a:grpSpLocks/>
            </p:cNvGrpSpPr>
            <p:nvPr/>
          </p:nvGrpSpPr>
          <p:grpSpPr bwMode="auto">
            <a:xfrm>
              <a:off x="1947" y="2469"/>
              <a:ext cx="1440" cy="136"/>
              <a:chOff x="1453" y="1213"/>
              <a:chExt cx="1440" cy="136"/>
            </a:xfrm>
          </p:grpSpPr>
          <p:sp>
            <p:nvSpPr>
              <p:cNvPr id="49" name="Line 19"/>
              <p:cNvSpPr>
                <a:spLocks noChangeShapeType="1"/>
              </p:cNvSpPr>
              <p:nvPr/>
            </p:nvSpPr>
            <p:spPr bwMode="auto">
              <a:xfrm flipV="1">
                <a:off x="1453" y="1213"/>
                <a:ext cx="0" cy="136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" name="Line 21"/>
              <p:cNvSpPr>
                <a:spLocks noChangeShapeType="1"/>
              </p:cNvSpPr>
              <p:nvPr/>
            </p:nvSpPr>
            <p:spPr bwMode="auto">
              <a:xfrm>
                <a:off x="2893" y="1213"/>
                <a:ext cx="0" cy="136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 type="stealth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6" name="Group 22"/>
            <p:cNvGrpSpPr>
              <a:grpSpLocks/>
            </p:cNvGrpSpPr>
            <p:nvPr/>
          </p:nvGrpSpPr>
          <p:grpSpPr bwMode="auto">
            <a:xfrm>
              <a:off x="1587" y="2424"/>
              <a:ext cx="136" cy="136"/>
              <a:chOff x="1106" y="1074"/>
              <a:chExt cx="136" cy="136"/>
            </a:xfrm>
          </p:grpSpPr>
          <p:sp>
            <p:nvSpPr>
              <p:cNvPr id="47" name="Line 23"/>
              <p:cNvSpPr>
                <a:spLocks noChangeShapeType="1"/>
              </p:cNvSpPr>
              <p:nvPr/>
            </p:nvSpPr>
            <p:spPr bwMode="auto">
              <a:xfrm flipH="1">
                <a:off x="1106" y="1074"/>
                <a:ext cx="136" cy="136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" name="Line 24"/>
              <p:cNvSpPr>
                <a:spLocks noChangeShapeType="1"/>
              </p:cNvSpPr>
              <p:nvPr/>
            </p:nvSpPr>
            <p:spPr bwMode="auto">
              <a:xfrm>
                <a:off x="1106" y="1074"/>
                <a:ext cx="136" cy="136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57" name="Line 20"/>
          <p:cNvSpPr>
            <a:spLocks noChangeShapeType="1"/>
          </p:cNvSpPr>
          <p:nvPr/>
        </p:nvSpPr>
        <p:spPr bwMode="auto">
          <a:xfrm>
            <a:off x="2928926" y="3857628"/>
            <a:ext cx="2232025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Работа с учебником</a:t>
            </a:r>
            <a:endParaRPr lang="ru-RU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Параграф 22 </a:t>
            </a:r>
            <a:r>
              <a:rPr lang="ru-RU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(стр.69 -70)</a:t>
            </a:r>
          </a:p>
          <a:p>
            <a:pPr>
              <a:buNone/>
            </a:pPr>
            <a:endParaRPr lang="ru-RU" b="1" i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Почему придаточные  определительные предложения так называются? 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какой вопрос отвечают определения?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  какой части речи чаще всего относятся слова, к которым присоединяется придаточное определительное?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Где могут стоять придаточные определительные предложения по отношению к главному предложению?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Назовите союзные слова в придаточных определительных предложениях.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чего нужны указательные слова?  Назовите их. Можно ли их убрать из предложения?</a:t>
            </a:r>
          </a:p>
          <a:p>
            <a:pPr>
              <a:buNone/>
            </a:pP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 (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2" y="571480"/>
            <a:ext cx="3571868" cy="2214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Найти в предложениях главную и придаточную части, указать союзные слова, вид придаточных:</a:t>
            </a:r>
            <a:endParaRPr lang="ru-RU" sz="28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8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8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Самая большая ценность народа – язык, на котором он пишет, говорит, думает. 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(Д.С.Лихачёв).</a:t>
            </a:r>
          </a:p>
          <a:p>
            <a:pPr>
              <a:buNone/>
            </a:pPr>
            <a:r>
              <a:rPr lang="ru-RU" sz="8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Нет таких звуков, красок, образов и мыслей, для которых не нашлось бы в нашем языке точного  выражения.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 (К. Г. Паустовский).</a:t>
            </a: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8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Писать безграмотно - значит посягать на время людей, к которым мы адресуемся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. (К. Г. Паустовский).</a:t>
            </a:r>
          </a:p>
          <a:p>
            <a:pPr>
              <a:buNone/>
            </a:pPr>
            <a:r>
              <a:rPr lang="ru-RU" sz="8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Мы не догадались, что значит это слово.</a:t>
            </a:r>
          </a:p>
          <a:p>
            <a:pPr>
              <a:buNone/>
            </a:pPr>
            <a:r>
              <a:rPr lang="ru-RU" sz="6200" b="1" dirty="0" smtClean="0">
                <a:latin typeface="Times New Roman" pitchFamily="18" charset="0"/>
                <a:cs typeface="Times New Roman" pitchFamily="18" charset="0"/>
              </a:rPr>
              <a:t>______________________________________________________</a:t>
            </a:r>
          </a:p>
          <a:p>
            <a:pPr>
              <a:buNone/>
            </a:pPr>
            <a:r>
              <a:rPr lang="ru-RU" sz="8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АЛГОРИТМ:</a:t>
            </a:r>
          </a:p>
          <a:p>
            <a:pPr marL="566928" indent="-457200">
              <a:buAutoNum type="arabicPeriod"/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СПП или ССП?</a:t>
            </a:r>
          </a:p>
          <a:p>
            <a:pPr marL="566928" indent="-457200">
              <a:buAutoNum type="arabicPeriod"/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Союзное слово или союз?</a:t>
            </a:r>
          </a:p>
          <a:p>
            <a:pPr marL="566928" indent="-457200">
              <a:buFont typeface="Georgia"/>
              <a:buAutoNum type="arabicPeriod"/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Какой частью речи является определяемое слово?</a:t>
            </a:r>
            <a:endParaRPr lang="ru-RU" sz="7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66928" indent="-457200">
              <a:buFont typeface="Georgia"/>
              <a:buAutoNum type="arabicPeriod"/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На  какой вопрос отвечает придаточное</a:t>
            </a:r>
          </a:p>
          <a:p>
            <a:pPr marL="566928" indent="-457200">
              <a:buNone/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         предложение?</a:t>
            </a:r>
          </a:p>
          <a:p>
            <a:pPr marL="566928" indent="-457200">
              <a:buAutoNum type="arabicPeriod"/>
            </a:pPr>
            <a:endParaRPr lang="ru-RU" sz="8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5500" dirty="0"/>
          </a:p>
        </p:txBody>
      </p:sp>
      <p:pic>
        <p:nvPicPr>
          <p:cNvPr id="4" name="Рисунок 3" descr="i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826" y="3857628"/>
            <a:ext cx="2643174" cy="2786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Найти предложения с придаточными определительными:</a:t>
            </a:r>
            <a:endParaRPr lang="ru-RU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 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 остановился в гостинице, где останавливались все проезжающие.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Впереди, где кончалась чаща, стояли берёзы.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Я не знаю, где граница между этими участками.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4.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острове, где писатель жил в изгнании, ему сооружён памятник.</a:t>
            </a:r>
          </a:p>
          <a:p>
            <a:pPr>
              <a:buNone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_____________________________________________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АЛГОРИТМ:</a:t>
            </a:r>
          </a:p>
          <a:p>
            <a:pPr marL="566928" indent="-457200"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СПП</a:t>
            </a:r>
          </a:p>
          <a:p>
            <a:pPr marL="566928" indent="-457200"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Союзное слово</a:t>
            </a:r>
          </a:p>
          <a:p>
            <a:pPr marL="566928" indent="-457200">
              <a:buFont typeface="Georgia"/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Определяемое слово –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сущ.</a:t>
            </a:r>
          </a:p>
          <a:p>
            <a:pPr marL="566928" indent="-457200">
              <a:buFont typeface="Georgia"/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Вопрос -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какой?</a:t>
            </a:r>
          </a:p>
        </p:txBody>
      </p:sp>
      <p:pic>
        <p:nvPicPr>
          <p:cNvPr id="4" name="Рисунок 3" descr="i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36" y="4071942"/>
            <a:ext cx="3000364" cy="27860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Проверьте себя! Составьте схемы.</a:t>
            </a:r>
            <a:endParaRPr lang="ru-RU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sz="3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Я остановился в 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гостинице</a:t>
            </a:r>
            <a:r>
              <a:rPr lang="ru-RU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где останавливались все проезжающие.</a:t>
            </a:r>
          </a:p>
          <a:p>
            <a:pPr>
              <a:buNone/>
            </a:pPr>
            <a:r>
              <a:rPr lang="ru-RU" sz="3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острове</a:t>
            </a:r>
            <a:r>
              <a:rPr lang="ru-RU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где писатель жил в изгнании</a:t>
            </a:r>
            <a:r>
              <a:rPr lang="ru-RU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ему сооружён памятник.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3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____________________________________________________</a:t>
            </a:r>
          </a:p>
          <a:p>
            <a:pPr>
              <a:buNone/>
            </a:pPr>
            <a:r>
              <a:rPr lang="ru-RU" sz="3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АЛГОРИТМ:</a:t>
            </a:r>
          </a:p>
          <a:p>
            <a:pPr marL="566928" indent="-457200">
              <a:buAutoNum type="arabicPeriod"/>
            </a:pP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СПП</a:t>
            </a:r>
          </a:p>
          <a:p>
            <a:pPr marL="566928" indent="-457200">
              <a:buAutoNum type="arabicPeriod"/>
            </a:pP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Союзное слово</a:t>
            </a:r>
          </a:p>
          <a:p>
            <a:pPr marL="566928" indent="-457200">
              <a:buFont typeface="Georgia"/>
              <a:buAutoNum type="arabicPeriod"/>
            </a:pP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Определяемое слово – </a:t>
            </a:r>
            <a:r>
              <a:rPr lang="ru-RU" sz="3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сущ.</a:t>
            </a:r>
          </a:p>
          <a:p>
            <a:pPr marL="566928" indent="-457200">
              <a:buFont typeface="Georgia"/>
              <a:buAutoNum type="arabicPeriod"/>
            </a:pP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Вопрос - </a:t>
            </a:r>
            <a:r>
              <a:rPr lang="ru-RU" sz="3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какой?</a:t>
            </a:r>
          </a:p>
          <a:p>
            <a:pPr>
              <a:buNone/>
            </a:pPr>
            <a:endParaRPr lang="ru-RU" sz="3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24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Содержимое 3" descr="cd89340355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3569" y="4643446"/>
            <a:ext cx="3000397" cy="1930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Редактирование</a:t>
            </a:r>
            <a:endParaRPr lang="ru-RU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400" dirty="0" smtClean="0"/>
              <a:t>Одна из картин Левитана висит на стене, которая называется «Золотая осень».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 </a:t>
            </a:r>
            <a:endParaRPr lang="ru-RU" dirty="0"/>
          </a:p>
        </p:txBody>
      </p:sp>
      <p:pic>
        <p:nvPicPr>
          <p:cNvPr id="6" name="Рисунок 5" descr="8deff02c7a9b1df1ebfcb7ff27a9f4db_7c88ec58116ed97b08cc19f27abcd57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6" y="3214686"/>
            <a:ext cx="3714744" cy="3643314"/>
          </a:xfrm>
          <a:prstGeom prst="rect">
            <a:avLst/>
          </a:prstGeom>
        </p:spPr>
      </p:pic>
      <p:sp>
        <p:nvSpPr>
          <p:cNvPr id="12290" name="AutoShape 2" descr="https://bearloka63.files.wordpress.com/2015/06/0_afe04_13c765fb_x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2" name="AutoShape 4" descr="https://bearloka63.files.wordpress.com/2015/06/0_afe04_13c765fb_x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4" name="AutoShape 6" descr="C:\Documents and Settings\Cyber\%D0%A0%D0%B0%D0%B1%D0%BE%D1%87%D0%B8%D0%B9 %D1%81%D1%82%D0%BE%D0%BB\%D0%BA%D0%B0%D1%80%D1%82%D0%B8%D0%BD%D0%BA%D0%B8\%D0%BD%D0%B0%D1%82%D0%B0%D1%88%D0%B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Проверьте себя!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1.</a:t>
            </a:r>
            <a:r>
              <a:rPr lang="ru-RU" dirty="0" smtClean="0"/>
              <a:t>  Одна из картин Левитана</a:t>
            </a:r>
            <a:r>
              <a:rPr lang="ru-RU" b="1" dirty="0" smtClean="0">
                <a:solidFill>
                  <a:srgbClr val="FF0000"/>
                </a:solidFill>
              </a:rPr>
              <a:t>,</a:t>
            </a:r>
            <a:r>
              <a:rPr lang="ru-RU" dirty="0" smtClean="0"/>
              <a:t> которая называется «Золотая осень»</a:t>
            </a:r>
            <a:r>
              <a:rPr lang="ru-RU" b="1" dirty="0" smtClean="0">
                <a:solidFill>
                  <a:srgbClr val="FF0000"/>
                </a:solidFill>
              </a:rPr>
              <a:t>, </a:t>
            </a:r>
            <a:r>
              <a:rPr lang="ru-RU" dirty="0" smtClean="0"/>
              <a:t>висит на стене.</a:t>
            </a:r>
          </a:p>
          <a:p>
            <a:endParaRPr lang="ru-RU" dirty="0"/>
          </a:p>
        </p:txBody>
      </p:sp>
      <p:pic>
        <p:nvPicPr>
          <p:cNvPr id="4" name="Picture 2" descr="C:\Documents and Settings\Cyber\Рабочий стол\картинки\картина левитана осень_ 9 тыс изображений найдено в Яндекс.Картинках_files\zwalls.ru-419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214686"/>
            <a:ext cx="8429684" cy="3643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Редактирование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2.</a:t>
            </a:r>
            <a:r>
              <a:rPr lang="ru-RU" dirty="0" smtClean="0"/>
              <a:t> Наташа отдала телеги раненым, на которых семья собиралась эвакуироваться из Москвы.</a:t>
            </a:r>
          </a:p>
          <a:p>
            <a:endParaRPr lang="ru-RU" dirty="0"/>
          </a:p>
        </p:txBody>
      </p:sp>
      <p:pic>
        <p:nvPicPr>
          <p:cNvPr id="4" name="Рисунок 3" descr="8deff02c7a9b1df1ebfcb7ff27a9f4db_7c88ec58116ed97b08cc19f27abcd57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6" y="3214686"/>
            <a:ext cx="3714744" cy="36433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Д.С. Лихачёв:</a:t>
            </a:r>
            <a:endParaRPr lang="ru-RU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« Самая большая 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ценность народа – язык, 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 котором он пишет,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говорит, думает».</a:t>
            </a:r>
            <a:b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blog_eo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142984"/>
            <a:ext cx="4572000" cy="4000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Проверьте себя!</a:t>
            </a:r>
            <a:endParaRPr lang="ru-RU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None/>
            </a:pP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400" dirty="0" smtClean="0"/>
              <a:t> Наташа отдала раненым телеги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dirty="0" smtClean="0"/>
              <a:t> на которых семья собиралась эвакуироваться из Москвы.</a:t>
            </a:r>
          </a:p>
          <a:p>
            <a:pPr>
              <a:buNone/>
            </a:pPr>
            <a:endParaRPr lang="ru-RU" sz="2400" dirty="0" smtClean="0"/>
          </a:p>
          <a:p>
            <a:pPr marL="624078" indent="-514350"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/>
          </a:p>
        </p:txBody>
      </p:sp>
      <p:pic>
        <p:nvPicPr>
          <p:cNvPr id="7" name="Рисунок 6" descr="i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3143248"/>
            <a:ext cx="4429156" cy="3714752"/>
          </a:xfrm>
          <a:prstGeom prst="rect">
            <a:avLst/>
          </a:prstGeom>
        </p:spPr>
      </p:pic>
      <p:sp>
        <p:nvSpPr>
          <p:cNvPr id="11266" name="AutoShape 2" descr="https://bearloka63.files.wordpress.com/2015/06/0_afe04_13c765fb_x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https://bearloka63.files.wordpress.com/2015/06/0_afe04_13c765fb_x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 descr="наташа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3143248"/>
            <a:ext cx="4214842" cy="3714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Грамматические синонимы. </a:t>
            </a:r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Замените причастный оборот придаточными определительными предложениями, добавьте указательное слово 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«тот»</a:t>
            </a:r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союзное слово 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«что» или «который»</a:t>
            </a:r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6000" b="1" dirty="0" smtClean="0"/>
              <a:t>   </a:t>
            </a:r>
            <a:r>
              <a:rPr lang="ru-RU" sz="96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9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1.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Книга, взятая в библиотеке, очень занимательная. </a:t>
            </a:r>
            <a:r>
              <a:rPr lang="ru-RU" sz="9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endParaRPr lang="ru-RU" sz="9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9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Та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книга</a:t>
            </a:r>
            <a:r>
              <a:rPr lang="ru-RU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что</a:t>
            </a:r>
            <a:r>
              <a:rPr lang="ru-RU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9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которая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 взята в библиотеке</a:t>
            </a:r>
            <a:r>
              <a:rPr lang="ru-RU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очень    занимательная.</a:t>
            </a:r>
          </a:p>
          <a:p>
            <a:pPr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Овощи, выращенные на своём огороде, не содержат вредных     веществ.</a:t>
            </a:r>
          </a:p>
          <a:p>
            <a:pPr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9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Цветы, стоявшие в вазе, сильно пахли.</a:t>
            </a:r>
          </a:p>
          <a:p>
            <a:pPr>
              <a:buNone/>
            </a:pPr>
            <a:r>
              <a:rPr lang="ru-RU" sz="9600" b="1" dirty="0" smtClean="0">
                <a:solidFill>
                  <a:srgbClr val="00B050"/>
                </a:solidFill>
              </a:rPr>
              <a:t>--------------------------------------------------------------------</a:t>
            </a:r>
          </a:p>
          <a:p>
            <a:pPr>
              <a:buNone/>
            </a:pPr>
            <a:r>
              <a:rPr lang="ru-RU" sz="96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4.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Язык, усваиваемый человеком в раннем детстве, называется родным.</a:t>
            </a:r>
          </a:p>
          <a:p>
            <a:pPr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96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Листья, упавшие с дерева, покрывают землю золотым ковром.</a:t>
            </a:r>
          </a:p>
          <a:p>
            <a:pPr>
              <a:buNone/>
            </a:pPr>
            <a:r>
              <a:rPr lang="ru-RU" sz="9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6.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Ученица, сдавшая экзамен, была очень рада.</a:t>
            </a:r>
          </a:p>
          <a:p>
            <a:pPr>
              <a:buNone/>
            </a:pPr>
            <a:endParaRPr lang="ru-RU" sz="9600" b="1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96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Проверьте себя!</a:t>
            </a:r>
            <a:endParaRPr lang="ru-RU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1. Тот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язык,  </a:t>
            </a:r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что/ который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усваивается человеком в раннем детстве, называется родным.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2. Те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листья, </a:t>
            </a:r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что/ которые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упали с дерева, покрывают землю золотым ковром.</a:t>
            </a:r>
          </a:p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3. </a:t>
            </a:r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ученица, </a:t>
            </a:r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что/ которая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сдала  экзамен, была очень рада.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Содержимое 3" descr="cd89340355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3569" y="4643446"/>
            <a:ext cx="3000397" cy="1930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И. С. Тургенев (1818-1883)</a:t>
            </a:r>
            <a:endParaRPr lang="ru-RU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2249488"/>
            <a:ext cx="4071966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Устраните речевые недочёты:</a:t>
            </a:r>
            <a:endParaRPr lang="ru-RU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  <a:defRPr/>
            </a:pPr>
            <a:r>
              <a:rPr lang="ru-RU" sz="2900" b="1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900" smtClean="0">
                <a:latin typeface="Times New Roman" pitchFamily="18" charset="0"/>
                <a:cs typeface="Times New Roman" pitchFamily="18" charset="0"/>
              </a:rPr>
              <a:t> Мы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въехали в посёлок, который находился в лощине</a:t>
            </a:r>
            <a:r>
              <a:rPr lang="ru-RU" sz="2900" smtClean="0">
                <a:latin typeface="Times New Roman" pitchFamily="18" charset="0"/>
                <a:cs typeface="Times New Roman" pitchFamily="18" charset="0"/>
              </a:rPr>
              <a:t>, в которой росли тополя. </a:t>
            </a:r>
            <a:r>
              <a:rPr lang="ru-RU" sz="29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900" smtClean="0">
                <a:latin typeface="Times New Roman" pitchFamily="18" charset="0"/>
                <a:cs typeface="Times New Roman" pitchFamily="18" charset="0"/>
              </a:rPr>
              <a:t>Мы въехали в посёлок</a:t>
            </a:r>
            <a:r>
              <a:rPr lang="ru-RU" sz="29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900" b="1" smtClean="0">
                <a:latin typeface="Times New Roman" pitchFamily="18" charset="0"/>
                <a:cs typeface="Times New Roman" pitchFamily="18" charset="0"/>
              </a:rPr>
              <a:t>  находившийся в лощине</a:t>
            </a:r>
            <a:r>
              <a:rPr lang="ru-RU" sz="29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9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9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smtClean="0">
                <a:latin typeface="Times New Roman" pitchFamily="18" charset="0"/>
                <a:cs typeface="Times New Roman" pitchFamily="18" charset="0"/>
              </a:rPr>
              <a:t>которой росли тополя.</a:t>
            </a:r>
          </a:p>
          <a:p>
            <a:pPr>
              <a:buNone/>
              <a:defRPr/>
            </a:pPr>
            <a:r>
              <a:rPr lang="ru-RU" sz="2900" b="1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2 .</a:t>
            </a:r>
            <a:r>
              <a:rPr lang="ru-RU" sz="2900" smtClean="0">
                <a:latin typeface="Times New Roman" pitchFamily="18" charset="0"/>
                <a:cs typeface="Times New Roman" pitchFamily="18" charset="0"/>
              </a:rPr>
              <a:t> Деревья, возле которых мы расположились, одиноко возвышались среди открытого поля, которое было засеяно рожью и гречихой.</a:t>
            </a:r>
          </a:p>
          <a:p>
            <a:pPr>
              <a:buNone/>
              <a:defRPr/>
            </a:pPr>
            <a:r>
              <a:rPr lang="ru-RU" sz="29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________________________________________________</a:t>
            </a:r>
          </a:p>
          <a:p>
            <a:pPr>
              <a:buNone/>
              <a:defRPr/>
            </a:pPr>
            <a:r>
              <a:rPr lang="ru-RU" sz="29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900" smtClean="0">
                <a:latin typeface="Times New Roman" pitchFamily="18" charset="0"/>
                <a:cs typeface="Times New Roman" pitchFamily="18" charset="0"/>
              </a:rPr>
              <a:t>Старые газеты, которые уже давно прочитаны, можно сдать в макулатуру, из которой сделают новую бумагу.</a:t>
            </a:r>
          </a:p>
          <a:p>
            <a:pPr>
              <a:buNone/>
              <a:defRPr/>
            </a:pPr>
            <a:r>
              <a:rPr lang="ru-RU" sz="29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900" smtClean="0">
                <a:latin typeface="Times New Roman" pitchFamily="18" charset="0"/>
                <a:cs typeface="Times New Roman" pitchFamily="18" charset="0"/>
              </a:rPr>
              <a:t>Я прочитал повесть, которую написал А. С. Пушкин, произведения которого я очень люблю.</a:t>
            </a:r>
          </a:p>
          <a:p>
            <a:pPr>
              <a:buNone/>
              <a:defRPr/>
            </a:pPr>
            <a:endParaRPr lang="ru-RU" sz="290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endParaRPr lang="ru-RU" sz="2900" b="1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None/>
              <a:defRPr/>
            </a:pP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endParaRPr lang="ru-RU" sz="2400" dirty="0" smtClean="0"/>
          </a:p>
          <a:p>
            <a:pPr>
              <a:buNone/>
              <a:defRPr/>
            </a:pPr>
            <a:endParaRPr lang="ru-RU" sz="240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Проверьте себя!</a:t>
            </a:r>
            <a:endParaRPr lang="ru-RU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Старые газеты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уже давно прочитанные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можно сдать в макулатуру, из которой сделают новую бумагу.</a:t>
            </a:r>
          </a:p>
          <a:p>
            <a:pPr>
              <a:buNone/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 прочитал повесть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написанную А. С. Пушкиным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произведения которого я очень люблю.</a:t>
            </a:r>
          </a:p>
          <a:p>
            <a:pPr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1853" b="16279"/>
          <a:stretch>
            <a:fillRect/>
          </a:stretch>
        </p:blipFill>
        <p:spPr bwMode="auto">
          <a:xfrm>
            <a:off x="6072198" y="3714752"/>
            <a:ext cx="3071802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Домашнее задание:</a:t>
            </a:r>
            <a:endParaRPr lang="ru-RU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AutoNum type="arabicPeriod"/>
            </a:pPr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Параграф 22  (стр. 69-70).</a:t>
            </a:r>
          </a:p>
          <a:p>
            <a:pPr marL="624078" indent="-514350">
              <a:buAutoNum type="arabicPeriod"/>
            </a:pPr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Упр. 107 (п.) – сделать по образцу.</a:t>
            </a:r>
            <a:endParaRPr lang="ru-RU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24078" indent="-514350">
              <a:buFont typeface="Georgia"/>
              <a:buAutoNum type="arabicPeriod"/>
            </a:pPr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«5»</a:t>
            </a:r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00B050"/>
                </a:solidFill>
              </a:rPr>
              <a:t>- составить </a:t>
            </a:r>
            <a:r>
              <a:rPr lang="ru-RU" sz="2400" b="1" i="1" dirty="0" smtClean="0">
                <a:solidFill>
                  <a:srgbClr val="FF0000"/>
                </a:solidFill>
              </a:rPr>
              <a:t>5 </a:t>
            </a:r>
            <a:r>
              <a:rPr lang="ru-RU" sz="2400" b="1" i="1" dirty="0" smtClean="0">
                <a:solidFill>
                  <a:srgbClr val="00B050"/>
                </a:solidFill>
              </a:rPr>
              <a:t> СПП с придаточными определительными по теме </a:t>
            </a:r>
            <a:r>
              <a:rPr lang="ru-RU" sz="2400" b="1" i="1" dirty="0" smtClean="0">
                <a:solidFill>
                  <a:srgbClr val="FF0000"/>
                </a:solidFill>
              </a:rPr>
              <a:t>«Осень» (п.).</a:t>
            </a:r>
            <a:endParaRPr lang="ru-RU" sz="2400" dirty="0" smtClean="0">
              <a:solidFill>
                <a:srgbClr val="FF0000"/>
              </a:solidFill>
            </a:endParaRPr>
          </a:p>
          <a:p>
            <a:pPr marL="624078" indent="-514350">
              <a:buNone/>
            </a:pPr>
            <a:endParaRPr lang="ru-RU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 (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2" y="571480"/>
            <a:ext cx="3571868" cy="2214578"/>
          </a:xfrm>
          <a:prstGeom prst="rect">
            <a:avLst/>
          </a:prstGeom>
        </p:spPr>
      </p:pic>
      <p:pic>
        <p:nvPicPr>
          <p:cNvPr id="5" name="Рисунок 4" descr="20121006-729-984-737-downlo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56" y="4071942"/>
            <a:ext cx="5643602" cy="27860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Подведение итогов:</a:t>
            </a:r>
            <a:endParaRPr lang="ru-RU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1.</a:t>
            </a:r>
            <a:r>
              <a:rPr lang="ru-RU" b="1" dirty="0" smtClean="0"/>
              <a:t> </a:t>
            </a:r>
            <a:r>
              <a:rPr lang="ru-RU" dirty="0" smtClean="0"/>
              <a:t>Сегодня на уроке я познакомился  (познакомилась) с …      предложениями.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2. </a:t>
            </a:r>
            <a:r>
              <a:rPr lang="ru-RU" dirty="0" smtClean="0"/>
              <a:t>Они отвечают  на вопрос … </a:t>
            </a:r>
          </a:p>
          <a:p>
            <a:r>
              <a:rPr lang="ru-RU" b="1" i="1" dirty="0" smtClean="0"/>
              <a:t> </a:t>
            </a:r>
            <a:r>
              <a:rPr lang="ru-RU" b="1" i="1" dirty="0" smtClean="0">
                <a:solidFill>
                  <a:srgbClr val="00B050"/>
                </a:solidFill>
              </a:rPr>
              <a:t>3. </a:t>
            </a:r>
            <a:r>
              <a:rPr lang="ru-RU" dirty="0" smtClean="0"/>
              <a:t>Придаточное определительное  предложение чаще всего относится к … (часть речи).</a:t>
            </a:r>
          </a:p>
          <a:p>
            <a:r>
              <a:rPr lang="ru-RU" b="1" i="1" dirty="0" smtClean="0">
                <a:solidFill>
                  <a:srgbClr val="00B050"/>
                </a:solidFill>
              </a:rPr>
              <a:t>4.</a:t>
            </a:r>
            <a:r>
              <a:rPr lang="ru-RU" b="1" i="1" dirty="0" smtClean="0"/>
              <a:t>  </a:t>
            </a:r>
            <a:r>
              <a:rPr lang="ru-RU" dirty="0" smtClean="0"/>
              <a:t>Придаточные определительные стоят  после или … главного предложения.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5.</a:t>
            </a:r>
            <a:r>
              <a:rPr lang="ru-RU" b="1" dirty="0" smtClean="0"/>
              <a:t> Нарисуй смайлик, который соответствует твоему настроению и твоей работе на уроке. 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1853" b="16279"/>
          <a:stretch>
            <a:fillRect/>
          </a:stretch>
        </p:blipFill>
        <p:spPr bwMode="auto">
          <a:xfrm>
            <a:off x="6429388" y="571480"/>
            <a:ext cx="271461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Спасибо! Молодцы!</a:t>
            </a:r>
            <a:br>
              <a:rPr lang="ru-RU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66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48072_(1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2000240"/>
            <a:ext cx="5357850" cy="45735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Повторение.</a:t>
            </a:r>
            <a:endParaRPr lang="ru-RU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Расставьте знаки препинания: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1.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Белка песенки поёт да орешки всё грызёт.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2.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Гроза прошла и ветка белых роз в окно мне дышит ароматом.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3.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Люди устали лошади тоже нуждались в отдыхе.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4.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Через много лет я приехал в город в котором когда-то родился.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5.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Дождь давно кончился умытое солнце отражалось в лужах. </a:t>
            </a:r>
          </a:p>
          <a:p>
            <a:pPr>
              <a:buNone/>
            </a:pPr>
            <a:endParaRPr lang="ru-RU" b="1" i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00B050"/>
                </a:solidFill>
              </a:rPr>
              <a:t>Исправьте ошибки:</a:t>
            </a:r>
          </a:p>
          <a:p>
            <a:pPr>
              <a:buNone/>
            </a:pPr>
            <a:endParaRPr lang="ru-RU" b="1" i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1 - </a:t>
            </a:r>
            <a:r>
              <a:rPr lang="ru-RU" b="1" i="1" dirty="0" smtClean="0"/>
              <a:t>БСП</a:t>
            </a:r>
            <a:r>
              <a:rPr lang="ru-RU" b="1" i="1" dirty="0" smtClean="0">
                <a:solidFill>
                  <a:srgbClr val="0070C0"/>
                </a:solidFill>
              </a:rPr>
              <a:t>; 2 - </a:t>
            </a:r>
            <a:r>
              <a:rPr lang="ru-RU" b="1" i="1" dirty="0" smtClean="0"/>
              <a:t>СПП</a:t>
            </a:r>
            <a:r>
              <a:rPr lang="ru-RU" b="1" i="1" dirty="0" smtClean="0">
                <a:solidFill>
                  <a:srgbClr val="0070C0"/>
                </a:solidFill>
              </a:rPr>
              <a:t>; 3 – </a:t>
            </a:r>
            <a:r>
              <a:rPr lang="ru-RU" b="1" i="1" dirty="0" smtClean="0"/>
              <a:t>СПП</a:t>
            </a:r>
            <a:r>
              <a:rPr lang="ru-RU" b="1" i="1" dirty="0" smtClean="0">
                <a:solidFill>
                  <a:srgbClr val="0070C0"/>
                </a:solidFill>
              </a:rPr>
              <a:t>; 4 – </a:t>
            </a:r>
            <a:r>
              <a:rPr lang="ru-RU" b="1" i="1" dirty="0" smtClean="0"/>
              <a:t>ССП</a:t>
            </a:r>
            <a:r>
              <a:rPr lang="ru-RU" b="1" i="1" dirty="0" smtClean="0">
                <a:solidFill>
                  <a:srgbClr val="0070C0"/>
                </a:solidFill>
              </a:rPr>
              <a:t>; 5 - </a:t>
            </a:r>
            <a:r>
              <a:rPr lang="ru-RU" b="1" i="1" dirty="0" smtClean="0"/>
              <a:t>ПП</a:t>
            </a:r>
            <a:r>
              <a:rPr lang="ru-RU" b="1" i="1" dirty="0" smtClean="0">
                <a:solidFill>
                  <a:srgbClr val="0070C0"/>
                </a:solidFill>
              </a:rPr>
              <a:t>.</a:t>
            </a:r>
            <a:endParaRPr lang="ru-RU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Проверьте себя!</a:t>
            </a:r>
            <a:endParaRPr lang="ru-RU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1.</a:t>
            </a:r>
            <a:r>
              <a:rPr lang="ru-RU" b="1" i="1" dirty="0" smtClean="0">
                <a:solidFill>
                  <a:srgbClr val="0070C0"/>
                </a:solidFill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Белка песенки поёт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орешки всё грызёт.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2.</a:t>
            </a:r>
            <a:r>
              <a:rPr lang="ru-RU" b="1" i="1" dirty="0" smtClean="0">
                <a:solidFill>
                  <a:srgbClr val="0070C0"/>
                </a:solidFill>
              </a:rPr>
              <a:t> </a:t>
            </a:r>
            <a:r>
              <a:rPr lang="ru-RU" dirty="0" smtClean="0"/>
              <a:t>Гроза прошла</a:t>
            </a:r>
            <a:r>
              <a:rPr lang="ru-RU" b="1" dirty="0" smtClean="0">
                <a:solidFill>
                  <a:srgbClr val="FF0000"/>
                </a:solidFill>
              </a:rPr>
              <a:t>, и</a:t>
            </a:r>
            <a:r>
              <a:rPr lang="ru-RU" dirty="0" smtClean="0"/>
              <a:t> ветка белых роз в окно мне дышит ароматом.</a:t>
            </a:r>
            <a:endParaRPr lang="ru-RU" b="1" i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3.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Люди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устали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лошади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тоже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нуждались в отдыхе.</a:t>
            </a:r>
          </a:p>
          <a:p>
            <a:pPr>
              <a:buNone/>
            </a:pPr>
            <a:endParaRPr lang="ru-RU" b="1" i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4.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Через много лет я приехал в город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котором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когда-то родился.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5.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Дождь давно кончился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умытое солнце отражалось в лужах. </a:t>
            </a:r>
            <a:endParaRPr lang="ru-RU" b="1" i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b="1" i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b="1" i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1-</a:t>
            </a:r>
            <a:r>
              <a:rPr lang="ru-RU" b="1" i="1" dirty="0" smtClean="0"/>
              <a:t>ПП</a:t>
            </a:r>
            <a:r>
              <a:rPr lang="ru-RU" b="1" i="1" dirty="0" smtClean="0">
                <a:solidFill>
                  <a:srgbClr val="0070C0"/>
                </a:solidFill>
              </a:rPr>
              <a:t>; 2 -</a:t>
            </a:r>
            <a:r>
              <a:rPr lang="ru-RU" b="1" i="1" dirty="0" smtClean="0"/>
              <a:t>ССП</a:t>
            </a:r>
            <a:r>
              <a:rPr lang="ru-RU" b="1" i="1" dirty="0" smtClean="0">
                <a:solidFill>
                  <a:srgbClr val="0070C0"/>
                </a:solidFill>
              </a:rPr>
              <a:t>; 3 – </a:t>
            </a:r>
            <a:r>
              <a:rPr lang="ru-RU" b="1" i="1" dirty="0" smtClean="0"/>
              <a:t>ССП</a:t>
            </a:r>
            <a:r>
              <a:rPr lang="ru-RU" b="1" i="1" dirty="0" smtClean="0">
                <a:solidFill>
                  <a:srgbClr val="0070C0"/>
                </a:solidFill>
              </a:rPr>
              <a:t>; 4 – </a:t>
            </a:r>
            <a:r>
              <a:rPr lang="ru-RU" b="1" i="1" dirty="0" smtClean="0"/>
              <a:t>СПП</a:t>
            </a:r>
            <a:r>
              <a:rPr lang="ru-RU" b="1" i="1" dirty="0" smtClean="0">
                <a:solidFill>
                  <a:srgbClr val="0070C0"/>
                </a:solidFill>
              </a:rPr>
              <a:t>; 5 - </a:t>
            </a:r>
            <a:r>
              <a:rPr lang="ru-RU" b="1" i="1" dirty="0" smtClean="0"/>
              <a:t>БСП</a:t>
            </a:r>
            <a:r>
              <a:rPr lang="ru-RU" b="1" i="1" dirty="0" smtClean="0">
                <a:solidFill>
                  <a:srgbClr val="0070C0"/>
                </a:solidFill>
              </a:rPr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Дополните схему!</a:t>
            </a:r>
            <a:endParaRPr lang="ru-RU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1500166" y="2143116"/>
            <a:ext cx="6572296" cy="1000132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None/>
            </a:pPr>
            <a:r>
              <a:rPr lang="ru-RU" sz="4800" b="1" i="1" dirty="0">
                <a:solidFill>
                  <a:srgbClr val="7030A0"/>
                </a:solidFill>
                <a:latin typeface="Times New Roman" pitchFamily="18" charset="0"/>
              </a:rPr>
              <a:t>Сложные предложения</a:t>
            </a: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H="1">
            <a:off x="2500298" y="3357562"/>
            <a:ext cx="1000132" cy="50006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6215074" y="3357562"/>
            <a:ext cx="928694" cy="4286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3286116" y="5286388"/>
            <a:ext cx="2428892" cy="500066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</a:rPr>
              <a:t>ССП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429388" y="5286388"/>
            <a:ext cx="2357454" cy="500066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 b="1" i="1" dirty="0" smtClean="0">
                <a:solidFill>
                  <a:srgbClr val="FF0000"/>
                </a:solidFill>
                <a:latin typeface="Times New Roman" pitchFamily="18" charset="0"/>
              </a:rPr>
              <a:t>?</a:t>
            </a:r>
            <a:endParaRPr lang="ru-RU" sz="6000" b="1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 flipH="1">
            <a:off x="5072066" y="4643446"/>
            <a:ext cx="928694" cy="50006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>
            <a:off x="7143768" y="4572008"/>
            <a:ext cx="928694" cy="57150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285720" y="3929066"/>
            <a:ext cx="2643206" cy="785818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 i="1" dirty="0" smtClean="0">
                <a:solidFill>
                  <a:srgbClr val="00B050"/>
                </a:solidFill>
                <a:latin typeface="Times New Roman" pitchFamily="18" charset="0"/>
              </a:rPr>
              <a:t>Бессоюзные</a:t>
            </a:r>
            <a:endParaRPr lang="ru-RU" sz="3600" b="1" i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5429256" y="3929066"/>
            <a:ext cx="2643206" cy="71438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 i="1" dirty="0" smtClean="0">
                <a:solidFill>
                  <a:srgbClr val="FF0000"/>
                </a:solidFill>
                <a:latin typeface="Times New Roman" pitchFamily="18" charset="0"/>
              </a:rPr>
              <a:t>?</a:t>
            </a:r>
            <a:endParaRPr lang="ru-RU" sz="6600" b="1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Проверьте себя!</a:t>
            </a:r>
            <a:endParaRPr lang="ru-RU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1500166" y="2143116"/>
            <a:ext cx="6572296" cy="1000132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None/>
            </a:pPr>
            <a:r>
              <a:rPr lang="ru-RU" sz="4800" b="1" i="1" dirty="0">
                <a:solidFill>
                  <a:srgbClr val="7030A0"/>
                </a:solidFill>
                <a:latin typeface="Times New Roman" pitchFamily="18" charset="0"/>
              </a:rPr>
              <a:t>Сложные предложения</a:t>
            </a: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H="1">
            <a:off x="2500298" y="3357562"/>
            <a:ext cx="1000132" cy="50006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6215074" y="3357562"/>
            <a:ext cx="928694" cy="4286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3286116" y="5286388"/>
            <a:ext cx="2428892" cy="500066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</a:rPr>
              <a:t>ССП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429388" y="5286388"/>
            <a:ext cx="2357454" cy="500066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 i="1" dirty="0" smtClean="0">
                <a:solidFill>
                  <a:srgbClr val="FFC000"/>
                </a:solidFill>
                <a:latin typeface="Times New Roman" pitchFamily="18" charset="0"/>
              </a:rPr>
              <a:t>СПП</a:t>
            </a:r>
            <a:endParaRPr lang="ru-RU" sz="3600" b="1" i="1" dirty="0">
              <a:solidFill>
                <a:srgbClr val="FFC000"/>
              </a:solidFill>
              <a:latin typeface="Times New Roman" pitchFamily="18" charset="0"/>
            </a:endParaRPr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 flipH="1">
            <a:off x="5072066" y="4643446"/>
            <a:ext cx="928694" cy="50006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>
            <a:off x="7143768" y="4572008"/>
            <a:ext cx="928694" cy="57150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285720" y="3929066"/>
            <a:ext cx="2643206" cy="785818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 i="1" dirty="0" smtClean="0">
                <a:solidFill>
                  <a:srgbClr val="00B050"/>
                </a:solidFill>
                <a:latin typeface="Times New Roman" pitchFamily="18" charset="0"/>
              </a:rPr>
              <a:t>Бессоюзные</a:t>
            </a:r>
            <a:endParaRPr lang="ru-RU" sz="3600" b="1" i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5429256" y="3929066"/>
            <a:ext cx="2643206" cy="71438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 i="1" dirty="0" smtClean="0">
                <a:solidFill>
                  <a:srgbClr val="00B0F0"/>
                </a:solidFill>
                <a:latin typeface="Times New Roman" pitchFamily="18" charset="0"/>
              </a:rPr>
              <a:t>Союзные</a:t>
            </a:r>
            <a:endParaRPr lang="ru-RU" sz="3600" b="1" i="1" dirty="0">
              <a:solidFill>
                <a:srgbClr val="00B0F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Работа над новой темой</a:t>
            </a:r>
            <a:endParaRPr lang="ru-RU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Через много лет я приехал 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город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котором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когда-то родился.</a:t>
            </a:r>
            <a:r>
              <a:rPr lang="ru-RU" b="1" i="1" dirty="0" smtClean="0"/>
              <a:t> 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Дни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продолжали стоять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такие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же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знойные и светлые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могут быть только на юге.  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Вновь я посетил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тот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уголок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земли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я провёл изгнанником два  года незаметных.             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Посёлок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куда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 приехали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был маленьким и неказистым.</a:t>
            </a:r>
          </a:p>
          <a:p>
            <a:pPr>
              <a:buNone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Работа над новой темой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 спрятались в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такое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место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откуда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их не было видно.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меня был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такой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аппетит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когда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вкус еды ощущают даже дёсны и зубы.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был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хозяин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дома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портрет мы только что рассматривали на стене.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8.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еда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мы прихватили из дома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нам очень пригодилась в пути.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Союзные слова:</a:t>
            </a:r>
            <a:endParaRPr lang="ru-RU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который </a:t>
            </a:r>
          </a:p>
          <a:p>
            <a:pPr>
              <a:buNone/>
            </a:pP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какой</a:t>
            </a:r>
          </a:p>
          <a:p>
            <a:pPr>
              <a:buNone/>
            </a:pP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где</a:t>
            </a:r>
          </a:p>
          <a:p>
            <a:pPr>
              <a:buNone/>
            </a:pP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куда</a:t>
            </a:r>
          </a:p>
          <a:p>
            <a:pPr>
              <a:buNone/>
            </a:pP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откуда</a:t>
            </a:r>
          </a:p>
          <a:p>
            <a:pPr>
              <a:buNone/>
            </a:pP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когда</a:t>
            </a:r>
          </a:p>
          <a:p>
            <a:pPr>
              <a:buNone/>
            </a:pP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чей</a:t>
            </a:r>
          </a:p>
          <a:p>
            <a:pPr>
              <a:buNone/>
            </a:pP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что</a:t>
            </a:r>
            <a:endParaRPr lang="ru-RU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9429216-Cartoon-children-sitting-at-school-desk-and-pull-hand-to-answer--Stock-Vect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554" y="2143116"/>
            <a:ext cx="5786446" cy="4714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1029</TotalTime>
  <Words>980</Words>
  <PresentationFormat>Экран (4:3)</PresentationFormat>
  <Paragraphs>186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Городская</vt:lpstr>
      <vt:lpstr>Урок русского языка в 9 классе на тему:</vt:lpstr>
      <vt:lpstr>Д.С. Лихачёв:</vt:lpstr>
      <vt:lpstr>Повторение.</vt:lpstr>
      <vt:lpstr>Проверьте себя!</vt:lpstr>
      <vt:lpstr>Дополните схему!</vt:lpstr>
      <vt:lpstr>Проверьте себя!</vt:lpstr>
      <vt:lpstr>Работа над новой темой</vt:lpstr>
      <vt:lpstr>Работа над новой темой</vt:lpstr>
      <vt:lpstr>Союзные слова:</vt:lpstr>
      <vt:lpstr>Указательные слова  (местоимения)</vt:lpstr>
      <vt:lpstr>Схема</vt:lpstr>
      <vt:lpstr>Схема</vt:lpstr>
      <vt:lpstr>Работа с учебником</vt:lpstr>
      <vt:lpstr>Найти в предложениях главную и придаточную части, указать союзные слова, вид придаточных:</vt:lpstr>
      <vt:lpstr>Найти предложения с придаточными определительными:</vt:lpstr>
      <vt:lpstr>Проверьте себя! Составьте схемы.</vt:lpstr>
      <vt:lpstr>Редактирование</vt:lpstr>
      <vt:lpstr>Проверьте себя!</vt:lpstr>
      <vt:lpstr>Редактирование</vt:lpstr>
      <vt:lpstr>Проверьте себя!</vt:lpstr>
      <vt:lpstr>Грамматические синонимы. Замените причастный оборот придаточными определительными предложениями, добавьте указательное слово «тот», союзное слово «что» или «который»:</vt:lpstr>
      <vt:lpstr>Проверьте себя!</vt:lpstr>
      <vt:lpstr>И. С. Тургенев (1818-1883)</vt:lpstr>
      <vt:lpstr>Устраните речевые недочёты:</vt:lpstr>
      <vt:lpstr>Проверьте себя!</vt:lpstr>
      <vt:lpstr>Домашнее задание:</vt:lpstr>
      <vt:lpstr>Подведение итогов:</vt:lpstr>
      <vt:lpstr>Спасибо! Молодцы!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русского языка в 9 классе на тему:</dc:title>
  <cp:lastModifiedBy>Cyber</cp:lastModifiedBy>
  <cp:revision>106</cp:revision>
  <dcterms:modified xsi:type="dcterms:W3CDTF">2016-11-23T15:43:03Z</dcterms:modified>
</cp:coreProperties>
</file>