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7" r:id="rId1"/>
  </p:sldMasterIdLst>
  <p:notesMasterIdLst>
    <p:notesMasterId r:id="rId16"/>
  </p:notesMasterIdLst>
  <p:sldIdLst>
    <p:sldId id="306" r:id="rId2"/>
    <p:sldId id="308" r:id="rId3"/>
    <p:sldId id="309" r:id="rId4"/>
    <p:sldId id="317" r:id="rId5"/>
    <p:sldId id="316" r:id="rId6"/>
    <p:sldId id="315" r:id="rId7"/>
    <p:sldId id="304" r:id="rId8"/>
    <p:sldId id="314" r:id="rId9"/>
    <p:sldId id="311" r:id="rId10"/>
    <p:sldId id="320" r:id="rId11"/>
    <p:sldId id="310" r:id="rId12"/>
    <p:sldId id="319" r:id="rId13"/>
    <p:sldId id="313" r:id="rId14"/>
    <p:sldId id="312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00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258" y="48"/>
      </p:cViewPr>
      <p:guideLst>
        <p:guide orient="horz" pos="2100"/>
        <p:guide pos="28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>
                <a:latin typeface="Calibri" panose="020F0502020204030204" charset="0"/>
              </a:defRPr>
            </a:lvl1pPr>
          </a:lstStyle>
          <a:p>
            <a:fld id="{46D652B2-8C6E-419B-8E93-813F678ADC08}" type="datetimeFigureOut">
              <a:rPr lang="ru-RU"/>
              <a:pPr/>
              <a:t>25.10.2021</a:t>
            </a:fld>
            <a:endParaRPr lang="ru-RU">
              <a:latin typeface="Calibri" panose="020F0502020204030204" pitchFamily="34" charset="0"/>
            </a:endParaRPr>
          </a:p>
        </p:txBody>
      </p:sp>
      <p:sp>
        <p:nvSpPr>
          <p:cNvPr id="5124" name="Образ слайда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Заметки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 smtClean="0">
                <a:latin typeface="Calibri" panose="020F0502020204030204" charset="0"/>
              </a:defRPr>
            </a:lvl1pPr>
          </a:lstStyle>
          <a:p>
            <a:fld id="{35A4D435-0FB7-44D4-BDCE-EE264175C053}" type="slidenum">
              <a:rPr lang="ru-RU"/>
              <a:pPr/>
              <a:t>‹#›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235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0B4E-A193-46FB-A667-5B9F1671E8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0B4E-A193-46FB-A667-5B9F1671E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0B4E-A193-46FB-A667-5B9F1671E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0B4E-A193-46FB-A667-5B9F1671E8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0B4E-A193-46FB-A667-5B9F1671E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0B4E-A193-46FB-A667-5B9F1671E8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0B4E-A193-46FB-A667-5B9F1671E8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0B4E-A193-46FB-A667-5B9F1671E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0B4E-A193-46FB-A667-5B9F1671E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0B4E-A193-46FB-A667-5B9F1671E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0B4E-A193-46FB-A667-5B9F1671E8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120B4E-A193-46FB-A667-5B9F1671E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852" y="167426"/>
            <a:ext cx="11449318" cy="359320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Тема: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«Использование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ИКТ как средство познавательной активности учащихся на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уроках истории».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i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4131" y="4721402"/>
            <a:ext cx="5847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Медная Н.В. , преподаватель истории</a:t>
            </a:r>
          </a:p>
          <a:p>
            <a:pPr algn="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КГБ ПОУ «Хабаровский дорожно-строительный техникум»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0" y="3802114"/>
            <a:ext cx="5229336" cy="274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11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дная\Desktop\МО 2021-2022\400 Андрияш Максим Алексеевич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57" y="-1"/>
            <a:ext cx="4654693" cy="34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едная\Desktop\МО 2021-2022\401 Шубин Максим Александрович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517" y="3423138"/>
            <a:ext cx="4670633" cy="343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едная\Desktop\МО 2021-2022\1604 Андрияш Максим Алексеевич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978"/>
            <a:ext cx="4816242" cy="34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едная\Desktop\МО 2021-2022\1605 Банников Андрей Павлович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535" y="1774340"/>
            <a:ext cx="4935415" cy="349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едная\Desktop\МО 2021-2022\1606 Шубин Максим Александрович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27" y="3520586"/>
            <a:ext cx="4745947" cy="335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0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0761" y="283335"/>
            <a:ext cx="11578107" cy="638792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Таким образом, использование информационных технологий помогает учителю повышать мотивацию обучения детей к предмету и приводит к целому ряду положительных следствий: 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/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•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психологически облегчает процесс усвоения материала; 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• возбуждает живой интерес к предмету познания; 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• расширяет общий кругозор обучающихся; 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• возрастает уровень использования наглядности на уроке; 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• повышение интереса к изучению истории и успеваемости; 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• идет более полное усвоение теоретического материала; 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• идет овладение обучающимися умения добывать информацию из разнообразных источников, обрабатывать ее с помощью компьютерных технологий; 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• формируется умение кратко и четко формулировать свою точку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зрения;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• повышается производительность труда участников образовательного процесса.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43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874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3037" y="1107583"/>
            <a:ext cx="106176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Компьютерные технологии прочно вошли в современное образование и повседневную жизнь, и уже, пожалуй, нет ни одной области человеческой деятельности, где они не нашли бы своего применения. Педагогические технологии не являются исключением. Поэтому, я считаю, что использование информационных и коммуникационных технологий (ИКТ) в учебном процессе не дань моде, а актуальная проблема современного 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образования.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12032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7285" y="218941"/>
            <a:ext cx="7894749" cy="1133341"/>
          </a:xfrm>
        </p:spPr>
        <p:txBody>
          <a:bodyPr/>
          <a:lstStyle/>
          <a:p>
            <a:r>
              <a:rPr lang="ru-RU" sz="4500" dirty="0">
                <a:solidFill>
                  <a:schemeClr val="accent1">
                    <a:lumMod val="50000"/>
                  </a:schemeClr>
                </a:solidFill>
                <a:effectLst/>
                <a:latin typeface="Calibri"/>
              </a:rPr>
              <a:t>Источники и </a:t>
            </a:r>
            <a:r>
              <a:rPr lang="ru-RU" sz="4500" dirty="0" smtClean="0">
                <a:solidFill>
                  <a:schemeClr val="accent1">
                    <a:lumMod val="50000"/>
                  </a:schemeClr>
                </a:solidFill>
                <a:effectLst/>
                <a:latin typeface="Calibri"/>
              </a:rPr>
              <a:t>литература: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6976" y="1455313"/>
            <a:ext cx="10882648" cy="5009881"/>
          </a:xfrm>
        </p:spPr>
        <p:txBody>
          <a:bodyPr>
            <a:normAutofit lnSpcReduction="10000"/>
          </a:bodyPr>
          <a:lstStyle/>
          <a:p>
            <a:pPr marL="274320" lvl="0" indent="-274320" algn="l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http://history.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ru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/ Проблемы информатизации образования</a:t>
            </a:r>
          </a:p>
          <a:p>
            <a:pPr marL="274320" lvl="0" indent="-274320" algn="l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 http://history.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ru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/ Методика преподавания истории </a:t>
            </a:r>
          </a:p>
          <a:p>
            <a:pPr marL="274320" lvl="0" indent="-274320" algn="l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http://it-n.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ru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/ Сеть творческих учителей</a:t>
            </a:r>
          </a:p>
          <a:p>
            <a:pPr marL="274320" lvl="0" indent="-274320" algn="l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http://www.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fipi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ru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/ФИПИ - федеральный институт педагогических измерений.</a:t>
            </a:r>
          </a:p>
          <a:p>
            <a:pPr marL="274320" lvl="0" indent="-274320" algn="l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http://www.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vio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fio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ru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/ "Вопросы Интернет-образования" </a:t>
            </a:r>
          </a:p>
          <a:p>
            <a:pPr marL="274320" lvl="0" indent="-274320" algn="l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http://www.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km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ru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/ – Сайт «Кирилл и Мефодий»</a:t>
            </a:r>
          </a:p>
          <a:p>
            <a:pPr marL="274320" lvl="0" indent="-274320" algn="l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http://school-collection.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edu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ru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/ Единая коллекция Цифровых Образовательных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русурсов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.</a:t>
            </a:r>
          </a:p>
          <a:p>
            <a:pPr marL="274320" lvl="0" indent="-274320" algn="l">
              <a:spcAft>
                <a:spcPts val="0"/>
              </a:spcAft>
              <a:buClr>
                <a:srgbClr val="EB641B"/>
              </a:buClr>
              <a:buSzPct val="95000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        Литература:</a:t>
            </a:r>
          </a:p>
          <a:p>
            <a:pPr marL="274320" lvl="0" indent="-274320" algn="l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1. Методические рекомендации по использованию информационно-коммуникационных технологий в цикле социально-экономических дисциплин в общеобразовательной школе. Пермь, ПРИПИТ. 2004 г.</a:t>
            </a:r>
          </a:p>
          <a:p>
            <a:pPr marL="274320" lvl="0" indent="-274320" algn="l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2. Чернов А. В. Использование информационных технологий в преподавании истории и обществознания. // Преподавание истории в школе. 2001 № 8.</a:t>
            </a:r>
          </a:p>
          <a:p>
            <a:pPr marL="274320" lvl="0" indent="-274320" algn="l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3. Антонова Т. С.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Батаева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 Т. В. Первый компьютерный учебник «История России. ХХ век»// Преподавание истории в школе. 1998 № 4. С.57-61</a:t>
            </a:r>
          </a:p>
          <a:p>
            <a:pPr marL="274320" lvl="0" indent="-274320" algn="l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4. Интернет в гуманитарном образовании. Под ред.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Полат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 Е. С. М.,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Владос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, 2001 г.</a:t>
            </a:r>
          </a:p>
          <a:p>
            <a:pPr marL="274320" lvl="0" indent="-274320" algn="l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5. Румянцев В. Б. Всемирная истории в Интернете.// Преподавание истории и в школе. 2002 № 8. С.75-77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289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052" y="5795493"/>
            <a:ext cx="9599179" cy="914399"/>
          </a:xfrm>
        </p:spPr>
        <p:txBody>
          <a:bodyPr/>
          <a:lstStyle/>
          <a:p>
            <a:r>
              <a:rPr lang="ru-RU" dirty="0">
                <a:solidFill>
                  <a:srgbClr val="4E67C8">
                    <a:lumMod val="50000"/>
                  </a:srgbClr>
                </a:solidFill>
              </a:rPr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3793" y="553793"/>
            <a:ext cx="11333407" cy="5383368"/>
          </a:xfrm>
        </p:spPr>
        <p:txBody>
          <a:bodyPr>
            <a:normAutofit lnSpcReduction="10000"/>
          </a:bodyPr>
          <a:lstStyle/>
          <a:p>
            <a:pPr marL="274320" lvl="0" indent="-274320">
              <a:spcAft>
                <a:spcPts val="0"/>
              </a:spcAft>
              <a:buClr>
                <a:srgbClr val="EB641B"/>
              </a:buClr>
              <a:buSzPct val="95000"/>
              <a:buNone/>
            </a:pP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        Система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современного образования ведет к смене приоритетов в деятельности преподавателя: не научить, а создать условия для самостоятельного творческого поиска обучающегося. Информационно-коммуникативные технологии становятся необходимым компонентом урока истории. </a:t>
            </a:r>
          </a:p>
          <a:p>
            <a:pPr marL="274320" lvl="0" indent="-274320">
              <a:spcAft>
                <a:spcPts val="0"/>
              </a:spcAft>
              <a:buClr>
                <a:srgbClr val="EB641B"/>
              </a:buClr>
              <a:buSzPct val="95000"/>
              <a:buNone/>
            </a:pP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Основные задачи:</a:t>
            </a:r>
          </a:p>
          <a:p>
            <a:pPr marL="274320" lvl="0" indent="-274320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внедрение средств ИКТ на уроках истории;</a:t>
            </a:r>
          </a:p>
          <a:p>
            <a:pPr marL="274320" lvl="0" indent="-274320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разработка методических материалов по реализации средств ИКТ и проектно-исследовательской технологии;</a:t>
            </a:r>
          </a:p>
          <a:p>
            <a:pPr marL="274320" lvl="0" indent="-274320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содействовать развитию ИКТ-компетентности через использование ресурсов Интернет;</a:t>
            </a:r>
          </a:p>
          <a:p>
            <a:pPr marL="274320" lvl="0" indent="-274320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способствовать самореализации личности обучающихся через применение проектно-исследовательской технологии.</a:t>
            </a:r>
          </a:p>
        </p:txBody>
      </p:sp>
    </p:spTree>
    <p:extLst>
      <p:ext uri="{BB962C8B-B14F-4D97-AF65-F5344CB8AC3E}">
        <p14:creationId xmlns:p14="http://schemas.microsoft.com/office/powerpoint/2010/main" val="1707387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052" y="5872766"/>
            <a:ext cx="9676452" cy="631065"/>
          </a:xfrm>
        </p:spPr>
        <p:txBody>
          <a:bodyPr/>
          <a:lstStyle/>
          <a:p>
            <a:r>
              <a:rPr lang="ru-RU" dirty="0">
                <a:solidFill>
                  <a:srgbClr val="4E67C8">
                    <a:lumMod val="50000"/>
                  </a:srgbClr>
                </a:solidFill>
              </a:rPr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7577" y="309092"/>
            <a:ext cx="11797048" cy="5705341"/>
          </a:xfrm>
        </p:spPr>
        <p:txBody>
          <a:bodyPr>
            <a:normAutofit/>
          </a:bodyPr>
          <a:lstStyle/>
          <a:p>
            <a:pPr marL="274320" lvl="0" indent="-274320" algn="just">
              <a:spcAft>
                <a:spcPts val="0"/>
              </a:spcAft>
              <a:buClr>
                <a:srgbClr val="EB641B"/>
              </a:buClr>
              <a:buSzPct val="95000"/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           Внедрение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интерактивных технологий имеет ряд преимуществ: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знакомство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с историческими событиями можно сопровождать показом видеофрагментов, фотографий,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исторических карт, широко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использовать показ репродукций картин художников,  демонстрировать графический материал (таблицы, схемы). Интерактивные средства обучения можно использовать на всех этапах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обучения.</a:t>
            </a:r>
          </a:p>
          <a:p>
            <a:pPr marL="274320" lvl="0" indent="-274320" algn="just">
              <a:spcAft>
                <a:spcPts val="0"/>
              </a:spcAft>
              <a:buClr>
                <a:srgbClr val="EB641B"/>
              </a:buClr>
              <a:buSzPct val="95000"/>
              <a:buNone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marL="342900" lvl="0" indent="-342900">
              <a:spcAft>
                <a:spcPts val="0"/>
              </a:spcAft>
              <a:buClr>
                <a:srgbClr val="EB641B"/>
              </a:buClr>
              <a:buSzPct val="95000"/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Как источник учебной информации – при объяснении нового учебного материала, повторении и закреплении изученного:</a:t>
            </a:r>
          </a:p>
          <a:p>
            <a:pPr marL="342900" lvl="0" indent="-342900">
              <a:spcAft>
                <a:spcPts val="0"/>
              </a:spcAft>
              <a:buClr>
                <a:srgbClr val="EB641B"/>
              </a:buClr>
              <a:buSzPct val="95000"/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Учебные видеоуроки, документальные фильмы (например, «Романовы»), фильмы «Иллюстрированной истории государства российского» и их элементы.</a:t>
            </a:r>
          </a:p>
          <a:p>
            <a:pPr marL="342900" lvl="0" indent="-342900">
              <a:spcAft>
                <a:spcPts val="0"/>
              </a:spcAft>
              <a:buClr>
                <a:srgbClr val="EB641B"/>
              </a:buClr>
              <a:buSzPct val="95000"/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Учебные презентации, как взятые на педагогических сайтах, так и выполненные  педагогом самостоятельно.</a:t>
            </a:r>
          </a:p>
          <a:p>
            <a:pPr marL="342900" lvl="0" indent="-342900">
              <a:spcAft>
                <a:spcPts val="0"/>
              </a:spcAft>
              <a:buClr>
                <a:srgbClr val="EB641B"/>
              </a:buClr>
              <a:buSzPct val="95000"/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Учебные и творческие работы обучающихся в формате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PowerPoint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по данной теме.</a:t>
            </a:r>
          </a:p>
          <a:p>
            <a:pPr marL="342900" lvl="0" indent="-342900">
              <a:spcAft>
                <a:spcPts val="0"/>
              </a:spcAft>
              <a:buClr>
                <a:srgbClr val="EB641B"/>
              </a:buClr>
              <a:buSzPct val="95000"/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Тестовый контроль и терминологические кроссворды онлайн.</a:t>
            </a:r>
          </a:p>
          <a:p>
            <a:pPr marL="342900" lvl="0" indent="-342900">
              <a:spcAft>
                <a:spcPts val="0"/>
              </a:spcAft>
              <a:buClr>
                <a:srgbClr val="EB641B"/>
              </a:buClr>
              <a:buSzPct val="95000"/>
              <a:buFont typeface="Wingdings" panose="05000000000000000000" pitchFamily="2" charset="2"/>
              <a:buChar char="§"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marL="342900" lvl="0" indent="-342900">
              <a:spcAft>
                <a:spcPts val="0"/>
              </a:spcAft>
              <a:buClr>
                <a:srgbClr val="EB641B"/>
              </a:buClr>
              <a:buSzPct val="95000"/>
              <a:buFont typeface="Wingdings" panose="05000000000000000000" pitchFamily="2" charset="2"/>
              <a:buChar char="§"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marL="342900" lvl="0" indent="-342900">
              <a:spcAft>
                <a:spcPts val="0"/>
              </a:spcAft>
              <a:buClr>
                <a:srgbClr val="EB641B"/>
              </a:buClr>
              <a:buSzPct val="95000"/>
              <a:buFont typeface="Wingdings" panose="05000000000000000000" pitchFamily="2" charset="2"/>
              <a:buChar char="§"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marL="342900" lvl="0" indent="-342900">
              <a:spcAft>
                <a:spcPts val="0"/>
              </a:spcAft>
              <a:buClr>
                <a:srgbClr val="EB641B"/>
              </a:buClr>
              <a:buSzPct val="95000"/>
              <a:buFont typeface="Wingdings" panose="05000000000000000000" pitchFamily="2" charset="2"/>
              <a:buChar char="§"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180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1" y="94937"/>
            <a:ext cx="3852868" cy="28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19" y="94937"/>
            <a:ext cx="4548064" cy="267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452" y="94936"/>
            <a:ext cx="4011828" cy="300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344" y="3606084"/>
            <a:ext cx="3983865" cy="298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19" y="3103807"/>
            <a:ext cx="3941493" cy="295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1" y="4206697"/>
            <a:ext cx="4245169" cy="2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85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5019" y="5692462"/>
            <a:ext cx="8976575" cy="824248"/>
          </a:xfrm>
        </p:spPr>
        <p:txBody>
          <a:bodyPr/>
          <a:lstStyle/>
          <a:p>
            <a:r>
              <a:rPr lang="ru-RU" dirty="0">
                <a:solidFill>
                  <a:srgbClr val="4E67C8">
                    <a:lumMod val="50000"/>
                  </a:srgbClr>
                </a:solidFill>
              </a:rPr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89397" y="283336"/>
            <a:ext cx="11397803" cy="5460642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Clr>
                <a:srgbClr val="EB641B"/>
              </a:buClr>
              <a:buSzPct val="95000"/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4E67C8">
                    <a:lumMod val="50000"/>
                  </a:srgbClr>
                </a:solidFill>
                <a:latin typeface="Calibri"/>
              </a:rPr>
              <a:t>Как тренажер в процессе формирования учебных умений и </a:t>
            </a:r>
            <a:r>
              <a:rPr lang="ru-RU" sz="2400" b="1" dirty="0" smtClean="0">
                <a:solidFill>
                  <a:srgbClr val="4E67C8">
                    <a:lumMod val="50000"/>
                  </a:srgbClr>
                </a:solidFill>
                <a:latin typeface="Calibri"/>
              </a:rPr>
              <a:t>навыков:</a:t>
            </a:r>
          </a:p>
          <a:p>
            <a:pPr marL="342900" lvl="0" indent="-342900">
              <a:spcAft>
                <a:spcPts val="0"/>
              </a:spcAft>
              <a:buClr>
                <a:srgbClr val="EB641B"/>
              </a:buClr>
              <a:buSzPct val="95000"/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4E67C8">
                    <a:lumMod val="50000"/>
                  </a:srgbClr>
                </a:solidFill>
                <a:latin typeface="Calibri"/>
              </a:rPr>
              <a:t>онлайн-викторины  и конкурсы по учебной </a:t>
            </a:r>
            <a:r>
              <a:rPr lang="ru-RU" sz="2400" b="1" dirty="0" smtClean="0">
                <a:solidFill>
                  <a:srgbClr val="4E67C8">
                    <a:lumMod val="50000"/>
                  </a:srgbClr>
                </a:solidFill>
                <a:latin typeface="Calibri"/>
              </a:rPr>
              <a:t>дисциплине.</a:t>
            </a:r>
            <a:endParaRPr lang="ru-RU" sz="2400" b="1" dirty="0" smtClean="0">
              <a:solidFill>
                <a:srgbClr val="4E67C8">
                  <a:lumMod val="50000"/>
                </a:srgbClr>
              </a:solidFill>
              <a:latin typeface="Calibri"/>
            </a:endParaRPr>
          </a:p>
          <a:p>
            <a:pPr marL="342900" lvl="0" indent="-342900">
              <a:spcAft>
                <a:spcPts val="0"/>
              </a:spcAft>
              <a:buClr>
                <a:srgbClr val="EB641B"/>
              </a:buClr>
              <a:buSzPct val="95000"/>
              <a:buFont typeface="Arial" panose="020B0604020202020204" pitchFamily="34" charset="0"/>
              <a:buChar char="•"/>
            </a:pPr>
            <a:endParaRPr lang="ru-RU" sz="2400" b="1" dirty="0">
              <a:solidFill>
                <a:srgbClr val="4E67C8">
                  <a:lumMod val="50000"/>
                </a:srgbClr>
              </a:solidFill>
              <a:latin typeface="Calibri"/>
            </a:endParaRPr>
          </a:p>
          <a:p>
            <a:pPr marL="342900" lvl="0" indent="-342900">
              <a:spcAft>
                <a:spcPts val="0"/>
              </a:spcAft>
              <a:buClr>
                <a:srgbClr val="EB641B"/>
              </a:buClr>
              <a:buSzPct val="95000"/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4E67C8">
                    <a:lumMod val="50000"/>
                  </a:srgbClr>
                </a:solidFill>
                <a:latin typeface="Calibri"/>
              </a:rPr>
              <a:t>Как источник информации для организации исследовательской работы, самоподготовки и индивидуальной работы. </a:t>
            </a:r>
            <a:endParaRPr lang="ru-RU" sz="2400" b="1" dirty="0" smtClean="0">
              <a:solidFill>
                <a:srgbClr val="4E67C8">
                  <a:lumMod val="50000"/>
                </a:srgbClr>
              </a:solidFill>
              <a:latin typeface="Calibri"/>
            </a:endParaRPr>
          </a:p>
          <a:p>
            <a:pPr marL="342900" lvl="0" indent="-342900">
              <a:spcAft>
                <a:spcPts val="0"/>
              </a:spcAft>
              <a:buClr>
                <a:srgbClr val="EB641B"/>
              </a:buClr>
              <a:buSzPct val="95000"/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4E67C8">
                    <a:lumMod val="50000"/>
                  </a:srgbClr>
                </a:solidFill>
                <a:latin typeface="Calibri"/>
              </a:rPr>
              <a:t>подбор фактического или иллюстративного материала по теме занятия;</a:t>
            </a:r>
          </a:p>
          <a:p>
            <a:pPr marL="342900" lvl="0" indent="-342900">
              <a:spcAft>
                <a:spcPts val="0"/>
              </a:spcAft>
              <a:buClr>
                <a:srgbClr val="EB641B"/>
              </a:buClr>
              <a:buSzPct val="95000"/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4E67C8">
                    <a:lumMod val="50000"/>
                  </a:srgbClr>
                </a:solidFill>
                <a:latin typeface="Calibri"/>
              </a:rPr>
              <a:t>использование </a:t>
            </a:r>
            <a:r>
              <a:rPr lang="ru-RU" sz="2400" b="1" dirty="0">
                <a:solidFill>
                  <a:srgbClr val="4E67C8">
                    <a:lumMod val="50000"/>
                  </a:srgbClr>
                </a:solidFill>
                <a:latin typeface="Calibri"/>
              </a:rPr>
              <a:t>СМИ для аргументации утверждения или гипотезы.</a:t>
            </a:r>
          </a:p>
          <a:p>
            <a:pPr marL="45720" indent="0">
              <a:buNone/>
            </a:pPr>
            <a:endParaRPr lang="ru-RU" dirty="0"/>
          </a:p>
          <a:p>
            <a:pPr marL="274320" lvl="0" indent="-274320">
              <a:spcAft>
                <a:spcPts val="0"/>
              </a:spcAft>
              <a:buClr>
                <a:srgbClr val="EB641B"/>
              </a:buClr>
              <a:buSzPct val="95000"/>
              <a:buNone/>
            </a:pPr>
            <a:r>
              <a:rPr lang="ru-RU" sz="2400" b="1" dirty="0" smtClean="0">
                <a:solidFill>
                  <a:srgbClr val="4E67C8">
                    <a:lumMod val="50000"/>
                  </a:srgbClr>
                </a:solidFill>
                <a:latin typeface="Calibri"/>
              </a:rPr>
              <a:t>          Хочу </a:t>
            </a:r>
            <a:r>
              <a:rPr lang="ru-RU" sz="2400" b="1" dirty="0">
                <a:solidFill>
                  <a:srgbClr val="4E67C8">
                    <a:lumMod val="50000"/>
                  </a:srgbClr>
                </a:solidFill>
                <a:latin typeface="Calibri"/>
              </a:rPr>
              <a:t>отметить, что у обучающихся, работающих с компьютером, формируется более высокий уровень самообразовательных навыков, умений ориентироваться в огромном потоке информации, умение анализировать, сравнивать, аргументировать, обобщать, делать выводы.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1392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1225" y="5422006"/>
            <a:ext cx="10071579" cy="79849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Использование ИКТ на уроках истории и философии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7127" y="566670"/>
            <a:ext cx="11024315" cy="4481848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Урок с использованием ИКТ – это наглядно, красочно, информативно, интерактивно, экономит время преподавателя и студента, позволяет обучающемуся работать в своем темпе, позволяет преподавателю работать с обучающимся дифференцировано и индивидуально, дает возможность оперативно проконтролировать и оценить результаты обучения.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44" y="3003887"/>
            <a:ext cx="3991801" cy="231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08" y="3003887"/>
            <a:ext cx="3569370" cy="226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743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мещающее содержимое 2"/>
          <p:cNvSpPr>
            <a:spLocks noGrp="1" noChangeArrowheads="1"/>
          </p:cNvSpPr>
          <p:nvPr>
            <p:ph sz="quarter" idx="13"/>
          </p:nvPr>
        </p:nvSpPr>
        <p:spPr>
          <a:xfrm>
            <a:off x="425003" y="669702"/>
            <a:ext cx="5061398" cy="5447764"/>
          </a:xfrm>
        </p:spPr>
        <p:txBody>
          <a:bodyPr>
            <a:normAutofit/>
          </a:bodyPr>
          <a:lstStyle/>
          <a:p>
            <a:pPr marL="0" indent="230188" algn="just">
              <a:lnSpc>
                <a:spcPct val="10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В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процессе применения ИКТ формируется человек, умеющий действовать не только по образцу, но и самостоятельно, получающий необходимую информацию из максимально большего количества источников, умеющий ее анализировать, выдвигать гипотезы, экспериментировать, делать выводы. </a:t>
            </a:r>
            <a:endParaRPr lang="ru-RU" altLang="en-US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393" y="82154"/>
            <a:ext cx="4462462" cy="334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83" y="1582614"/>
            <a:ext cx="3927833" cy="294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4954" y="6049108"/>
            <a:ext cx="9495691" cy="519116"/>
          </a:xfrm>
        </p:spPr>
        <p:txBody>
          <a:bodyPr/>
          <a:lstStyle/>
          <a:p>
            <a:r>
              <a:rPr lang="ru-RU" sz="4500" dirty="0">
                <a:solidFill>
                  <a:schemeClr val="accent1">
                    <a:lumMod val="50000"/>
                  </a:schemeClr>
                </a:solidFill>
                <a:effectLst/>
                <a:latin typeface="Calibri"/>
              </a:rPr>
              <a:t>Внеурочная деятельность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061" y="0"/>
            <a:ext cx="6881447" cy="6857999"/>
          </a:xfrm>
        </p:spPr>
        <p:txBody>
          <a:bodyPr>
            <a:normAutofit/>
          </a:bodyPr>
          <a:lstStyle/>
          <a:p>
            <a:pPr marL="0" lvl="0" indent="0" algn="ctr">
              <a:spcAft>
                <a:spcPts val="0"/>
              </a:spcAft>
              <a:buClr>
                <a:srgbClr val="EB641B"/>
              </a:buClr>
              <a:buSzPct val="95000"/>
              <a:buNone/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Деятельность обучающихся:</a:t>
            </a:r>
          </a:p>
          <a:p>
            <a:pPr marL="274320" lvl="0" indent="-274320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Онлайн-викторины в рамках декад социально-гуманитарных дисциплин на сайте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техникума</a:t>
            </a:r>
          </a:p>
          <a:p>
            <a:pPr marL="0" lvl="0" indent="0">
              <a:spcAft>
                <a:spcPts val="0"/>
              </a:spcAft>
              <a:buClr>
                <a:srgbClr val="EB641B"/>
              </a:buClr>
              <a:buSzPct val="95000"/>
              <a:buNone/>
            </a:pP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"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Этот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день вы приближали как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могли»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Constantia"/>
              </a:rPr>
              <a:t>"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Умники и умницы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"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marL="274320" lvl="0" indent="-274320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Выполнение творческих работ</a:t>
            </a:r>
          </a:p>
          <a:p>
            <a:pPr marL="274320" lvl="0" indent="-274320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Участие в краевых, российских и международных конкурсах,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викторинах</a:t>
            </a:r>
          </a:p>
          <a:p>
            <a:pPr marL="0" lvl="0" indent="0">
              <a:spcAft>
                <a:spcPts val="0"/>
              </a:spcAft>
              <a:buClr>
                <a:srgbClr val="EB641B"/>
              </a:buClr>
              <a:buSzPct val="95000"/>
              <a:buNone/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«Диктант Победы»</a:t>
            </a:r>
          </a:p>
          <a:p>
            <a:pPr marL="0" lvl="0" indent="0">
              <a:spcAft>
                <a:spcPts val="0"/>
              </a:spcAft>
              <a:buClr>
                <a:srgbClr val="EB641B"/>
              </a:buClr>
              <a:buSzPct val="95000"/>
              <a:buNone/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Проект «Без срока давности»</a:t>
            </a:r>
          </a:p>
          <a:p>
            <a:pPr marL="0" lvl="0" indent="0">
              <a:spcAft>
                <a:spcPts val="0"/>
              </a:spcAft>
              <a:buClr>
                <a:srgbClr val="EB641B"/>
              </a:buClr>
              <a:buSzPct val="95000"/>
              <a:buNone/>
            </a:pPr>
            <a:endParaRPr lang="ru-RU" sz="1800" b="1" i="1" dirty="0" smtClean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marL="0" lvl="0" indent="0">
              <a:spcAft>
                <a:spcPts val="0"/>
              </a:spcAft>
              <a:buClr>
                <a:srgbClr val="EB641B"/>
              </a:buClr>
              <a:buSzPct val="95000"/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marL="274320" lvl="0" indent="-274320">
              <a:spcAft>
                <a:spcPts val="0"/>
              </a:spcAft>
              <a:buClr>
                <a:srgbClr val="EB641B"/>
              </a:buClr>
              <a:buSzPct val="95000"/>
              <a:buFont typeface="Wingdings 2"/>
              <a:buChar char=""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119586"/>
            <a:ext cx="4462462" cy="251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276" y="1145391"/>
            <a:ext cx="3931295" cy="29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369" y="2966595"/>
            <a:ext cx="4079631" cy="305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Медная\Documents\get-pdf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469" y="3843149"/>
            <a:ext cx="3191409" cy="22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Медная\Desktop\Медная\Новая папка (2)\Печать\certifica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9" y="4021015"/>
            <a:ext cx="2005527" cy="283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719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5" y="79458"/>
            <a:ext cx="2356753" cy="346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396" y="231820"/>
            <a:ext cx="2154444" cy="315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642" y="3557434"/>
            <a:ext cx="2037499" cy="296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9" y="3588253"/>
            <a:ext cx="2211904" cy="326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Медная\Downloads\Петровец Игорь Игоревич_page-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32" y="27149"/>
            <a:ext cx="2325840" cy="328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едная\Downloads\Сидорова Кристина Евгеньевна_page-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995" y="2421229"/>
            <a:ext cx="2400204" cy="339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Медная\Downloads\1621822104_page-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80" y="79459"/>
            <a:ext cx="2448073" cy="346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едная\Downloads\Кучеренко Полина Сергеевна_page-0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83" y="3684179"/>
            <a:ext cx="2539145" cy="317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27568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</TotalTime>
  <Words>544</Words>
  <Application>Microsoft Office PowerPoint</Application>
  <PresentationFormat>Произвольный</PresentationFormat>
  <Paragraphs>59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 Тема:  «Использование ИКТ как средство познавательной активности учащихся на уроках истории».  </vt:lpstr>
      <vt:lpstr>Актуальность</vt:lpstr>
      <vt:lpstr>Актуальность</vt:lpstr>
      <vt:lpstr>Презентация PowerPoint</vt:lpstr>
      <vt:lpstr>Актуальность</vt:lpstr>
      <vt:lpstr>Использование ИКТ на уроках истории и философии</vt:lpstr>
      <vt:lpstr>Презентация PowerPoint</vt:lpstr>
      <vt:lpstr>Внеурочная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и литература: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ВНЕШНЯЯ ПОЛИТИКА СССР В 1964-1985 ГГ. </dc:title>
  <cp:lastModifiedBy>Медная</cp:lastModifiedBy>
  <cp:revision>78</cp:revision>
  <dcterms:created xsi:type="dcterms:W3CDTF">2020-04-13T06:49:00Z</dcterms:created>
  <dcterms:modified xsi:type="dcterms:W3CDTF">2021-10-25T03:53:51Z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1049-11.2.0.9255</vt:lpwstr>
  </property>
</Properties>
</file>