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58" r:id="rId5"/>
    <p:sldId id="299" r:id="rId6"/>
    <p:sldId id="275" r:id="rId7"/>
    <p:sldId id="293" r:id="rId8"/>
    <p:sldId id="276" r:id="rId9"/>
    <p:sldId id="277" r:id="rId10"/>
    <p:sldId id="278" r:id="rId11"/>
    <p:sldId id="298" r:id="rId12"/>
    <p:sldId id="279" r:id="rId13"/>
    <p:sldId id="294" r:id="rId14"/>
    <p:sldId id="289" r:id="rId15"/>
    <p:sldId id="288" r:id="rId16"/>
    <p:sldId id="290" r:id="rId17"/>
    <p:sldId id="291" r:id="rId18"/>
    <p:sldId id="292" r:id="rId19"/>
    <p:sldId id="266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A20E"/>
    <a:srgbClr val="00CC00"/>
    <a:srgbClr val="3BED37"/>
    <a:srgbClr val="262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62FF-814C-47F0-BF44-22128F675D1E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03FE4-8C3B-4BEA-8B5C-02664FD91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9"/>
            <a:ext cx="9144000" cy="2957532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262F13"/>
                </a:solidFill>
                <a:latin typeface="Monotype Corsiva" pitchFamily="66" charset="0"/>
              </a:rPr>
              <a:t>«Составим предложение»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286808" cy="261463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2A20E"/>
                </a:solidFill>
                <a:latin typeface="Times New Roman" pitchFamily="18" charset="0"/>
                <a:cs typeface="Times New Roman" pitchFamily="18" charset="0"/>
              </a:rPr>
              <a:t>Данное пособие разработала, изготовила </a:t>
            </a:r>
          </a:p>
          <a:p>
            <a:r>
              <a:rPr lang="ru-RU" sz="2800" b="1" dirty="0">
                <a:solidFill>
                  <a:srgbClr val="12A20E"/>
                </a:solidFill>
                <a:latin typeface="Times New Roman" pitchFamily="18" charset="0"/>
                <a:cs typeface="Times New Roman" pitchFamily="18" charset="0"/>
              </a:rPr>
              <a:t>и оформила Полетаева Н.Я., </a:t>
            </a:r>
          </a:p>
          <a:p>
            <a:r>
              <a:rPr lang="ru-RU" sz="2800" b="1" dirty="0">
                <a:solidFill>
                  <a:srgbClr val="12A20E"/>
                </a:solidFill>
                <a:latin typeface="Times New Roman" pitchFamily="18" charset="0"/>
                <a:cs typeface="Times New Roman" pitchFamily="18" charset="0"/>
              </a:rPr>
              <a:t>учитель-дефектолог дошкольной группы № 1 </a:t>
            </a:r>
          </a:p>
          <a:p>
            <a:r>
              <a:rPr lang="ru-RU" sz="2800" b="1" dirty="0">
                <a:solidFill>
                  <a:srgbClr val="12A20E"/>
                </a:solidFill>
                <a:latin typeface="Times New Roman" pitchFamily="18" charset="0"/>
                <a:cs typeface="Times New Roman" pitchFamily="18" charset="0"/>
              </a:rPr>
              <a:t>ГОБОУ «АШИ № 4» </a:t>
            </a:r>
          </a:p>
          <a:p>
            <a:r>
              <a:rPr lang="ru-RU" sz="2800" b="1" dirty="0">
                <a:solidFill>
                  <a:srgbClr val="12A20E"/>
                </a:solidFill>
                <a:latin typeface="Times New Roman" pitchFamily="18" charset="0"/>
                <a:cs typeface="Times New Roman" pitchFamily="18" charset="0"/>
              </a:rPr>
              <a:t>города Великого Новгорода</a:t>
            </a:r>
          </a:p>
          <a:p>
            <a:endParaRPr lang="ru-RU" sz="2800" b="1" dirty="0">
              <a:solidFill>
                <a:srgbClr val="12A20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Карточки, обозначающие «Цвет», «Величину», «Форму».</a:t>
            </a:r>
          </a:p>
        </p:txBody>
      </p:sp>
      <p:pic>
        <p:nvPicPr>
          <p:cNvPr id="3" name="Picture 2" descr="C:\Users\пкк\Desktop\Фото-ДС-2020-21\Новая папка\DSCN9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642" y="1428736"/>
            <a:ext cx="6404716" cy="514353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Карточки, обозначающие «Количество».</a:t>
            </a:r>
            <a:endParaRPr lang="ru-RU" dirty="0"/>
          </a:p>
        </p:txBody>
      </p:sp>
      <p:pic>
        <p:nvPicPr>
          <p:cNvPr id="5" name="Picture 2" descr="C:\Users\пкк\Desktop\Фото-ДС-2020-21\К пособию-Составим предложение\DSCN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35628" y="577034"/>
            <a:ext cx="4729868" cy="657229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Карточки с предметами по темам.</a:t>
            </a:r>
          </a:p>
        </p:txBody>
      </p:sp>
      <p:pic>
        <p:nvPicPr>
          <p:cNvPr id="2050" name="Picture 2" descr="C:\Users\пкк\Desktop\Фото-ДС-2020-21\Новая папка\DSCN9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572296" cy="54292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Карточки со словами по темам.</a:t>
            </a:r>
          </a:p>
        </p:txBody>
      </p:sp>
      <p:pic>
        <p:nvPicPr>
          <p:cNvPr id="1026" name="Picture 2" descr="C:\Users\пкк\Desktop\Фото-ДС-2020-21\К пособию-Составим предложение\DSCN9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350" y="1600200"/>
            <a:ext cx="7009300" cy="452596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Карточки со знаками препинания.</a:t>
            </a:r>
          </a:p>
        </p:txBody>
      </p:sp>
      <p:pic>
        <p:nvPicPr>
          <p:cNvPr id="9218" name="Picture 2" descr="F:\Пособия мои\DSCN9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00200"/>
            <a:ext cx="6286544" cy="504351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заполненного «Игрового поля».</a:t>
            </a:r>
          </a:p>
        </p:txBody>
      </p:sp>
      <p:pic>
        <p:nvPicPr>
          <p:cNvPr id="6146" name="Picture 2" descr="F:\Пособия мои\DSCN9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29600" cy="435771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8215370" cy="112871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Мальчик рисует синюю шапку.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Девочка вырезает красное яблоко.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заполненного «Игрового поля».</a:t>
            </a:r>
            <a:endParaRPr lang="ru-RU" dirty="0"/>
          </a:p>
        </p:txBody>
      </p:sp>
      <p:pic>
        <p:nvPicPr>
          <p:cNvPr id="7171" name="Picture 3" descr="F:\Пособия мои\DSCN9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229600" cy="442915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8215370" cy="112871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Мальчик вырезает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мяч?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Девочка рисует жёлтую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грушу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заполненного «Игрового поля».</a:t>
            </a:r>
            <a:endParaRPr lang="ru-RU" dirty="0"/>
          </a:p>
        </p:txBody>
      </p:sp>
      <p:pic>
        <p:nvPicPr>
          <p:cNvPr id="8194" name="Picture 2" descr="F:\Пособия мои\DSCN9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229600" cy="435843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8215370" cy="112871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Мальчик вырезает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синей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бумаги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мяч!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Девочка рисует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альбоме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жёлтую грушу!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заполненного «Игрового поля».</a:t>
            </a:r>
            <a:endParaRPr lang="ru-RU" dirty="0"/>
          </a:p>
        </p:txBody>
      </p:sp>
      <p:pic>
        <p:nvPicPr>
          <p:cNvPr id="10242" name="Picture 2" descr="F:\Пособия мои\DSCN98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229600" cy="451277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8215370" cy="112871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Девочка рисует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мяч.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мальчик рисует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мяч.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заполнения «игрового поля»: Девочка …   .</a:t>
            </a:r>
          </a:p>
        </p:txBody>
      </p:sp>
      <p:pic>
        <p:nvPicPr>
          <p:cNvPr id="1026" name="Picture 2" descr="C:\Users\пкк\Desktop\Фото-ДС-2020-21\Новая папка\DSCN98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66275"/>
            <a:ext cx="8229600" cy="367736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12A20E"/>
                </a:solidFill>
                <a:latin typeface="Times New Roman" pitchFamily="18" charset="0"/>
                <a:cs typeface="Times New Roman" pitchFamily="18" charset="0"/>
              </a:rPr>
              <a:t>Работа по развитию речи дошкольников – важнейшая часть </a:t>
            </a:r>
            <a:br>
              <a:rPr lang="ru-RU" sz="3600" dirty="0">
                <a:solidFill>
                  <a:srgbClr val="12A2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12A20E"/>
                </a:solidFill>
                <a:latin typeface="Times New Roman" pitchFamily="18" charset="0"/>
                <a:cs typeface="Times New Roman" pitchFamily="18" charset="0"/>
              </a:rPr>
              <a:t>их общей подготовки к школе.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929718" cy="4929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 детей средствами</a:t>
            </a:r>
          </a:p>
          <a:p>
            <a:pPr>
              <a:buNone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наглядного занимательного материала – </a:t>
            </a:r>
          </a:p>
          <a:p>
            <a:pPr>
              <a:buNone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 из важнейших условий</a:t>
            </a:r>
          </a:p>
          <a:p>
            <a:pPr>
              <a:buNone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их интереса к</a:t>
            </a:r>
          </a:p>
          <a:p>
            <a:pPr>
              <a:buNone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самостоятельному речевому</a:t>
            </a:r>
          </a:p>
          <a:p>
            <a:pPr>
              <a:buNone/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высказыванию.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заполнения «игрового поля»: Девочка рисует …   .</a:t>
            </a:r>
          </a:p>
        </p:txBody>
      </p:sp>
      <p:pic>
        <p:nvPicPr>
          <p:cNvPr id="11266" name="Picture 2" descr="F:\Пособия мои\DSCN9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7020"/>
            <a:ext cx="8229600" cy="333662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заполнения «игрового поля»: Девочка рисует красное …   .</a:t>
            </a:r>
          </a:p>
        </p:txBody>
      </p:sp>
      <p:pic>
        <p:nvPicPr>
          <p:cNvPr id="12290" name="Picture 2" descr="F:\Пособия мои\DSCN98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53380"/>
            <a:ext cx="8229600" cy="32473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заполнения «игрового поля»: Девочка рисует красное яблоко.</a:t>
            </a:r>
          </a:p>
        </p:txBody>
      </p:sp>
      <p:pic>
        <p:nvPicPr>
          <p:cNvPr id="2050" name="Picture 2" descr="C:\Users\пкк\Desktop\Фото-ДС-2020-21\Новая папка\DSCN9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99595"/>
            <a:ext cx="8229600" cy="330117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заполненного «игрового поля»: Девочка рисует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яблоко?</a:t>
            </a:r>
          </a:p>
        </p:txBody>
      </p:sp>
      <p:pic>
        <p:nvPicPr>
          <p:cNvPr id="14338" name="Picture 2" descr="F:\Пособия мои\DSCN9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19428"/>
            <a:ext cx="8229600" cy="328134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заполненного «игрового поля»: Девочка рисует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яблоко!</a:t>
            </a:r>
          </a:p>
        </p:txBody>
      </p:sp>
      <p:pic>
        <p:nvPicPr>
          <p:cNvPr id="15362" name="Picture 2" descr="F:\Пособия мои\DSCN9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7748"/>
            <a:ext cx="8229600" cy="371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заполненного «игрового поля»: Девочка рисует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большое красное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яблоко!</a:t>
            </a:r>
          </a:p>
        </p:txBody>
      </p:sp>
      <p:pic>
        <p:nvPicPr>
          <p:cNvPr id="16386" name="Picture 2" descr="F:\Пособия мои\DSCN9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8143932" cy="349250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заполненного «игрового поля»: Девочка в альбоме рисует большое красное яблоко.</a:t>
            </a:r>
          </a:p>
        </p:txBody>
      </p:sp>
      <p:pic>
        <p:nvPicPr>
          <p:cNvPr id="17410" name="Picture 2" descr="F:\Пособия мои\DSCN9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7855"/>
            <a:ext cx="8229600" cy="300010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составления различных предложений дополнительно можно использовать: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5257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«Игровые поля» с другими действующими лицами (фотографии детей, мам, пап, бабушек, дедушек  и т.п.);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«Игровые поля» с картинками разных девочек, мальчиков, тёть, дядь и т.п.;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Различные карточки с натуральными цветными картинками-предметами (по темам программы).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Обучение детей составлению предложений с использованием наглядности.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1.Учить детей составлять предложения по предложенной педагогом или составленной самими схеме.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2.Учить детей составлять разные виды предложений: повествовательные, вопросительные, восклицательные.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3.Учить детей овладевать грамматической формой слов в составе целых предложений.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4.Учить детей овладевать речевой интонацией.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5.Учить детей произносить фразы слитно, в нормальном темпе, с выделением логического ударения.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6.Учить детей различать на слух речевой материал по составленным схемам.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«Составим предложение»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игра для обучения дошкольников составлению предложений.</a:t>
            </a:r>
          </a:p>
        </p:txBody>
      </p:sp>
      <p:pic>
        <p:nvPicPr>
          <p:cNvPr id="1026" name="Picture 2" descr="C:\Users\пкк\Desktop\Фото-ДС-2020-21\Новая папка\DSCN9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500726" cy="464347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Игра состоит из: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Готовых «игровых полей» с действующими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лицами, состоящих из квадратов;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Конвертов с карточками, помогающими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составлять различные предложения.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Готовые «игровые поля» с действующим лицом, состоящие из квадратов.</a:t>
            </a:r>
          </a:p>
        </p:txBody>
      </p:sp>
      <p:pic>
        <p:nvPicPr>
          <p:cNvPr id="4" name="Picture 2" descr="F:\Пособия мои\DSCN98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600200"/>
            <a:ext cx="8572560" cy="504351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Конверты с карточками.</a:t>
            </a:r>
          </a:p>
        </p:txBody>
      </p:sp>
      <p:pic>
        <p:nvPicPr>
          <p:cNvPr id="2050" name="Picture 2" descr="C:\Users\пкк\Desktop\Фото-ДС-2020-21\Новая папка\DSCN9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429420" cy="535785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Карточки с предметами, обозначающими «действие» (рисует, пишет, вырезает, …).</a:t>
            </a:r>
          </a:p>
        </p:txBody>
      </p:sp>
      <p:pic>
        <p:nvPicPr>
          <p:cNvPr id="2050" name="Picture 2" descr="F:\Пособия мои\DSCN9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929354" cy="49117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1928826"/>
          </a:xfrm>
          <a:ln>
            <a:noFill/>
            <a:prstDash val="sysDot"/>
          </a:ln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Карточки с предметами, обозначающими «Где действует?» (на бумаге,  …).</a:t>
            </a:r>
          </a:p>
        </p:txBody>
      </p:sp>
      <p:pic>
        <p:nvPicPr>
          <p:cNvPr id="3074" name="Picture 2" descr="F:\Пособия мои\DSCN9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572296" cy="500066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501</Words>
  <Application>Microsoft Office PowerPoint</Application>
  <PresentationFormat>Экран (4:3)</PresentationFormat>
  <Paragraphs>60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Тема Office</vt:lpstr>
      <vt:lpstr>«Составим предложение»</vt:lpstr>
      <vt:lpstr>Работа по развитию речи дошкольников – важнейшая часть  их общей подготовки к школе.</vt:lpstr>
      <vt:lpstr>Цель: Обучение детей составлению предложений с использованием наглядности.</vt:lpstr>
      <vt:lpstr>«Составим предложение»  - игра для обучения дошкольников составлению предложений.</vt:lpstr>
      <vt:lpstr>Игра состоит из:</vt:lpstr>
      <vt:lpstr>Готовые «игровые поля» с действующим лицом, состоящие из квадратов.</vt:lpstr>
      <vt:lpstr>Конверты с карточками.</vt:lpstr>
      <vt:lpstr>Карточки с предметами, обозначающими «действие» (рисует, пишет, вырезает, …).</vt:lpstr>
      <vt:lpstr>Карточки с предметами, обозначающими «Где действует?» (на бумаге,  …).</vt:lpstr>
      <vt:lpstr>Карточки, обозначающие «Цвет», «Величину», «Форму».</vt:lpstr>
      <vt:lpstr>Карточки, обозначающие «Количество».</vt:lpstr>
      <vt:lpstr>Карточки с предметами по темам.</vt:lpstr>
      <vt:lpstr>Карточки со словами по темам.</vt:lpstr>
      <vt:lpstr>Карточки со знаками препинания.</vt:lpstr>
      <vt:lpstr>Пример заполненного «Игрового поля».</vt:lpstr>
      <vt:lpstr>Пример заполненного «Игрового поля».</vt:lpstr>
      <vt:lpstr>Пример заполненного «Игрового поля».</vt:lpstr>
      <vt:lpstr>Пример заполненного «Игрового поля».</vt:lpstr>
      <vt:lpstr>Пример заполнения «игрового поля»: Девочка …   .</vt:lpstr>
      <vt:lpstr>Пример заполнения «игрового поля»: Девочка рисует …   .</vt:lpstr>
      <vt:lpstr>Пример заполнения «игрового поля»: Девочка рисует красное …   .</vt:lpstr>
      <vt:lpstr>Пример заполнения «игрового поля»: Девочка рисует красное яблоко.</vt:lpstr>
      <vt:lpstr>Пример заполненного «игрового поля»: Девочка рисует красное яблоко?</vt:lpstr>
      <vt:lpstr>Пример заполненного «игрового поля»: Девочка рисует красное яблоко!</vt:lpstr>
      <vt:lpstr>Пример заполненного «игрового поля»: Девочка рисует большое красное яблоко!</vt:lpstr>
      <vt:lpstr>Пример заполненного «игрового поля»: Девочка в альбоме рисует большое красное яблоко.</vt:lpstr>
      <vt:lpstr>Для составления различных предложений дополнительно можно использовать: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пкк</dc:creator>
  <cp:lastModifiedBy>Acer</cp:lastModifiedBy>
  <cp:revision>50</cp:revision>
  <dcterms:created xsi:type="dcterms:W3CDTF">2020-08-27T16:09:58Z</dcterms:created>
  <dcterms:modified xsi:type="dcterms:W3CDTF">2024-02-15T04:32:59Z</dcterms:modified>
</cp:coreProperties>
</file>