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3"/>
  </p:notesMasterIdLst>
  <p:sldIdLst>
    <p:sldId id="300" r:id="rId2"/>
    <p:sldId id="288" r:id="rId3"/>
    <p:sldId id="289" r:id="rId4"/>
    <p:sldId id="291" r:id="rId5"/>
    <p:sldId id="293" r:id="rId6"/>
    <p:sldId id="264" r:id="rId7"/>
    <p:sldId id="292" r:id="rId8"/>
    <p:sldId id="290" r:id="rId9"/>
    <p:sldId id="294" r:id="rId10"/>
    <p:sldId id="261" r:id="rId11"/>
    <p:sldId id="267" r:id="rId12"/>
    <p:sldId id="260" r:id="rId13"/>
    <p:sldId id="271" r:id="rId14"/>
    <p:sldId id="272" r:id="rId15"/>
    <p:sldId id="277" r:id="rId16"/>
    <p:sldId id="285" r:id="rId17"/>
    <p:sldId id="298" r:id="rId18"/>
    <p:sldId id="295" r:id="rId19"/>
    <p:sldId id="297" r:id="rId20"/>
    <p:sldId id="299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58" autoAdjust="0"/>
    <p:restoredTop sz="94660"/>
  </p:normalViewPr>
  <p:slideViewPr>
    <p:cSldViewPr>
      <p:cViewPr varScale="1">
        <p:scale>
          <a:sx n="73" d="100"/>
          <a:sy n="73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A8B7B-B116-405D-BBAF-8243FFB6F83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9004A-8889-4D5A-8767-08D3D7B1D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89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9004A-8889-4D5A-8767-08D3D7B1D5E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10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8115-15F7-48F9-98E0-2E40B38C9B65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0EC-9EF5-4056-88CB-97F4CA8A9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8115-15F7-48F9-98E0-2E40B38C9B65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0EC-9EF5-4056-88CB-97F4CA8A9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8115-15F7-48F9-98E0-2E40B38C9B65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0EC-9EF5-4056-88CB-97F4CA8A9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8115-15F7-48F9-98E0-2E40B38C9B65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0EC-9EF5-4056-88CB-97F4CA8A9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8115-15F7-48F9-98E0-2E40B38C9B65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0EC-9EF5-4056-88CB-97F4CA8A9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8115-15F7-48F9-98E0-2E40B38C9B65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0EC-9EF5-4056-88CB-97F4CA8A9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8115-15F7-48F9-98E0-2E40B38C9B65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0EC-9EF5-4056-88CB-97F4CA8A9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8115-15F7-48F9-98E0-2E40B38C9B65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0EC-9EF5-4056-88CB-97F4CA8A9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8115-15F7-48F9-98E0-2E40B38C9B65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0EC-9EF5-4056-88CB-97F4CA8A9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8115-15F7-48F9-98E0-2E40B38C9B65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0EC-9EF5-4056-88CB-97F4CA8A9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8115-15F7-48F9-98E0-2E40B38C9B65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31D0EC-9EF5-4056-88CB-97F4CA8A91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FA8115-15F7-48F9-98E0-2E40B38C9B65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31D0EC-9EF5-4056-88CB-97F4CA8A91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D%D0%BB%D1%8C%D1%81%D0%BA%D0%B0%D1%8F_%D0%BB%D0%B8%D0%B3%D0%B0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ru.wikipedia.org/wiki/%D0%98%D1%80%D0%BB%D0%B0%D0%BD%D0%B4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5%D0%BE%D1%80%D0%BD%D0%BF%D0%B0%D0%B9%D0%BF" TargetMode="External"/><Relationship Id="rId5" Type="http://schemas.openxmlformats.org/officeDocument/2006/relationships/hyperlink" Target="https://ru.wikipedia.org/wiki/%D0%A0%D0%B8%D0%BB" TargetMode="External"/><Relationship Id="rId4" Type="http://schemas.openxmlformats.org/officeDocument/2006/relationships/hyperlink" Target="https://ru.wikipedia.org/wiki/%D0%94%D0%B6%D0%B8%D0%B3%D0%B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hrammelmusi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715304" cy="26534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Народная песня в творчестве европейских композиторов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3929066"/>
            <a:ext cx="6000792" cy="23955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Шевченко Ольга Викторовна,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музыки МОАУ «Лицей №6»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им. З. Г.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Серазетдиновой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Оренбурга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0"/>
            <a:ext cx="7632520" cy="1628800"/>
          </a:xfrm>
        </p:spPr>
        <p:txBody>
          <a:bodyPr/>
          <a:lstStyle/>
          <a:p>
            <a:pPr algn="ctr"/>
            <a:r>
              <a:rPr lang="ru-RU" b="1" dirty="0" smtClean="0"/>
              <a:t>Народная песня Норвегии</a:t>
            </a:r>
            <a:endParaRPr lang="ru-RU" b="1" dirty="0"/>
          </a:p>
        </p:txBody>
      </p:sp>
      <p:pic>
        <p:nvPicPr>
          <p:cNvPr id="18436" name="Picture 4" descr="C:\Users\Анатолий\Pictures\Кар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871494" cy="5158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93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14356"/>
            <a:ext cx="4357718" cy="40005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Мужской  и женский норвежский национальный костюм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натолий\Pictures\женщ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071546"/>
            <a:ext cx="1346149" cy="4000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атолий\Pictures\мужчин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857232"/>
            <a:ext cx="2131960" cy="4256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63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6643734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Народные  песни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736"/>
            <a:ext cx="8215370" cy="46434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народной музыки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обусловлены своеобразием природы и обособленностью горных районов страны, где дали гор и моря, фьорды, скалы, ущелья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Среди наиболее распространенных жанров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традиционной вокальной музыки ярче всего выделяются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баллады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(норв.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kvad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и короткие, часто импровизированные песни (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стев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Также были распространены рабочие, колыбельные, эпические, религиозные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песни.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распространены песенные поединки, напоминавшие современные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рэп-баттлы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5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Спрингер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1"/>
            <a:ext cx="8291264" cy="52270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  <a:latin typeface="Times New Roman"/>
              </a:rPr>
              <a:t>С</a:t>
            </a:r>
            <a:r>
              <a:rPr lang="ru-RU" dirty="0" smtClean="0">
                <a:solidFill>
                  <a:srgbClr val="C00000"/>
                </a:solidFill>
                <a:latin typeface="Times New Roman"/>
              </a:rPr>
              <a:t>прингер, </a:t>
            </a:r>
            <a:r>
              <a:rPr lang="ru-RU" dirty="0" err="1">
                <a:solidFill>
                  <a:srgbClr val="C00000"/>
                </a:solidFill>
                <a:latin typeface="Times New Roman"/>
              </a:rPr>
              <a:t>спринглейк</a:t>
            </a:r>
            <a:r>
              <a:rPr lang="ru-RU" dirty="0">
                <a:solidFill>
                  <a:srgbClr val="C00000"/>
                </a:solidFill>
                <a:latin typeface="Times New Roman"/>
              </a:rPr>
              <a:t> (от норв. </a:t>
            </a:r>
            <a:r>
              <a:rPr lang="ru-RU" dirty="0" err="1">
                <a:solidFill>
                  <a:srgbClr val="C00000"/>
                </a:solidFill>
                <a:latin typeface="Times New Roman"/>
              </a:rPr>
              <a:t>springe</a:t>
            </a:r>
            <a:r>
              <a:rPr lang="ru-RU" dirty="0">
                <a:solidFill>
                  <a:srgbClr val="C00000"/>
                </a:solidFill>
                <a:latin typeface="Times New Roman"/>
              </a:rPr>
              <a:t> - прыгать), - распространённый </a:t>
            </a:r>
            <a:r>
              <a:rPr lang="ru-RU" dirty="0" smtClean="0">
                <a:solidFill>
                  <a:srgbClr val="C00000"/>
                </a:solidFill>
                <a:latin typeface="Times New Roman"/>
              </a:rPr>
              <a:t>норвежский </a:t>
            </a:r>
            <a:r>
              <a:rPr lang="ru-RU" dirty="0">
                <a:solidFill>
                  <a:srgbClr val="C00000"/>
                </a:solidFill>
                <a:latin typeface="Times New Roman"/>
              </a:rPr>
              <a:t>крестьянский танец, получивший название в связи с особенностью его исполнения - вприпрыжку. </a:t>
            </a:r>
            <a:r>
              <a:rPr lang="ru-RU" dirty="0" smtClean="0">
                <a:solidFill>
                  <a:srgbClr val="C00000"/>
                </a:solidFill>
                <a:latin typeface="Times New Roman"/>
              </a:rPr>
              <a:t>Парный </a:t>
            </a:r>
            <a:r>
              <a:rPr lang="ru-RU" dirty="0">
                <a:solidFill>
                  <a:srgbClr val="C00000"/>
                </a:solidFill>
                <a:latin typeface="Times New Roman"/>
              </a:rPr>
              <a:t>"прыжковый танец" отличается острым чеканным ритмом, яркой мелодией в трехдольном размере. Парни, весело подпрыгивая и притопывая, ведут девушек, которые ступают мелкими шажками. </a:t>
            </a:r>
            <a:endParaRPr lang="ru-RU" dirty="0" smtClean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026" name="Picture 2" descr="C:\Users\Анатолий\Pictures\Тан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379095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8545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Халлинг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003232" cy="36724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7B3111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«праздничный» танцевальный стиль, который исполняется в основном молодыми мужчинами во время праздничных мероприятий, таких как бракосочетания и вечеринки. Сольный танец, в котором юноша показывает силу, проворство и ловкость.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Халлинг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изобилует высокими прыжками, вращениями, перевертываниями в воздухе. Музыка его, в размере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2/4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носит мужественно-суровый характер, имеет упругий и прихотливый ритм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сопровождение к танцу обычно играют на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хардингфеле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народной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норввежской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скрипке. 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атолий\Pictures\Танец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66" y="4475211"/>
            <a:ext cx="3098944" cy="1952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атолий\Pictures\Танец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2657475" cy="199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54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Эдвард  Григ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1843 – 1907)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7042" y="1268760"/>
            <a:ext cx="5727406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норвежский композитор, пианист, дирижёр, общественный деятель.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Эдвард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Григ — композитор мирового значения, оказавший влияние на творчество не только скандинавских авторов, но и на европейскую музыку в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целом. Место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творчестве Грига занимают обработки народных танцев и песен, которые он изучал, собирал и записывал в течение всей творческой жизни. На интонационной основе норвежского народного мелоса складывался оригинальный музыкальный стиль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Грига.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натолий\Pictures\Гри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571750" cy="3667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79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86874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Слушание. Э. Григ.  «Норвежский танец»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1) Какая по характеру мелодия ?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2)  Какие движения вы представили в этом танце?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ШАГИ   БЕГ   ПРЫЖКИ    ПОВОРОТЫ ПЕРЕБЕЖКИ   КРУЖЕНИЕ   ПАРЫ  СОЛИСТЫ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4429156" cy="192882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Музыка Ирландии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Downloads\2568082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14686"/>
            <a:ext cx="3929058" cy="2630628"/>
          </a:xfrm>
          <a:prstGeom prst="rect">
            <a:avLst/>
          </a:prstGeom>
          <a:noFill/>
        </p:spPr>
      </p:pic>
      <p:pic>
        <p:nvPicPr>
          <p:cNvPr id="6147" name="Picture 3" descr="C:\Users\Ольга\Downloads\cliffs-of-moher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4500594" cy="3013793"/>
          </a:xfrm>
          <a:prstGeom prst="rect">
            <a:avLst/>
          </a:prstGeom>
          <a:noFill/>
        </p:spPr>
      </p:pic>
      <p:pic>
        <p:nvPicPr>
          <p:cNvPr id="6148" name="Picture 4" descr="C:\Users\Ольга\Downloads\Ulitsy-Dubl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85794"/>
            <a:ext cx="393641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Ирландские народные инструменты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esktop\808171_f5a48c79b2b2cc190f0302ff0b4fe699_8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5715000" cy="3810000"/>
          </a:xfrm>
          <a:prstGeom prst="rect">
            <a:avLst/>
          </a:prstGeom>
          <a:noFill/>
        </p:spPr>
      </p:pic>
      <p:pic>
        <p:nvPicPr>
          <p:cNvPr id="4099" name="Picture 3" descr="C:\Users\Ольга\Desktop\25434223113_ef20a98111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-11572980"/>
            <a:ext cx="2858916" cy="4286280"/>
          </a:xfrm>
          <a:prstGeom prst="rect">
            <a:avLst/>
          </a:prstGeom>
          <a:noFill/>
        </p:spPr>
      </p:pic>
      <p:pic>
        <p:nvPicPr>
          <p:cNvPr id="4100" name="Picture 4" descr="C:\Users\Ольга\Desktop\25434223113_ef20a98111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357430"/>
            <a:ext cx="2525793" cy="3786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785794"/>
            <a:ext cx="404336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Л. В. Бетховен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357298"/>
            <a:ext cx="4357718" cy="48577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Немецкий композитор, пианист и дирижёр </a:t>
            </a:r>
          </a:p>
          <a:p>
            <a:r>
              <a:rPr lang="ru-RU" sz="2400" dirty="0" smtClean="0"/>
              <a:t>Бетховен — ключевая фигура классической музыки, один из наиболее исполняемых композиторов в мире. Он писал во всех существовавших в его время жанрах, включая оперу, музыку к драматическим спектаклям</a:t>
            </a:r>
            <a:endParaRPr lang="ru-RU" sz="2400" dirty="0"/>
          </a:p>
        </p:txBody>
      </p:sp>
      <p:pic>
        <p:nvPicPr>
          <p:cNvPr id="5122" name="Picture 2" descr="C:\Users\Ольга\Downloads\Ludwig_van_Beethoven_The_Composer_of_Revolution-niood-1154x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857364"/>
            <a:ext cx="514576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87_G_125084399328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71612"/>
            <a:ext cx="6860684" cy="49881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653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Народная музыка Австрии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Ирландские народные танцы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643050"/>
            <a:ext cx="4714908" cy="492922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Ирландские сольные танцы</a:t>
            </a:r>
            <a:r>
              <a:rPr lang="ru-RU" sz="2000" dirty="0" smtClean="0"/>
              <a:t>  — группа сольных танцев, сформировавшихся в </a:t>
            </a:r>
            <a:r>
              <a:rPr lang="ru-RU" sz="2000" dirty="0" smtClean="0">
                <a:hlinkClick r:id="rId2" tooltip="Ирландия"/>
              </a:rPr>
              <a:t>Ирландии</a:t>
            </a:r>
            <a:r>
              <a:rPr lang="ru-RU" sz="2000" dirty="0" smtClean="0"/>
              <a:t> к началу XX века и подробно описанных </a:t>
            </a:r>
            <a:r>
              <a:rPr lang="ru-RU" sz="2000" dirty="0" err="1" smtClean="0">
                <a:hlinkClick r:id="rId3" tooltip="Гэльская лига"/>
              </a:rPr>
              <a:t>Гэльской</a:t>
            </a:r>
            <a:r>
              <a:rPr lang="ru-RU" sz="2000" dirty="0" smtClean="0">
                <a:hlinkClick r:id="rId3" tooltip="Гэльская лига"/>
              </a:rPr>
              <a:t> лигой</a:t>
            </a:r>
            <a:r>
              <a:rPr lang="ru-RU" sz="2000" dirty="0" smtClean="0"/>
              <a:t>. Исполняются под традиционные ирландские мелодии — </a:t>
            </a:r>
            <a:r>
              <a:rPr lang="ru-RU" sz="2000" dirty="0" smtClean="0">
                <a:hlinkClick r:id="rId4" tooltip="Джига"/>
              </a:rPr>
              <a:t>джигу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5" tooltip="Рил"/>
              </a:rPr>
              <a:t>рил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6" tooltip="Хорнпайп"/>
              </a:rPr>
              <a:t>хорнпайп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Отличительной особенностью сольных ирландских танцев является практически</a:t>
            </a:r>
          </a:p>
          <a:p>
            <a:r>
              <a:rPr lang="ru-RU" sz="2000" dirty="0" smtClean="0"/>
              <a:t> неподвижный корпус с опущенными вниз (плотно прижатыми к бедрам) руками, и чёткие, быстрые движения ногами</a:t>
            </a:r>
            <a:endParaRPr lang="ru-RU" sz="2000" dirty="0"/>
          </a:p>
        </p:txBody>
      </p:sp>
      <p:pic>
        <p:nvPicPr>
          <p:cNvPr id="7170" name="Picture 2" descr="C:\Users\Ольга\Downloads\3369980279_8e5db14b8c_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7437" y="2500306"/>
            <a:ext cx="5026563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001156" cy="115327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Слушание. Л. В. Бетховен.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«Ирландские песни»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500306"/>
            <a:ext cx="7758138" cy="382429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НАРИСОВАТЬ В ТЕТРАДИ КАРДИОГРАММУ МЕЛОДИИ ТАНЦА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ustria_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2285992"/>
            <a:ext cx="4876781" cy="36575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Шраммельмузик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71678"/>
            <a:ext cx="42148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Наиболее популярной формой современной австрийской народной музыки является венский </a:t>
            </a:r>
            <a:r>
              <a:rPr lang="ru-RU" sz="2800" b="1" u="sng" dirty="0" err="1" smtClean="0">
                <a:hlinkClick r:id="rId3" tooltip="en:Schrammelmusik"/>
              </a:rPr>
              <a:t>Schrammelmusik</a:t>
            </a:r>
            <a:r>
              <a:rPr lang="ru-RU" sz="2800" b="1" dirty="0" smtClean="0"/>
              <a:t>, который играется на аккордеоне и гитаре с двумя грифами.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Народные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танцы-полька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\Downloads\u6eWb5szv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6400800" cy="4263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esktop\1da1605f-672f-5e07-b3ab-d52d5a6fa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натолий\Pictures\Го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40" y="3571876"/>
            <a:ext cx="4814960" cy="3286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43372" y="428604"/>
            <a:ext cx="5000628" cy="292895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Норвегия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самая северная страна, полная таинственной магии,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овеянная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легендами и сказками, обитель необузданной силы Природы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натолий\Pictures\Кар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4376934" cy="3286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атолий\Pictures\Фла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00042"/>
            <a:ext cx="3929090" cy="2815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7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Народные танцы -лендлер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ownloads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502001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ЙОДЛЬ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4395798"/>
          </a:xfrm>
        </p:spPr>
        <p:txBody>
          <a:bodyPr/>
          <a:lstStyle/>
          <a:p>
            <a:r>
              <a:rPr lang="ru-RU" dirty="0" smtClean="0"/>
              <a:t>Йодль является одним из видов горлового пения, который был разработан в Альпах. В Австрии его называли </a:t>
            </a:r>
            <a:r>
              <a:rPr lang="ru-RU" i="1" dirty="0" err="1" smtClean="0"/>
              <a:t>juchazn</a:t>
            </a:r>
            <a:r>
              <a:rPr lang="ru-RU" dirty="0" smtClean="0"/>
              <a:t>. Характерные черты — нелексические слоги и крики, которые использовались для связи через горы.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11532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Слушание (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Время 00.29 секунд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Й. Гайдн. Симфония № 104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401080" cy="396717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Композитор цитирует в своей симфонии хорватскую народную песню «Будь со мною, милый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К какому виду народных песен можно её отнести?</a:t>
            </a:r>
          </a:p>
          <a:p>
            <a:r>
              <a:rPr lang="ru-RU" b="1" dirty="0" smtClean="0"/>
              <a:t> ЛИРИЧЕСКАЯ ШУТОЧНАЯ ПЛЯСОВАЯ СОЛДАТСКАЯ ТРУДОВАЯ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982</TotalTime>
  <Words>499</Words>
  <Application>Microsoft Office PowerPoint</Application>
  <PresentationFormat>Экран (4:3)</PresentationFormat>
  <Paragraphs>49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Народная песня в творчестве европейских композиторов</vt:lpstr>
      <vt:lpstr>Народная музыка Австрии</vt:lpstr>
      <vt:lpstr>Шраммельмузик</vt:lpstr>
      <vt:lpstr>Народные танцы-полька</vt:lpstr>
      <vt:lpstr>Слайд 5</vt:lpstr>
      <vt:lpstr>Норвегия — самая северная страна, полная таинственной магии, овеянная легендами и сказками, обитель необузданной силы Природы.</vt:lpstr>
      <vt:lpstr>Народные танцы -лендлер</vt:lpstr>
      <vt:lpstr>ЙОДЛЬ</vt:lpstr>
      <vt:lpstr>Слушание (Время 00.29 секунд) Й. Гайдн. Симфония № 104</vt:lpstr>
      <vt:lpstr>Слайд 10</vt:lpstr>
      <vt:lpstr>     Мужской  и женский норвежский национальный костюм</vt:lpstr>
      <vt:lpstr>Народные  песни</vt:lpstr>
      <vt:lpstr>                   Спрингер </vt:lpstr>
      <vt:lpstr>Халлинг</vt:lpstr>
      <vt:lpstr>Эдвард  Григ (1843 – 1907)</vt:lpstr>
      <vt:lpstr>Слушание. Э. Григ.  «Норвежский танец»</vt:lpstr>
      <vt:lpstr>Музыка Ирландии</vt:lpstr>
      <vt:lpstr>Ирландские народные инструменты</vt:lpstr>
      <vt:lpstr>Л. В. Бетховен</vt:lpstr>
      <vt:lpstr>Ирландские народные танцы</vt:lpstr>
      <vt:lpstr>Слушание. Л. В. Бетховен.  «Ирландские песни» </vt:lpstr>
    </vt:vector>
  </TitlesOfParts>
  <Company>РН-Юганскнефтегаз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«Танцевальная музыкальная кльтура Норвегии»</dc:title>
  <dc:creator>Пользователь Windows</dc:creator>
  <cp:lastModifiedBy>Ольга</cp:lastModifiedBy>
  <cp:revision>127</cp:revision>
  <dcterms:created xsi:type="dcterms:W3CDTF">2020-04-20T05:48:09Z</dcterms:created>
  <dcterms:modified xsi:type="dcterms:W3CDTF">2024-02-16T16:22:26Z</dcterms:modified>
</cp:coreProperties>
</file>