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66" r:id="rId7"/>
    <p:sldId id="269" r:id="rId8"/>
    <p:sldId id="268" r:id="rId9"/>
    <p:sldId id="267" r:id="rId10"/>
    <p:sldId id="270" r:id="rId11"/>
    <p:sldId id="271" r:id="rId12"/>
    <p:sldId id="272" r:id="rId13"/>
    <p:sldId id="274" r:id="rId14"/>
    <p:sldId id="276" r:id="rId15"/>
    <p:sldId id="277" r:id="rId16"/>
    <p:sldId id="281" r:id="rId17"/>
    <p:sldId id="294" r:id="rId18"/>
    <p:sldId id="297" r:id="rId19"/>
    <p:sldId id="298" r:id="rId20"/>
    <p:sldId id="295" r:id="rId21"/>
    <p:sldId id="300" r:id="rId22"/>
    <p:sldId id="29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6923" autoAdjust="0"/>
  </p:normalViewPr>
  <p:slideViewPr>
    <p:cSldViewPr>
      <p:cViewPr varScale="1">
        <p:scale>
          <a:sx n="83" d="100"/>
          <a:sy n="83" d="100"/>
        </p:scale>
        <p:origin x="128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14.02.2024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75" y="27385"/>
            <a:ext cx="9144000" cy="6857999"/>
          </a:xfrm>
          <a:prstGeom prst="rect">
            <a:avLst/>
          </a:prstGeom>
        </p:spPr>
      </p:pic>
      <p:sp>
        <p:nvSpPr>
          <p:cNvPr id="8" name="Прямоугольник 7"/>
          <p:cNvSpPr/>
          <p:nvPr/>
        </p:nvSpPr>
        <p:spPr>
          <a:xfrm>
            <a:off x="1115616" y="2130426"/>
            <a:ext cx="6516724" cy="255454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fontAlgn="base">
              <a:spcBef>
                <a:spcPct val="0"/>
              </a:spcBef>
              <a:spcAft>
                <a:spcPct val="0"/>
              </a:spcAft>
              <a:defRPr/>
            </a:pPr>
            <a:r>
              <a:rPr lang="ru-RU" altLang="ru-RU" sz="4000" b="1" dirty="0" smtClean="0">
                <a:ln/>
                <a:solidFill>
                  <a:schemeClr val="accent4"/>
                </a:solidFill>
                <a:latin typeface="Times New Roman" panose="02020603050405020304" pitchFamily="18" charset="0"/>
                <a:cs typeface="Times New Roman" panose="02020603050405020304" pitchFamily="18" charset="0"/>
              </a:rPr>
              <a:t>«</a:t>
            </a:r>
            <a:r>
              <a:rPr lang="ru-RU" sz="4000" b="1" dirty="0">
                <a:ln/>
                <a:solidFill>
                  <a:schemeClr val="accent4"/>
                </a:solidFill>
                <a:latin typeface="Times New Roman" panose="02020603050405020304" pitchFamily="18" charset="0"/>
                <a:cs typeface="Times New Roman" panose="02020603050405020304" pitchFamily="18" charset="0"/>
              </a:rPr>
              <a:t>Нетрадиционные техники  </a:t>
            </a:r>
          </a:p>
          <a:p>
            <a:pPr algn="ctr" fontAlgn="base">
              <a:spcBef>
                <a:spcPct val="0"/>
              </a:spcBef>
              <a:spcAft>
                <a:spcPct val="0"/>
              </a:spcAft>
              <a:defRPr/>
            </a:pPr>
            <a:r>
              <a:rPr lang="ru-RU" sz="4000" b="1" dirty="0" smtClean="0">
                <a:ln/>
                <a:solidFill>
                  <a:schemeClr val="accent4"/>
                </a:solidFill>
                <a:latin typeface="Times New Roman" panose="02020603050405020304" pitchFamily="18" charset="0"/>
                <a:cs typeface="Times New Roman" panose="02020603050405020304" pitchFamily="18" charset="0"/>
              </a:rPr>
              <a:t>рисования</a:t>
            </a:r>
            <a:endParaRPr lang="ru-RU" sz="4000" b="1" dirty="0">
              <a:ln/>
              <a:solidFill>
                <a:schemeClr val="accent4"/>
              </a:solidFill>
              <a:latin typeface="Times New Roman" panose="02020603050405020304" pitchFamily="18" charset="0"/>
              <a:cs typeface="Times New Roman" panose="02020603050405020304" pitchFamily="18" charset="0"/>
            </a:endParaRPr>
          </a:p>
          <a:p>
            <a:pPr algn="ctr">
              <a:spcBef>
                <a:spcPct val="0"/>
              </a:spcBef>
              <a:buFontTx/>
              <a:buNone/>
            </a:pPr>
            <a:r>
              <a:rPr lang="ru-RU" altLang="ru-RU" sz="4000" b="1" dirty="0">
                <a:ln/>
                <a:solidFill>
                  <a:schemeClr val="accent4"/>
                </a:solidFill>
                <a:latin typeface="Times New Roman" panose="02020603050405020304" pitchFamily="18" charset="0"/>
                <a:cs typeface="Times New Roman" panose="02020603050405020304" pitchFamily="18" charset="0"/>
              </a:rPr>
              <a:t>с детьми дошкольного возраста»</a:t>
            </a:r>
          </a:p>
        </p:txBody>
      </p:sp>
    </p:spTree>
    <p:extLst>
      <p:ext uri="{BB962C8B-B14F-4D97-AF65-F5344CB8AC3E}">
        <p14:creationId xmlns:p14="http://schemas.microsoft.com/office/powerpoint/2010/main" val="4198991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786182" y="656047"/>
            <a:ext cx="4572000" cy="830997"/>
          </a:xfrm>
          <a:prstGeom prst="rect">
            <a:avLst/>
          </a:prstGeom>
        </p:spPr>
        <p:txBody>
          <a:bodyPr>
            <a:spAutoFit/>
          </a:bodyPr>
          <a:lstStyle/>
          <a:p>
            <a:pPr algn="ctr">
              <a:buNone/>
            </a:pPr>
            <a:r>
              <a:rPr lang="ru-RU" sz="2400" b="1" dirty="0" smtClean="0">
                <a:latin typeface="Times New Roman" pitchFamily="18" charset="0"/>
                <a:cs typeface="Times New Roman" pitchFamily="18" charset="0"/>
              </a:rPr>
              <a:t>Монотипия предметная(пейзажная)</a:t>
            </a:r>
            <a:endParaRPr lang="ru-RU" sz="2400" dirty="0" smtClean="0">
              <a:latin typeface="Times New Roman" pitchFamily="18" charset="0"/>
              <a:cs typeface="Times New Roman" pitchFamily="18" charset="0"/>
            </a:endParaRPr>
          </a:p>
        </p:txBody>
      </p:sp>
      <p:pic>
        <p:nvPicPr>
          <p:cNvPr id="7" name="Picture 6" descr="https://www.maam.ru/upload/blogs/detsad-554863-14591719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099" y="1071545"/>
            <a:ext cx="2331573" cy="1747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3786182" y="1571612"/>
            <a:ext cx="4572000" cy="3139321"/>
          </a:xfrm>
          <a:prstGeom prst="rect">
            <a:avLst/>
          </a:prstGeom>
        </p:spPr>
        <p:txBody>
          <a:bodyPr>
            <a:spAutoFit/>
          </a:bodyPr>
          <a:lstStyle/>
          <a:p>
            <a:r>
              <a:rPr lang="ru-RU" u="sng" dirty="0" smtClean="0">
                <a:latin typeface="Times New Roman" pitchFamily="18" charset="0"/>
                <a:cs typeface="Times New Roman" pitchFamily="18" charset="0"/>
              </a:rPr>
              <a:t>Способ получения изображения: </a:t>
            </a:r>
            <a:r>
              <a:rPr lang="ru-RU" dirty="0" smtClean="0">
                <a:latin typeface="Times New Roman" pitchFamily="18" charset="0"/>
                <a:cs typeface="Times New Roman" pitchFamily="18" charset="0"/>
              </a:rPr>
              <a:t>ребенок складывает лист бумаги вдвое и на одной его половине рисует половину изображаемого предмета (предметы выбираются симметричные). После рисования каждой части предмета, пока не высохла краска, лист снова складывается пополам для получения отпечатка. Затем изображение можно украсить, также складывая лист после рисования нескольких украшений.</a:t>
            </a:r>
            <a:endParaRPr lang="ru-RU" dirty="0"/>
          </a:p>
        </p:txBody>
      </p:sp>
      <p:pic>
        <p:nvPicPr>
          <p:cNvPr id="9" name="Picture 2" descr="https://www.maam.ru/upload/blogs/detsad-230234-143609003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43504" y="4500570"/>
            <a:ext cx="3143272" cy="1764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4" descr="https://sch1466u.mskobr.ru/users_files/sch1466-6/images/46055_3eee434500457182132ef097ee03e6fe.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7224" y="3500438"/>
            <a:ext cx="2786082" cy="1999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27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4071934" y="857232"/>
            <a:ext cx="4572000" cy="2492990"/>
          </a:xfrm>
          <a:prstGeom prst="rect">
            <a:avLst/>
          </a:prstGeom>
        </p:spPr>
        <p:txBody>
          <a:bodyPr>
            <a:spAutoFit/>
          </a:bodyPr>
          <a:lstStyle/>
          <a:p>
            <a:pPr algn="ctr">
              <a:buNone/>
            </a:pPr>
            <a:r>
              <a:rPr lang="ru-RU" sz="2400" b="1" dirty="0" smtClean="0">
                <a:latin typeface="Times New Roman" pitchFamily="18" charset="0"/>
                <a:cs typeface="Times New Roman" pitchFamily="18" charset="0"/>
              </a:rPr>
              <a:t>Восковые мелки (свеча) + акварель</a:t>
            </a:r>
            <a:endParaRPr lang="ru-RU" sz="2400"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Способ получения изображения: </a:t>
            </a:r>
            <a:r>
              <a:rPr lang="ru-RU" dirty="0" smtClean="0">
                <a:latin typeface="Times New Roman" pitchFamily="18" charset="0"/>
                <a:cs typeface="Times New Roman" pitchFamily="18" charset="0"/>
              </a:rPr>
              <a:t>ребенок рисует восковыми мелками (свечой) на белой бумаге. Затем закрашивает лист акварелью в один или несколько цветов. Рисунок  нарисованный мелками (свечой) остается не закрашенным.</a:t>
            </a:r>
          </a:p>
        </p:txBody>
      </p:sp>
      <p:pic>
        <p:nvPicPr>
          <p:cNvPr id="10" name="Рисунок 9"/>
          <p:cNvPicPr/>
          <p:nvPr/>
        </p:nvPicPr>
        <p:blipFill>
          <a:blip r:embed="rId3" cstate="screen">
            <a:extLst>
              <a:ext uri="{28A0092B-C50C-407E-A947-70E740481C1C}">
                <a14:useLocalDpi xmlns:a14="http://schemas.microsoft.com/office/drawing/2010/main"/>
              </a:ext>
            </a:extLst>
          </a:blip>
          <a:stretch>
            <a:fillRect/>
          </a:stretch>
        </p:blipFill>
        <p:spPr>
          <a:xfrm>
            <a:off x="855028" y="1224611"/>
            <a:ext cx="2919421" cy="1993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descr="D:\СЕМЬЯ\мамина папка\0_31a32_e31f1bf8_L.jpg"/>
          <p:cNvPicPr>
            <a:picLocks noChangeAspect="1" noChangeArrowheads="1"/>
          </p:cNvPicPr>
          <p:nvPr/>
        </p:nvPicPr>
        <p:blipFill>
          <a:blip r:embed="rId4" cstate="print"/>
          <a:srcRect/>
          <a:stretch>
            <a:fillRect/>
          </a:stretch>
        </p:blipFill>
        <p:spPr bwMode="auto">
          <a:xfrm>
            <a:off x="5857884" y="3573016"/>
            <a:ext cx="1882468" cy="2654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8" name="Picture 10" descr="https://www.maam.ru/upload/blogs/detsad-20107-144622489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27154" y="3786189"/>
            <a:ext cx="2980038" cy="2003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9591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55776" y="692696"/>
            <a:ext cx="5556970" cy="461665"/>
          </a:xfrm>
          <a:prstGeom prst="rect">
            <a:avLst/>
          </a:prstGeom>
        </p:spPr>
        <p:txBody>
          <a:bodyPr wrap="none">
            <a:spAutoFit/>
          </a:bodyPr>
          <a:lstStyle/>
          <a:p>
            <a:r>
              <a:rPr lang="ru-RU" sz="2400" b="1" dirty="0" smtClean="0">
                <a:latin typeface="Times New Roman" panose="02020603050405020304" pitchFamily="18" charset="0"/>
                <a:cs typeface="Times New Roman" panose="02020603050405020304" pitchFamily="18" charset="0"/>
              </a:rPr>
              <a:t>Манная крупа + клей ПВА + акварель</a:t>
            </a:r>
            <a:endParaRPr lang="ru-RU" sz="2400" b="1" dirty="0">
              <a:latin typeface="Times New Roman" panose="02020603050405020304" pitchFamily="18" charset="0"/>
              <a:cs typeface="Times New Roman" panose="02020603050405020304" pitchFamily="18" charset="0"/>
            </a:endParaRPr>
          </a:p>
        </p:txBody>
      </p:sp>
      <p:pic>
        <p:nvPicPr>
          <p:cNvPr id="7" name="Рисунок 6"/>
          <p:cNvPicPr/>
          <p:nvPr/>
        </p:nvPicPr>
        <p:blipFill>
          <a:blip r:embed="rId3" cstate="screen">
            <a:extLst>
              <a:ext uri="{28A0092B-C50C-407E-A947-70E740481C1C}">
                <a14:useLocalDpi xmlns:a14="http://schemas.microsoft.com/office/drawing/2010/main"/>
              </a:ext>
            </a:extLst>
          </a:blip>
          <a:stretch>
            <a:fillRect/>
          </a:stretch>
        </p:blipFill>
        <p:spPr>
          <a:xfrm>
            <a:off x="931578" y="1568518"/>
            <a:ext cx="2428892" cy="18279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4071934" y="1071546"/>
            <a:ext cx="4572000" cy="2862322"/>
          </a:xfrm>
          <a:prstGeom prst="rect">
            <a:avLst/>
          </a:prstGeom>
        </p:spPr>
        <p:txBody>
          <a:bodyPr>
            <a:spAutoFit/>
          </a:bodyPr>
          <a:lstStyle/>
          <a:p>
            <a:endParaRPr lang="ru-RU" dirty="0" smtClean="0"/>
          </a:p>
          <a:p>
            <a:r>
              <a:rPr lang="ru-RU" u="sng" dirty="0" smtClean="0">
                <a:latin typeface="Times New Roman" pitchFamily="18" charset="0"/>
                <a:cs typeface="Times New Roman" pitchFamily="18" charset="0"/>
              </a:rPr>
              <a:t>Способ получения изображения: ребенок намазывает рисунок клеем ПВА и</a:t>
            </a:r>
            <a:endParaRPr lang="ru-RU" dirty="0" smtClean="0"/>
          </a:p>
          <a:p>
            <a:r>
              <a:rPr lang="ru-RU" dirty="0" smtClean="0">
                <a:latin typeface="Times New Roman" pitchFamily="18" charset="0"/>
                <a:cs typeface="Times New Roman" pitchFamily="18" charset="0"/>
              </a:rPr>
              <a:t>пока клей не высох, насыпает сверху густой слой манной крупы равномерным слоем. После этого, нужно дать просохнуть картине. Высохший лист нужно легко встряхнуть, чтобы не приклеенные крупинки осыпались. Теперь лист готов к покраске.</a:t>
            </a:r>
          </a:p>
        </p:txBody>
      </p:sp>
      <p:pic>
        <p:nvPicPr>
          <p:cNvPr id="6148" name="Picture 4" descr="https://izfoamirana.su/wp-content/auploads/774020/delat_kartinu_mank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4414" y="4135494"/>
            <a:ext cx="2857520" cy="1658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51" name="Picture 7" descr="C:\Users\User\Desktop\IMG_20200220_13502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4942" y="4000504"/>
            <a:ext cx="2571768"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829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666734" y="2785760"/>
            <a:ext cx="2985386" cy="2977923"/>
          </a:xfrm>
        </p:spPr>
      </p:pic>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937"/>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214810" y="642918"/>
            <a:ext cx="4572000" cy="2862322"/>
          </a:xfrm>
          <a:prstGeom prst="rect">
            <a:avLst/>
          </a:prstGeom>
        </p:spPr>
        <p:txBody>
          <a:bodyPr>
            <a:spAutoFit/>
          </a:bodyPr>
          <a:lstStyle/>
          <a:p>
            <a:pPr algn="ctr">
              <a:defRPr/>
            </a:pPr>
            <a:r>
              <a:rPr lang="ru-RU" b="1" dirty="0" smtClean="0">
                <a:latin typeface="Times New Roman" pitchFamily="18" charset="0"/>
                <a:cs typeface="Times New Roman" pitchFamily="18" charset="0"/>
              </a:rPr>
              <a:t>«Плоскостное торцевание»</a:t>
            </a:r>
          </a:p>
          <a:p>
            <a:pPr algn="ctr">
              <a:defRPr/>
            </a:pPr>
            <a:r>
              <a:rPr lang="ru-RU" b="1" dirty="0" smtClean="0">
                <a:latin typeface="Times New Roman" pitchFamily="18" charset="0"/>
                <a:cs typeface="Times New Roman" pitchFamily="18" charset="0"/>
              </a:rPr>
              <a:t>Скатывание бумаги</a:t>
            </a:r>
            <a:endParaRPr lang="ru-RU" dirty="0" smtClean="0">
              <a:latin typeface="Times New Roman" pitchFamily="18" charset="0"/>
              <a:cs typeface="Times New Roman" pitchFamily="18" charset="0"/>
            </a:endParaRPr>
          </a:p>
          <a:p>
            <a:pPr>
              <a:defRPr/>
            </a:pPr>
            <a:r>
              <a:rPr lang="ru-RU" u="sng" dirty="0" smtClean="0">
                <a:latin typeface="Times New Roman" pitchFamily="18" charset="0"/>
                <a:cs typeface="Times New Roman" pitchFamily="18" charset="0"/>
              </a:rPr>
              <a:t>Способ получения изображения: </a:t>
            </a:r>
            <a:r>
              <a:rPr lang="ru-RU" dirty="0" smtClean="0">
                <a:latin typeface="Times New Roman" pitchFamily="18" charset="0"/>
                <a:cs typeface="Times New Roman" pitchFamily="18" charset="0"/>
              </a:rPr>
              <a:t>ребенок мнет в руках бумагу, пока она не станет мягкой. Затем скатывает из нее шарик. Размеры его могут быть различными: от маленького </a:t>
            </a:r>
            <a:r>
              <a:rPr lang="ru-RU" i="1" dirty="0" smtClean="0">
                <a:latin typeface="Times New Roman" pitchFamily="18" charset="0"/>
                <a:cs typeface="Times New Roman" pitchFamily="18" charset="0"/>
              </a:rPr>
              <a:t>(ягодка)</a:t>
            </a:r>
            <a:r>
              <a:rPr lang="ru-RU" dirty="0" smtClean="0">
                <a:latin typeface="Times New Roman" pitchFamily="18" charset="0"/>
                <a:cs typeface="Times New Roman" pitchFamily="18" charset="0"/>
              </a:rPr>
              <a:t> до большого </a:t>
            </a:r>
            <a:r>
              <a:rPr lang="ru-RU" i="1" dirty="0" smtClean="0">
                <a:latin typeface="Times New Roman" pitchFamily="18" charset="0"/>
                <a:cs typeface="Times New Roman" pitchFamily="18" charset="0"/>
              </a:rPr>
              <a:t>(облачко, ком для снеговика)</a:t>
            </a:r>
            <a:r>
              <a:rPr lang="ru-RU" dirty="0" smtClean="0">
                <a:latin typeface="Times New Roman" pitchFamily="18" charset="0"/>
                <a:cs typeface="Times New Roman" pitchFamily="18" charset="0"/>
              </a:rPr>
              <a:t>. После этого бумажный комочек опускается в клей и приклеивается на основу.</a:t>
            </a:r>
            <a:endParaRPr lang="ru-RU" dirty="0">
              <a:latin typeface="Times New Roman" pitchFamily="18" charset="0"/>
              <a:cs typeface="Times New Roman" pitchFamily="18" charset="0"/>
            </a:endParaRPr>
          </a:p>
        </p:txBody>
      </p:sp>
      <p:pic>
        <p:nvPicPr>
          <p:cNvPr id="7" name="Рисунок 6"/>
          <p:cNvPicPr/>
          <p:nvPr/>
        </p:nvPicPr>
        <p:blipFill>
          <a:blip r:embed="rId4" cstate="screen">
            <a:extLst>
              <a:ext uri="{28A0092B-C50C-407E-A947-70E740481C1C}">
                <a14:useLocalDpi xmlns:a14="http://schemas.microsoft.com/office/drawing/2010/main"/>
              </a:ext>
            </a:extLst>
          </a:blip>
          <a:stretch>
            <a:fillRect/>
          </a:stretch>
        </p:blipFill>
        <p:spPr>
          <a:xfrm>
            <a:off x="1000100" y="980728"/>
            <a:ext cx="2790830" cy="1771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Юля\Desktop\Screenshot_2020-02-22-22-54-16-060_com.miui.gallery.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33790" y="3572444"/>
            <a:ext cx="2347886" cy="2342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3" descr="C:\Users\Юля\Desktop\IMG_20181219_10141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940152" y="3411304"/>
            <a:ext cx="1998222"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68049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56998" y="874768"/>
            <a:ext cx="3023585" cy="1292662"/>
          </a:xfrm>
          <a:prstGeom prst="rect">
            <a:avLst/>
          </a:prstGeom>
        </p:spPr>
        <p:txBody>
          <a:bodyPr wrap="none">
            <a:spAutoFit/>
          </a:bodyPr>
          <a:lstStyle/>
          <a:p>
            <a:pPr algn="ctr">
              <a:defRPr/>
            </a:pPr>
            <a:r>
              <a:rPr lang="ru-RU" sz="2400" b="1" dirty="0" err="1" smtClean="0">
                <a:latin typeface="Times New Roman" pitchFamily="18" charset="0"/>
                <a:cs typeface="Times New Roman" pitchFamily="18" charset="0"/>
              </a:rPr>
              <a:t>Пластилинография</a:t>
            </a:r>
            <a:r>
              <a:rPr lang="ru-RU" sz="2400" b="1" dirty="0" smtClean="0">
                <a:latin typeface="Times New Roman" pitchFamily="18" charset="0"/>
                <a:cs typeface="Times New Roman" pitchFamily="18" charset="0"/>
              </a:rPr>
              <a:t>:</a:t>
            </a:r>
          </a:p>
          <a:p>
            <a:endParaRPr lang="ru-RU"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latin typeface="DoloresCyr Black" pitchFamily="82" charset="0"/>
            </a:endParaRPr>
          </a:p>
          <a:p>
            <a:endParaRPr lang="ru-RU" b="1" dirty="0" smtClean="0">
              <a:ln w="12700">
                <a:solidFill>
                  <a:schemeClr val="tx1"/>
                </a:solidFill>
                <a:prstDash val="solid"/>
              </a:ln>
              <a:solidFill>
                <a:srgbClr val="C00000"/>
              </a:solidFill>
              <a:effectLst>
                <a:outerShdw blurRad="41275" dist="20320" dir="1800000" algn="tl" rotWithShape="0">
                  <a:srgbClr val="000000">
                    <a:alpha val="40000"/>
                  </a:srgbClr>
                </a:outerShdw>
              </a:effectLst>
            </a:endParaRPr>
          </a:p>
          <a:p>
            <a:endParaRPr lang="ru-RU" dirty="0"/>
          </a:p>
        </p:txBody>
      </p:sp>
      <p:sp>
        <p:nvSpPr>
          <p:cNvPr id="7" name="Прямоугольник 6"/>
          <p:cNvSpPr/>
          <p:nvPr/>
        </p:nvSpPr>
        <p:spPr>
          <a:xfrm>
            <a:off x="4143372" y="1428736"/>
            <a:ext cx="4572000" cy="1477328"/>
          </a:xfrm>
          <a:prstGeom prst="rect">
            <a:avLst/>
          </a:prstGeom>
        </p:spPr>
        <p:txBody>
          <a:bodyPr>
            <a:spAutoFit/>
          </a:bodyPr>
          <a:lstStyle/>
          <a:p>
            <a:r>
              <a:rPr lang="ru-RU" u="sng" dirty="0" smtClean="0">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ребёнок «раскрашивает» черно-белое изображение, используя  пластилин нужных цветов. В результате картинка получается очень оригинальная и рельефная.</a:t>
            </a:r>
          </a:p>
        </p:txBody>
      </p:sp>
      <p:pic>
        <p:nvPicPr>
          <p:cNvPr id="8" name="Рисунок 7"/>
          <p:cNvPicPr/>
          <p:nvPr/>
        </p:nvPicPr>
        <p:blipFill>
          <a:blip r:embed="rId3" cstate="screen">
            <a:extLst>
              <a:ext uri="{28A0092B-C50C-407E-A947-70E740481C1C}">
                <a14:useLocalDpi xmlns:a14="http://schemas.microsoft.com/office/drawing/2010/main"/>
              </a:ext>
            </a:extLst>
          </a:blip>
          <a:stretch>
            <a:fillRect/>
          </a:stretch>
        </p:blipFill>
        <p:spPr>
          <a:xfrm>
            <a:off x="1071539" y="1000108"/>
            <a:ext cx="2071702" cy="2723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p:nvPr/>
        </p:nvPicPr>
        <p:blipFill>
          <a:blip r:embed="rId4" cstate="screen">
            <a:extLst>
              <a:ext uri="{28A0092B-C50C-407E-A947-70E740481C1C}">
                <a14:useLocalDpi xmlns:a14="http://schemas.microsoft.com/office/drawing/2010/main"/>
              </a:ext>
            </a:extLst>
          </a:blip>
          <a:stretch>
            <a:fillRect/>
          </a:stretch>
        </p:blipFill>
        <p:spPr>
          <a:xfrm>
            <a:off x="5286381" y="4000504"/>
            <a:ext cx="2857520" cy="1903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p:nvPr/>
        </p:nvPicPr>
        <p:blipFill>
          <a:blip r:embed="rId5" cstate="screen">
            <a:extLst>
              <a:ext uri="{28A0092B-C50C-407E-A947-70E740481C1C}">
                <a14:useLocalDpi xmlns:a14="http://schemas.microsoft.com/office/drawing/2010/main"/>
              </a:ext>
            </a:extLst>
          </a:blip>
          <a:stretch>
            <a:fillRect/>
          </a:stretch>
        </p:blipFill>
        <p:spPr>
          <a:xfrm>
            <a:off x="2071671" y="4071942"/>
            <a:ext cx="2571768" cy="1723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3263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786182" y="857232"/>
            <a:ext cx="4572000" cy="4431983"/>
          </a:xfrm>
          <a:prstGeom prst="rect">
            <a:avLst/>
          </a:prstGeom>
        </p:spPr>
        <p:txBody>
          <a:bodyPr>
            <a:spAutoFit/>
          </a:bodyPr>
          <a:lstStyle/>
          <a:p>
            <a:pPr algn="ctr" eaLnBrk="0" hangingPunct="0">
              <a:tabLst>
                <a:tab pos="914400" algn="l"/>
              </a:tabLst>
            </a:pPr>
            <a:r>
              <a:rPr lang="ru-RU" sz="2400" b="1" dirty="0" smtClean="0">
                <a:latin typeface="Times New Roman" pitchFamily="18" charset="0"/>
                <a:cs typeface="Times New Roman" pitchFamily="18" charset="0"/>
              </a:rPr>
              <a:t>Рисование мыльными пузырями:</a:t>
            </a:r>
          </a:p>
          <a:p>
            <a:pPr eaLnBrk="0" hangingPunct="0">
              <a:tabLst>
                <a:tab pos="914400" algn="l"/>
              </a:tabLst>
            </a:pPr>
            <a:r>
              <a:rPr lang="ru-RU" u="sng" dirty="0" smtClean="0">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в баночку с гуашью вливается шампунь, добавляется немного воды, все хорошо размешивается – раствор готов. Вставляют трубочку в стаканчик. Ребенок начинает дуть в трубочку до тех пор, пока не образуется пышная пена. Затем стаканчик с  пеной накрывается листом бумаги – получается изображение. Можно приложить лист к стаканчикам с другими цветами гуаши. </a:t>
            </a:r>
          </a:p>
          <a:p>
            <a:pPr eaLnBrk="0" hangingPunct="0">
              <a:tabLst>
                <a:tab pos="914400" algn="l"/>
              </a:tabLst>
            </a:pPr>
            <a:r>
              <a:rPr lang="ru-RU" dirty="0" smtClean="0">
                <a:latin typeface="Times New Roman" pitchFamily="18" charset="0"/>
                <a:cs typeface="Times New Roman" pitchFamily="18" charset="0"/>
              </a:rPr>
              <a:t>    Когда изображение подсохнет,  предлагается детям дорисовать недостающие детали.</a:t>
            </a:r>
            <a:endParaRPr lang="ru-RU" dirty="0">
              <a:latin typeface="Times New Roman" pitchFamily="18" charset="0"/>
              <a:cs typeface="Times New Roman" pitchFamily="18" charset="0"/>
            </a:endParaRPr>
          </a:p>
        </p:txBody>
      </p:sp>
      <p:sp>
        <p:nvSpPr>
          <p:cNvPr id="3074" name="AutoShape 2" descr="https://fsd.multiurok.ru/html/2017/08/28/s_59a343ded6cf4/678972_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fsd.multiurok.ru/html/2017/08/28/s_59a343ded6cf4/678972_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https://fsd.multiurok.ru/html/2017/08/28/s_59a343ded6cf4/678972_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0" name="Picture 8" descr="https://avatars.mds.yandex.net/get-pdb/879561/8108ac56-6f02-4e1e-b598-9cc20b3b92a2/s12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100" y="1071546"/>
            <a:ext cx="2071702" cy="2437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2" name="Picture 10" descr="https://www.maam.ru/upload/blogs/detsad-180857-14351549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85852" y="4000504"/>
            <a:ext cx="2357454" cy="1766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35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143372" y="785794"/>
            <a:ext cx="4572000" cy="4062651"/>
          </a:xfrm>
          <a:prstGeom prst="rect">
            <a:avLst/>
          </a:prstGeom>
        </p:spPr>
        <p:txBody>
          <a:bodyPr>
            <a:spAutoFit/>
          </a:bodyPr>
          <a:lstStyle/>
          <a:p>
            <a:pPr algn="ctr" eaLnBrk="0" hangingPunct="0">
              <a:tabLst>
                <a:tab pos="914400" algn="l"/>
              </a:tabLst>
            </a:pPr>
            <a:r>
              <a:rPr lang="ru-RU" sz="2400" b="1" dirty="0" err="1" smtClean="0">
                <a:latin typeface="Times New Roman" pitchFamily="18" charset="0"/>
                <a:cs typeface="Times New Roman" pitchFamily="18" charset="0"/>
              </a:rPr>
              <a:t>Кляксография</a:t>
            </a:r>
            <a:r>
              <a:rPr lang="ru-RU" sz="2400" b="1" dirty="0" smtClean="0">
                <a:latin typeface="Times New Roman" pitchFamily="18" charset="0"/>
                <a:cs typeface="Times New Roman" pitchFamily="18" charset="0"/>
              </a:rPr>
              <a:t>:</a:t>
            </a:r>
          </a:p>
          <a:p>
            <a:pPr eaLnBrk="0" hangingPunct="0">
              <a:tabLst>
                <a:tab pos="914400" algn="l"/>
              </a:tabLst>
            </a:pPr>
            <a:r>
              <a:rPr lang="ru-RU" u="sng" dirty="0" smtClean="0">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в баночку с гуашью вливается шампунь, добавляется немного воды, все хорошо размешивается – раствор готов. Вставляется трубочка в стаканчик. Ребенок начинает дуть в трубочку до тех пор, пока не образуется пышная пена. Затем стаканчик с  пеной накрывается листом бумаги – получается изображение. Можно приложить лист к стаканчикам с другими цветами гуаши. </a:t>
            </a:r>
          </a:p>
          <a:p>
            <a:pPr eaLnBrk="0" hangingPunct="0">
              <a:tabLst>
                <a:tab pos="914400" algn="l"/>
              </a:tabLst>
            </a:pPr>
            <a:r>
              <a:rPr lang="ru-RU" dirty="0" smtClean="0">
                <a:latin typeface="Times New Roman" pitchFamily="18" charset="0"/>
                <a:cs typeface="Times New Roman" pitchFamily="18" charset="0"/>
              </a:rPr>
              <a:t>    Когда изображение подсохнет, предлагается детям дорисовать недостающие детали.</a:t>
            </a:r>
            <a:endParaRPr lang="ru-RU" dirty="0">
              <a:latin typeface="Times New Roman" pitchFamily="18" charset="0"/>
              <a:cs typeface="Times New Roman" pitchFamily="18" charset="0"/>
            </a:endParaRPr>
          </a:p>
        </p:txBody>
      </p:sp>
      <p:pic>
        <p:nvPicPr>
          <p:cNvPr id="33794" name="Picture 2" descr="https://avatars.mds.yandex.net/get-pdb/909049/fa35685b-3d7b-4fa1-8464-9ca25a8228e2/s12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4414" y="1071546"/>
            <a:ext cx="2428891" cy="1821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6" name="Picture 4" descr="https://avatars.mds.yandex.net/get-pdb/912419/6a7c0dd9-806b-42e1-be88-492f895c7ea0/s12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57356" y="3429000"/>
            <a:ext cx="2194532" cy="2285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9539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krasivie-fony-dlya-prezentacii-10.jpg"/>
          <p:cNvPicPr>
            <a:picLocks noChangeAspect="1" noChangeArrowheads="1"/>
          </p:cNvPicPr>
          <p:nvPr/>
        </p:nvPicPr>
        <p:blipFill>
          <a:blip r:embed="rId2"/>
          <a:srcRect/>
          <a:stretch>
            <a:fillRect/>
          </a:stretch>
        </p:blipFill>
        <p:spPr bwMode="auto">
          <a:xfrm>
            <a:off x="-304800" y="-242888"/>
            <a:ext cx="9753600" cy="7343776"/>
          </a:xfrm>
          <a:prstGeom prst="rect">
            <a:avLst/>
          </a:prstGeom>
          <a:noFill/>
        </p:spPr>
      </p:pic>
      <p:sp>
        <p:nvSpPr>
          <p:cNvPr id="5" name="Прямоугольник 4"/>
          <p:cNvSpPr/>
          <p:nvPr/>
        </p:nvSpPr>
        <p:spPr>
          <a:xfrm>
            <a:off x="-142908" y="373709"/>
            <a:ext cx="9144064" cy="2308324"/>
          </a:xfrm>
          <a:prstGeom prst="rect">
            <a:avLst/>
          </a:prstGeom>
        </p:spPr>
        <p:txBody>
          <a:bodyPr wrap="square">
            <a:spAutoFit/>
          </a:bodyPr>
          <a:lstStyle/>
          <a:p>
            <a:r>
              <a:rPr lang="ru-RU" sz="3600" dirty="0" smtClean="0">
                <a:ln w="0"/>
                <a:effectLst>
                  <a:outerShdw blurRad="38100" dist="19050" dir="2700000" algn="tl" rotWithShape="0">
                    <a:schemeClr val="dk1">
                      <a:alpha val="40000"/>
                    </a:schemeClr>
                  </a:outerShdw>
                </a:effectLst>
              </a:rPr>
              <a:t>Оттиск печатками из овощей и фруктов</a:t>
            </a:r>
            <a:r>
              <a:rPr lang="ru-RU" sz="2400" dirty="0" smtClean="0">
                <a:ln w="0"/>
                <a:effectLst>
                  <a:outerShdw blurRad="38100" dist="19050" dir="2700000" algn="tl" rotWithShape="0">
                    <a:schemeClr val="dk1">
                      <a:alpha val="40000"/>
                    </a:schemeClr>
                  </a:outerShdw>
                </a:effectLst>
              </a:rPr>
              <a:t/>
            </a:r>
            <a:br>
              <a:rPr lang="ru-RU" sz="2400" dirty="0" smtClean="0">
                <a:ln w="0"/>
                <a:effectLst>
                  <a:outerShdw blurRad="38100" dist="19050" dir="2700000" algn="tl" rotWithShape="0">
                    <a:schemeClr val="dk1">
                      <a:alpha val="40000"/>
                    </a:schemeClr>
                  </a:outerShdw>
                </a:effectLst>
              </a:rPr>
            </a:br>
            <a:endParaRPr lang="ru-RU" sz="2400" dirty="0" smtClean="0">
              <a:ln w="0"/>
              <a:effectLst>
                <a:outerShdw blurRad="38100" dist="19050" dir="2700000" algn="tl" rotWithShape="0">
                  <a:schemeClr val="dk1">
                    <a:alpha val="40000"/>
                  </a:schemeClr>
                </a:outerShdw>
              </a:effectLst>
            </a:endParaRPr>
          </a:p>
          <a:p>
            <a:r>
              <a:rPr lang="ru-RU" sz="2800" i="1" dirty="0">
                <a:ln w="0"/>
                <a:effectLst>
                  <a:outerShdw blurRad="38100" dist="19050" dir="2700000" algn="tl" rotWithShape="0">
                    <a:schemeClr val="dk1">
                      <a:alpha val="40000"/>
                    </a:schemeClr>
                  </a:outerShdw>
                </a:effectLst>
              </a:rPr>
              <a:t>Р</a:t>
            </a:r>
            <a:r>
              <a:rPr lang="ru-RU" sz="2800" i="1" dirty="0" smtClean="0">
                <a:ln w="0"/>
                <a:effectLst>
                  <a:outerShdw blurRad="38100" dist="19050" dir="2700000" algn="tl" rotWithShape="0">
                    <a:schemeClr val="dk1">
                      <a:alpha val="40000"/>
                    </a:schemeClr>
                  </a:outerShdw>
                </a:effectLst>
              </a:rPr>
              <a:t>ебенок </a:t>
            </a:r>
            <a:r>
              <a:rPr lang="ru-RU" sz="2800" i="1" dirty="0" smtClean="0">
                <a:ln w="0"/>
                <a:effectLst>
                  <a:outerShdw blurRad="38100" dist="19050" dir="2700000" algn="tl" rotWithShape="0">
                    <a:schemeClr val="dk1">
                      <a:alpha val="40000"/>
                    </a:schemeClr>
                  </a:outerShdw>
                </a:effectLst>
              </a:rPr>
              <a:t>прижимает печатку к штемпельной подушке с краской и наносит оттиск на бумагу. Для получения другого цвета меняются и мисочка и печатка.</a:t>
            </a:r>
            <a:endParaRPr lang="ru-RU" sz="2800" dirty="0">
              <a:ln w="0"/>
              <a:effectLst>
                <a:outerShdw blurRad="38100" dist="19050" dir="2700000" algn="tl" rotWithShape="0">
                  <a:schemeClr val="dk1">
                    <a:alpha val="40000"/>
                  </a:schemeClr>
                </a:outerShdw>
              </a:effectLst>
            </a:endParaRPr>
          </a:p>
        </p:txBody>
      </p:sp>
      <p:pic>
        <p:nvPicPr>
          <p:cNvPr id="9" name="Рисунок 8" descr="C:\Users\User\Desktop\IMG_1643-1.jpg"/>
          <p:cNvPicPr/>
          <p:nvPr/>
        </p:nvPicPr>
        <p:blipFill>
          <a:blip r:embed="rId3" cstate="print"/>
          <a:srcRect b="62"/>
          <a:stretch>
            <a:fillRect/>
          </a:stretch>
        </p:blipFill>
        <p:spPr bwMode="auto">
          <a:xfrm>
            <a:off x="-142908" y="3786190"/>
            <a:ext cx="3071834" cy="2143140"/>
          </a:xfrm>
          <a:prstGeom prst="rect">
            <a:avLst/>
          </a:prstGeom>
          <a:ln w="88900" cap="sq" cmpd="thickThin">
            <a:solidFill>
              <a:srgbClr val="000000"/>
            </a:solidFill>
            <a:prstDash val="solid"/>
            <a:miter lim="800000"/>
          </a:ln>
          <a:effectLst>
            <a:innerShdw blurRad="76200">
              <a:srgbClr val="000000"/>
            </a:innerShdw>
          </a:effectLst>
        </p:spPr>
      </p:pic>
      <p:pic>
        <p:nvPicPr>
          <p:cNvPr id="4099" name="Picture 3" descr="C:\Users\User\Desktop\3bc2ab2416e50cc88470d987863d29ea.jpg.jpg"/>
          <p:cNvPicPr>
            <a:picLocks noChangeAspect="1" noChangeArrowheads="1"/>
          </p:cNvPicPr>
          <p:nvPr/>
        </p:nvPicPr>
        <p:blipFill>
          <a:blip r:embed="rId4"/>
          <a:srcRect/>
          <a:stretch>
            <a:fillRect/>
          </a:stretch>
        </p:blipFill>
        <p:spPr bwMode="auto">
          <a:xfrm>
            <a:off x="3143240" y="4714860"/>
            <a:ext cx="2860963" cy="2143140"/>
          </a:xfrm>
          <a:prstGeom prst="rect">
            <a:avLst/>
          </a:prstGeom>
          <a:ln w="88900" cap="sq" cmpd="thickThin">
            <a:solidFill>
              <a:srgbClr val="000000"/>
            </a:solidFill>
            <a:prstDash val="solid"/>
            <a:miter lim="800000"/>
          </a:ln>
          <a:effectLst>
            <a:innerShdw blurRad="76200">
              <a:srgbClr val="000000"/>
            </a:innerShdw>
          </a:effectLst>
        </p:spPr>
      </p:pic>
      <p:pic>
        <p:nvPicPr>
          <p:cNvPr id="12" name="Рисунок 11" descr="C:\Users\User\Desktop\stampi-iz-fruktov-4.jpg"/>
          <p:cNvPicPr/>
          <p:nvPr/>
        </p:nvPicPr>
        <p:blipFill>
          <a:blip r:embed="rId5" cstate="print"/>
          <a:srcRect/>
          <a:stretch>
            <a:fillRect/>
          </a:stretch>
        </p:blipFill>
        <p:spPr bwMode="auto">
          <a:xfrm>
            <a:off x="6215074" y="3714752"/>
            <a:ext cx="3071834" cy="22860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7303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krasivie-fony-dlya-prezentacii-10.jpg"/>
          <p:cNvPicPr>
            <a:picLocks noChangeAspect="1" noChangeArrowheads="1"/>
          </p:cNvPicPr>
          <p:nvPr/>
        </p:nvPicPr>
        <p:blipFill>
          <a:blip r:embed="rId2"/>
          <a:srcRect/>
          <a:stretch>
            <a:fillRect/>
          </a:stretch>
        </p:blipFill>
        <p:spPr bwMode="auto">
          <a:xfrm>
            <a:off x="-304800" y="-242888"/>
            <a:ext cx="9753600" cy="7343776"/>
          </a:xfrm>
          <a:prstGeom prst="rect">
            <a:avLst/>
          </a:prstGeom>
          <a:noFill/>
        </p:spPr>
      </p:pic>
      <p:sp>
        <p:nvSpPr>
          <p:cNvPr id="5" name="Прямоугольник 4"/>
          <p:cNvSpPr/>
          <p:nvPr/>
        </p:nvSpPr>
        <p:spPr>
          <a:xfrm>
            <a:off x="0" y="285728"/>
            <a:ext cx="9144000" cy="3170099"/>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ru-RU" sz="3200" b="1" dirty="0" smtClean="0">
                <a:ln/>
              </a:rPr>
              <a:t>                             КЛЯКСОГРАФИЯ ОБЫЧНАЯ</a:t>
            </a:r>
          </a:p>
          <a:p>
            <a:r>
              <a:rPr lang="ru-RU" sz="2400" b="1" i="1" dirty="0" smtClean="0">
                <a:ln/>
              </a:rPr>
              <a:t>ребенок </a:t>
            </a:r>
            <a:r>
              <a:rPr lang="ru-RU" sz="2400" b="1" i="1" dirty="0" smtClean="0">
                <a:ln/>
              </a:rPr>
              <a:t>зачерпывает гуашь пластиковой ложкой и выливает на бумагу. В результате получаются пятна в произвольном порядке. Затем лист накрывается другим листом и прижимается (можно согнуть исходный лист пополам, на одну половину капнуть тушь, а другой его прикрыть). Далее верхний лист снимается, изображение рассматривается: определяется, на что оно похоже. Недостающие детали дорисовываются.</a:t>
            </a:r>
            <a:endParaRPr lang="ru-RU" sz="2400" b="1" dirty="0">
              <a:ln/>
            </a:endParaRPr>
          </a:p>
        </p:txBody>
      </p:sp>
      <p:pic>
        <p:nvPicPr>
          <p:cNvPr id="4" name="Picture 2" descr="C:\Users\User\Desktop\6.jpg"/>
          <p:cNvPicPr>
            <a:picLocks noChangeAspect="1" noChangeArrowheads="1"/>
          </p:cNvPicPr>
          <p:nvPr/>
        </p:nvPicPr>
        <p:blipFill>
          <a:blip r:embed="rId3"/>
          <a:srcRect/>
          <a:stretch>
            <a:fillRect/>
          </a:stretch>
        </p:blipFill>
        <p:spPr bwMode="auto">
          <a:xfrm>
            <a:off x="285720" y="4221983"/>
            <a:ext cx="3429025" cy="2636017"/>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descr="C:\Users\User\Desktop\detsad-20107-1444119535.jpg"/>
          <p:cNvPicPr>
            <a:picLocks noChangeAspect="1" noChangeArrowheads="1"/>
          </p:cNvPicPr>
          <p:nvPr/>
        </p:nvPicPr>
        <p:blipFill>
          <a:blip r:embed="rId4"/>
          <a:srcRect r="83" b="115"/>
          <a:stretch>
            <a:fillRect/>
          </a:stretch>
        </p:blipFill>
        <p:spPr bwMode="auto">
          <a:xfrm>
            <a:off x="5211162" y="4000480"/>
            <a:ext cx="3932838" cy="28575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750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krasivie-fony-dlya-prezentacii-10.jpg"/>
          <p:cNvPicPr>
            <a:picLocks noChangeAspect="1" noChangeArrowheads="1"/>
          </p:cNvPicPr>
          <p:nvPr/>
        </p:nvPicPr>
        <p:blipFill>
          <a:blip r:embed="rId2"/>
          <a:srcRect/>
          <a:stretch>
            <a:fillRect/>
          </a:stretch>
        </p:blipFill>
        <p:spPr bwMode="auto">
          <a:xfrm>
            <a:off x="-304800" y="-242888"/>
            <a:ext cx="9753600" cy="7343776"/>
          </a:xfrm>
          <a:prstGeom prst="rect">
            <a:avLst/>
          </a:prstGeom>
          <a:noFill/>
        </p:spPr>
      </p:pic>
      <p:sp>
        <p:nvSpPr>
          <p:cNvPr id="5" name="Прямоугольник 4"/>
          <p:cNvSpPr/>
          <p:nvPr/>
        </p:nvSpPr>
        <p:spPr>
          <a:xfrm>
            <a:off x="0" y="58847"/>
            <a:ext cx="9144000" cy="2985433"/>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ru-RU" sz="2800" b="1" i="1" dirty="0" smtClean="0">
                <a:ln/>
              </a:rPr>
              <a:t>Рисование расчёской, зубной щеткой.</a:t>
            </a:r>
            <a:r>
              <a:rPr lang="ru-RU" b="1" dirty="0" smtClean="0">
                <a:ln/>
              </a:rPr>
              <a:t/>
            </a:r>
            <a:br>
              <a:rPr lang="ru-RU" b="1" dirty="0" smtClean="0">
                <a:ln/>
              </a:rPr>
            </a:br>
            <a:r>
              <a:rPr lang="ru-RU" sz="2000" b="1" i="1" dirty="0" smtClean="0">
                <a:ln/>
              </a:rPr>
              <a:t/>
            </a:r>
            <a:br>
              <a:rPr lang="ru-RU" sz="2000" b="1" i="1" dirty="0" smtClean="0">
                <a:ln/>
              </a:rPr>
            </a:br>
            <a:r>
              <a:rPr lang="ru-RU" sz="2000" b="1" i="1" dirty="0" smtClean="0">
                <a:ln/>
              </a:rPr>
              <a:t>Благодаря </a:t>
            </a:r>
            <a:r>
              <a:rPr lang="ru-RU" sz="2000" b="1" i="1" dirty="0" smtClean="0">
                <a:ln/>
              </a:rPr>
              <a:t>жестковатым, густым, ровно расположенным щетинкам она позволяет быстро и легко тонировать бумагу или наносить элементы рисунка с разной плотностью густоты краски. Щетку нельзя сильно мочить, то есть полусухую зубную щетку окунаем в гуашь, консистенции кашицы и можно приступать к работе.</a:t>
            </a:r>
            <a:br>
              <a:rPr lang="ru-RU" sz="2000" b="1" i="1" dirty="0" smtClean="0">
                <a:ln/>
              </a:rPr>
            </a:br>
            <a:r>
              <a:rPr lang="ru-RU" sz="2000" b="1" u="sng" dirty="0" smtClean="0">
                <a:ln/>
              </a:rPr>
              <a:t>Способ получения изображения</a:t>
            </a:r>
            <a:r>
              <a:rPr lang="ru-RU" sz="2000" b="1" i="1" dirty="0" smtClean="0">
                <a:ln/>
              </a:rPr>
              <a:t>: обмакивание в жидкую</a:t>
            </a:r>
            <a:br>
              <a:rPr lang="ru-RU" sz="2000" b="1" i="1" dirty="0" smtClean="0">
                <a:ln/>
              </a:rPr>
            </a:br>
            <a:r>
              <a:rPr lang="ru-RU" sz="2000" b="1" i="1" dirty="0" smtClean="0">
                <a:ln/>
              </a:rPr>
              <a:t> краску и рисование по разной поверхности</a:t>
            </a:r>
            <a:r>
              <a:rPr lang="ru-RU" sz="2000" b="1" dirty="0" smtClean="0">
                <a:ln/>
              </a:rPr>
              <a:t>.</a:t>
            </a:r>
            <a:endParaRPr lang="ru-RU" sz="2000" b="1" dirty="0">
              <a:ln/>
            </a:endParaRPr>
          </a:p>
        </p:txBody>
      </p:sp>
      <p:pic>
        <p:nvPicPr>
          <p:cNvPr id="2050" name="Picture 2" descr="C:\Users\User\Desktop\2.jpg"/>
          <p:cNvPicPr>
            <a:picLocks noChangeAspect="1" noChangeArrowheads="1"/>
          </p:cNvPicPr>
          <p:nvPr/>
        </p:nvPicPr>
        <p:blipFill>
          <a:blip r:embed="rId3"/>
          <a:srcRect/>
          <a:stretch>
            <a:fillRect/>
          </a:stretch>
        </p:blipFill>
        <p:spPr bwMode="auto">
          <a:xfrm>
            <a:off x="214282" y="3781452"/>
            <a:ext cx="4214842" cy="2975678"/>
          </a:xfrm>
          <a:prstGeom prst="rect">
            <a:avLst/>
          </a:prstGeom>
          <a:ln w="88900" cap="sq" cmpd="thickThin">
            <a:solidFill>
              <a:srgbClr val="000000"/>
            </a:solidFill>
            <a:prstDash val="solid"/>
            <a:miter lim="800000"/>
          </a:ln>
          <a:effectLst>
            <a:innerShdw blurRad="76200">
              <a:srgbClr val="000000"/>
            </a:innerShdw>
          </a:effectLst>
        </p:spPr>
      </p:pic>
      <p:pic>
        <p:nvPicPr>
          <p:cNvPr id="2051" name="Picture 3" descr="C:\Users\User\Desktop\87390f9066c7fea01e2ad12ec3753a81.jpg.jpg"/>
          <p:cNvPicPr>
            <a:picLocks noChangeAspect="1" noChangeArrowheads="1"/>
          </p:cNvPicPr>
          <p:nvPr/>
        </p:nvPicPr>
        <p:blipFill>
          <a:blip r:embed="rId4"/>
          <a:srcRect/>
          <a:stretch>
            <a:fillRect/>
          </a:stretch>
        </p:blipFill>
        <p:spPr bwMode="auto">
          <a:xfrm>
            <a:off x="5214942" y="3786190"/>
            <a:ext cx="3929058" cy="29467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414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166982" y="620688"/>
            <a:ext cx="6715172" cy="2062103"/>
          </a:xfrm>
          <a:prstGeom prst="rect">
            <a:avLst/>
          </a:prstGeom>
        </p:spPr>
        <p:txBody>
          <a:bodyPr wrap="square">
            <a:spAutoFit/>
          </a:bodyPr>
          <a:lstStyle/>
          <a:p>
            <a:pPr algn="ctr"/>
            <a:r>
              <a:rPr lang="ru-RU" sz="3200" b="1" dirty="0">
                <a:solidFill>
                  <a:srgbClr val="FF0000"/>
                </a:solidFill>
                <a:latin typeface="Times New Roman" pitchFamily="18" charset="0"/>
                <a:cs typeface="Times New Roman" pitchFamily="18" charset="0"/>
              </a:rPr>
              <a:t>Применение нетрадиционных техник изобразительной деятельности:</a:t>
            </a:r>
            <a:br>
              <a:rPr lang="ru-RU" sz="3200" b="1" dirty="0">
                <a:solidFill>
                  <a:srgbClr val="FF0000"/>
                </a:solidFill>
                <a:latin typeface="Times New Roman" pitchFamily="18" charset="0"/>
                <a:cs typeface="Times New Roman" pitchFamily="18" charset="0"/>
              </a:rPr>
            </a:br>
            <a:endParaRPr lang="ru-RU" sz="3200" b="1" dirty="0">
              <a:solidFill>
                <a:srgbClr val="FF0000"/>
              </a:solidFill>
              <a:latin typeface="Times New Roman" pitchFamily="18" charset="0"/>
              <a:cs typeface="Times New Roman" pitchFamily="18" charset="0"/>
            </a:endParaRPr>
          </a:p>
        </p:txBody>
      </p:sp>
      <p:sp>
        <p:nvSpPr>
          <p:cNvPr id="8" name="Прямоугольник 7"/>
          <p:cNvSpPr/>
          <p:nvPr/>
        </p:nvSpPr>
        <p:spPr>
          <a:xfrm>
            <a:off x="1064722" y="2492896"/>
            <a:ext cx="6715172" cy="3416320"/>
          </a:xfrm>
          <a:prstGeom prst="rect">
            <a:avLst/>
          </a:prstGeom>
        </p:spPr>
        <p:txBody>
          <a:bodyPr wrap="square">
            <a:spAutoFit/>
          </a:bodyPr>
          <a:lstStyle/>
          <a:p>
            <a:pPr lvl="0">
              <a:buFont typeface="Arial" pitchFamily="34" charset="0"/>
              <a:buChar char="•"/>
            </a:pPr>
            <a:r>
              <a:rPr lang="ru-RU" b="1" dirty="0" smtClean="0">
                <a:latin typeface="Times New Roman" pitchFamily="18" charset="0"/>
                <a:cs typeface="Times New Roman" pitchFamily="18" charset="0"/>
              </a:rPr>
              <a:t> способствует обогащению знаний и представлений детей о предметах и их использовании, материалах, их свойствах, способах применения;</a:t>
            </a:r>
          </a:p>
          <a:p>
            <a:pPr lvl="0">
              <a:buFont typeface="Arial" pitchFamily="34" charset="0"/>
              <a:buChar char="•"/>
            </a:pPr>
            <a:r>
              <a:rPr lang="ru-RU" b="1" dirty="0" smtClean="0">
                <a:latin typeface="Times New Roman" pitchFamily="18" charset="0"/>
                <a:cs typeface="Times New Roman" pitchFamily="18" charset="0"/>
              </a:rPr>
              <a:t> стимулирует положительную мотивацию у ребенка, вызывает радостное настроение, снимает страх перед процессом рисования;</a:t>
            </a:r>
          </a:p>
          <a:p>
            <a:pPr lvl="0">
              <a:buFont typeface="Arial" pitchFamily="34" charset="0"/>
              <a:buChar char="•"/>
            </a:pPr>
            <a:r>
              <a:rPr lang="ru-RU" b="1" dirty="0" smtClean="0">
                <a:latin typeface="Times New Roman" pitchFamily="18" charset="0"/>
                <a:cs typeface="Times New Roman" pitchFamily="18" charset="0"/>
              </a:rPr>
              <a:t> дает возможность экспериментировать;</a:t>
            </a:r>
          </a:p>
          <a:p>
            <a:pPr lvl="0">
              <a:buFont typeface="Arial" pitchFamily="34" charset="0"/>
              <a:buChar char="•"/>
            </a:pPr>
            <a:r>
              <a:rPr lang="ru-RU" b="1" dirty="0" smtClean="0">
                <a:latin typeface="Times New Roman" pitchFamily="18" charset="0"/>
                <a:cs typeface="Times New Roman" pitchFamily="18" charset="0"/>
              </a:rPr>
              <a:t> развивает тактильную чувствительность, </a:t>
            </a:r>
            <a:r>
              <a:rPr lang="ru-RU" b="1" dirty="0" err="1" smtClean="0">
                <a:latin typeface="Times New Roman" pitchFamily="18" charset="0"/>
                <a:cs typeface="Times New Roman" pitchFamily="18" charset="0"/>
              </a:rPr>
              <a:t>цветовосприятие</a:t>
            </a:r>
            <a:r>
              <a:rPr lang="ru-RU" b="1" dirty="0" smtClean="0">
                <a:latin typeface="Times New Roman" pitchFamily="18" charset="0"/>
                <a:cs typeface="Times New Roman" pitchFamily="18" charset="0"/>
              </a:rPr>
              <a:t>;</a:t>
            </a:r>
          </a:p>
          <a:p>
            <a:pPr lvl="0">
              <a:buFont typeface="Arial" pitchFamily="34" charset="0"/>
              <a:buChar char="•"/>
            </a:pPr>
            <a:r>
              <a:rPr lang="ru-RU" b="1" dirty="0" smtClean="0">
                <a:latin typeface="Times New Roman" pitchFamily="18" charset="0"/>
                <a:cs typeface="Times New Roman" pitchFamily="18" charset="0"/>
              </a:rPr>
              <a:t> способствует развитию зрительно-моторной координации;</a:t>
            </a:r>
          </a:p>
          <a:p>
            <a:pPr lvl="0">
              <a:buFont typeface="Arial" pitchFamily="34" charset="0"/>
              <a:buChar char="•"/>
            </a:pPr>
            <a:r>
              <a:rPr lang="ru-RU" b="1" dirty="0" smtClean="0">
                <a:latin typeface="Times New Roman" pitchFamily="18" charset="0"/>
                <a:cs typeface="Times New Roman" pitchFamily="18" charset="0"/>
              </a:rPr>
              <a:t> не утомляет дошкольников, повышает работоспособность;</a:t>
            </a:r>
          </a:p>
          <a:p>
            <a:pPr lvl="0">
              <a:buFont typeface="Arial" pitchFamily="34" charset="0"/>
              <a:buChar char="•"/>
            </a:pPr>
            <a:r>
              <a:rPr lang="ru-RU" b="1" dirty="0" smtClean="0">
                <a:latin typeface="Times New Roman" pitchFamily="18" charset="0"/>
                <a:cs typeface="Times New Roman" pitchFamily="18" charset="0"/>
              </a:rPr>
              <a:t> развивает нестандартность мышления, </a:t>
            </a:r>
            <a:r>
              <a:rPr lang="ru-RU" b="1" dirty="0" err="1" smtClean="0">
                <a:latin typeface="Times New Roman" pitchFamily="18" charset="0"/>
                <a:cs typeface="Times New Roman" pitchFamily="18" charset="0"/>
              </a:rPr>
              <a:t>раскрепощенность</a:t>
            </a:r>
            <a:r>
              <a:rPr lang="ru-RU" b="1" dirty="0" smtClean="0">
                <a:latin typeface="Times New Roman" pitchFamily="18" charset="0"/>
                <a:cs typeface="Times New Roman" pitchFamily="18" charset="0"/>
              </a:rPr>
              <a:t>, индивидуальность</a:t>
            </a:r>
            <a:r>
              <a:rPr lang="ru-RU" b="1" dirty="0" smtClean="0">
                <a:latin typeface="Segoe Print" pitchFamily="2" charset="0"/>
              </a:rPr>
              <a:t>.</a:t>
            </a:r>
            <a:endParaRPr lang="ru-RU" dirty="0"/>
          </a:p>
        </p:txBody>
      </p:sp>
    </p:spTree>
    <p:extLst>
      <p:ext uri="{BB962C8B-B14F-4D97-AF65-F5344CB8AC3E}">
        <p14:creationId xmlns:p14="http://schemas.microsoft.com/office/powerpoint/2010/main" val="422479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krasivie-fony-dlya-prezentacii-10.jpg"/>
          <p:cNvPicPr>
            <a:picLocks noChangeAspect="1" noChangeArrowheads="1"/>
          </p:cNvPicPr>
          <p:nvPr/>
        </p:nvPicPr>
        <p:blipFill>
          <a:blip r:embed="rId2"/>
          <a:srcRect/>
          <a:stretch>
            <a:fillRect/>
          </a:stretch>
        </p:blipFill>
        <p:spPr bwMode="auto">
          <a:xfrm>
            <a:off x="-304800" y="-242888"/>
            <a:ext cx="9753600" cy="7343776"/>
          </a:xfrm>
          <a:prstGeom prst="rect">
            <a:avLst/>
          </a:prstGeom>
          <a:noFill/>
        </p:spPr>
      </p:pic>
      <p:sp>
        <p:nvSpPr>
          <p:cNvPr id="5" name="Прямоугольник 4"/>
          <p:cNvSpPr/>
          <p:nvPr/>
        </p:nvSpPr>
        <p:spPr>
          <a:xfrm>
            <a:off x="428596" y="214290"/>
            <a:ext cx="8215370" cy="301621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ru-RU" sz="3600" b="1" dirty="0" smtClean="0">
                <a:ln/>
              </a:rPr>
              <a:t>Оттиск пенопластом, поролоном</a:t>
            </a:r>
            <a:r>
              <a:rPr lang="ru-RU" sz="2400" b="1" dirty="0" smtClean="0">
                <a:ln/>
              </a:rPr>
              <a:t/>
            </a:r>
            <a:br>
              <a:rPr lang="ru-RU" sz="2400" b="1" dirty="0" smtClean="0">
                <a:ln/>
              </a:rPr>
            </a:br>
            <a:endParaRPr lang="ru-RU" sz="2400" b="1" dirty="0" smtClean="0">
              <a:ln/>
            </a:endParaRPr>
          </a:p>
          <a:p>
            <a:r>
              <a:rPr lang="ru-RU" sz="2800" b="1" i="1" dirty="0" smtClean="0">
                <a:ln/>
              </a:rPr>
              <a:t>ребенок  </a:t>
            </a:r>
            <a:r>
              <a:rPr lang="ru-RU" sz="2800" b="1" i="1" dirty="0" smtClean="0">
                <a:ln/>
              </a:rPr>
              <a:t>прижимает  пенопласт , поролон  к штемпельной подушке с краской и наносит оттиск на бумагу. Чтобы получить другой цвет, меняются и мисочка и пенопласт. </a:t>
            </a:r>
            <a:r>
              <a:rPr lang="ru-RU" b="1" dirty="0" smtClean="0">
                <a:ln/>
                <a:solidFill>
                  <a:schemeClr val="accent4"/>
                </a:solidFill>
              </a:rPr>
              <a:t/>
            </a:r>
            <a:br>
              <a:rPr lang="ru-RU" b="1" dirty="0" smtClean="0">
                <a:ln/>
                <a:solidFill>
                  <a:schemeClr val="accent4"/>
                </a:solidFill>
              </a:rPr>
            </a:br>
            <a:endParaRPr lang="ru-RU" b="1" dirty="0">
              <a:ln/>
              <a:solidFill>
                <a:schemeClr val="accent4"/>
              </a:solidFill>
            </a:endParaRPr>
          </a:p>
        </p:txBody>
      </p:sp>
      <p:pic>
        <p:nvPicPr>
          <p:cNvPr id="8" name="Рисунок 7" descr="P1140199.JPG"/>
          <p:cNvPicPr>
            <a:picLocks noChangeAspect="1"/>
          </p:cNvPicPr>
          <p:nvPr/>
        </p:nvPicPr>
        <p:blipFill>
          <a:blip r:embed="rId3" cstate="email"/>
          <a:srcRect/>
          <a:stretch>
            <a:fillRect/>
          </a:stretch>
        </p:blipFill>
        <p:spPr bwMode="auto">
          <a:xfrm>
            <a:off x="357158" y="3832413"/>
            <a:ext cx="2286016" cy="3025587"/>
          </a:xfrm>
          <a:prstGeom prst="rect">
            <a:avLst/>
          </a:prstGeom>
          <a:ln w="88900" cap="sq" cmpd="thickThin">
            <a:solidFill>
              <a:srgbClr val="000000"/>
            </a:solidFill>
            <a:prstDash val="solid"/>
            <a:miter lim="800000"/>
          </a:ln>
          <a:effectLst>
            <a:innerShdw blurRad="76200">
              <a:srgbClr val="000000"/>
            </a:innerShdw>
          </a:effectLst>
        </p:spPr>
      </p:pic>
      <p:pic>
        <p:nvPicPr>
          <p:cNvPr id="3074" name="Picture 2" descr="C:\Users\User\Desktop\slide_29.jpg"/>
          <p:cNvPicPr>
            <a:picLocks noChangeAspect="1" noChangeArrowheads="1"/>
          </p:cNvPicPr>
          <p:nvPr/>
        </p:nvPicPr>
        <p:blipFill>
          <a:blip r:embed="rId4"/>
          <a:srcRect r="5"/>
          <a:stretch>
            <a:fillRect/>
          </a:stretch>
        </p:blipFill>
        <p:spPr bwMode="auto">
          <a:xfrm>
            <a:off x="3857620" y="3754396"/>
            <a:ext cx="4857784" cy="31036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45020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krasivie-fony-dlya-prezentacii-10.jpg"/>
          <p:cNvPicPr>
            <a:picLocks noChangeAspect="1" noChangeArrowheads="1"/>
          </p:cNvPicPr>
          <p:nvPr/>
        </p:nvPicPr>
        <p:blipFill>
          <a:blip r:embed="rId2"/>
          <a:srcRect/>
          <a:stretch>
            <a:fillRect/>
          </a:stretch>
        </p:blipFill>
        <p:spPr bwMode="auto">
          <a:xfrm>
            <a:off x="-304800" y="-242888"/>
            <a:ext cx="9753600" cy="7343776"/>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0" y="0"/>
            <a:ext cx="9358282" cy="6858000"/>
          </a:xfrm>
          <a:prstGeom prst="rect">
            <a:avLst/>
          </a:prstGeom>
          <a:noFill/>
          <a:ln w="9525">
            <a:noFill/>
            <a:miter lim="800000"/>
            <a:headEnd/>
            <a:tailEnd/>
          </a:ln>
          <a:effectLst/>
        </p:spPr>
      </p:pic>
    </p:spTree>
    <p:extLst>
      <p:ext uri="{BB962C8B-B14F-4D97-AF65-F5344CB8AC3E}">
        <p14:creationId xmlns:p14="http://schemas.microsoft.com/office/powerpoint/2010/main" val="909342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30" y="10500"/>
            <a:ext cx="9061670" cy="6796253"/>
          </a:xfrm>
        </p:spPr>
      </p:pic>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97467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214414" y="500042"/>
            <a:ext cx="6643734" cy="923330"/>
          </a:xfrm>
          <a:prstGeom prst="rect">
            <a:avLst/>
          </a:prstGeom>
        </p:spPr>
        <p:txBody>
          <a:bodyPr wrap="square">
            <a:spAutoFit/>
          </a:bodyPr>
          <a:lstStyle/>
          <a:p>
            <a:pPr algn="ctr"/>
            <a:r>
              <a:rPr lang="ru-RU" b="1" dirty="0" smtClean="0">
                <a:solidFill>
                  <a:srgbClr val="FF0000"/>
                </a:solidFill>
                <a:latin typeface="Times New Roman" pitchFamily="18" charset="0"/>
                <a:cs typeface="Times New Roman" pitchFamily="18" charset="0"/>
              </a:rPr>
              <a:t>Нетрадиционные техники рисования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в разных возрастных группах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детского сада</a:t>
            </a:r>
            <a:endParaRPr lang="ru-RU" dirty="0"/>
          </a:p>
        </p:txBody>
      </p:sp>
      <p:sp>
        <p:nvSpPr>
          <p:cNvPr id="9" name="Прямоугольник 8"/>
          <p:cNvSpPr/>
          <p:nvPr/>
        </p:nvSpPr>
        <p:spPr>
          <a:xfrm>
            <a:off x="571472" y="3429000"/>
            <a:ext cx="4572000" cy="1938992"/>
          </a:xfrm>
          <a:prstGeom prst="rect">
            <a:avLst/>
          </a:prstGeom>
        </p:spPr>
        <p:txBody>
          <a:bodyPr>
            <a:spAutoFit/>
          </a:bodyPr>
          <a:lstStyle/>
          <a:p>
            <a:pPr eaLnBrk="0" hangingPunct="0">
              <a:defRPr/>
            </a:pPr>
            <a:r>
              <a:rPr lang="ru-RU" sz="1400" b="1" u="sng" dirty="0" smtClean="0">
                <a:latin typeface="Times New Roman" pitchFamily="18" charset="0"/>
                <a:cs typeface="Times New Roman" pitchFamily="18" charset="0"/>
              </a:rPr>
              <a:t>Средняя группа (4-5 лет)</a:t>
            </a:r>
            <a:endParaRPr lang="ru-RU" sz="1400" dirty="0" smtClean="0">
              <a:latin typeface="Times New Roman" pitchFamily="18" charset="0"/>
              <a:cs typeface="Times New Roman" pitchFamily="18" charset="0"/>
            </a:endParaRPr>
          </a:p>
          <a:p>
            <a:pPr eaLnBrk="0" hangingPunct="0">
              <a:buClr>
                <a:srgbClr val="FFFF00"/>
              </a:buClr>
              <a:buFont typeface="Wingdings" pitchFamily="2" charset="2"/>
              <a:buChar char="v"/>
              <a:defRPr/>
            </a:pPr>
            <a:r>
              <a:rPr lang="ru-RU" sz="1400" dirty="0" smtClean="0">
                <a:latin typeface="Times New Roman" pitchFamily="18" charset="0"/>
                <a:cs typeface="Times New Roman" pitchFamily="18" charset="0"/>
              </a:rPr>
              <a:t>оттиск поролоном </a:t>
            </a:r>
          </a:p>
          <a:p>
            <a:pPr eaLnBrk="0" hangingPunct="0">
              <a:buClr>
                <a:srgbClr val="FFFF00"/>
              </a:buClr>
              <a:buFont typeface="Wingdings" pitchFamily="2" charset="2"/>
              <a:buChar char="v"/>
              <a:defRPr/>
            </a:pPr>
            <a:r>
              <a:rPr lang="ru-RU" sz="1400" dirty="0" smtClean="0">
                <a:latin typeface="Times New Roman" pitchFamily="18" charset="0"/>
                <a:cs typeface="Times New Roman" pitchFamily="18" charset="0"/>
              </a:rPr>
              <a:t>оттиск печатками из ластика, </a:t>
            </a:r>
          </a:p>
          <a:p>
            <a:pPr eaLnBrk="0" hangingPunct="0">
              <a:buClr>
                <a:srgbClr val="FFFF00"/>
              </a:buClr>
              <a:defRPr/>
            </a:pPr>
            <a:r>
              <a:rPr lang="ru-RU" sz="1400" dirty="0" smtClean="0">
                <a:latin typeface="Times New Roman" pitchFamily="18" charset="0"/>
                <a:cs typeface="Times New Roman" pitchFamily="18" charset="0"/>
              </a:rPr>
              <a:t>    листьев</a:t>
            </a:r>
          </a:p>
          <a:p>
            <a:pPr eaLnBrk="0" hangingPunct="0">
              <a:buClr>
                <a:srgbClr val="FFFF00"/>
              </a:buClr>
              <a:buFont typeface="Wingdings" pitchFamily="2" charset="2"/>
              <a:buChar char="v"/>
              <a:defRPr/>
            </a:pPr>
            <a:r>
              <a:rPr lang="ru-RU" sz="1400" dirty="0" smtClean="0">
                <a:latin typeface="Times New Roman" pitchFamily="18" charset="0"/>
                <a:cs typeface="Times New Roman" pitchFamily="18" charset="0"/>
              </a:rPr>
              <a:t> восковые мелки + акварель</a:t>
            </a:r>
          </a:p>
          <a:p>
            <a:pPr eaLnBrk="0" hangingPunct="0">
              <a:buClr>
                <a:srgbClr val="FFFF00"/>
              </a:buClr>
              <a:buFont typeface="Wingdings" pitchFamily="2" charset="2"/>
              <a:buChar char="v"/>
              <a:defRPr/>
            </a:pPr>
            <a:r>
              <a:rPr lang="ru-RU" sz="1400" dirty="0" smtClean="0">
                <a:latin typeface="Times New Roman" pitchFamily="18" charset="0"/>
                <a:cs typeface="Times New Roman" pitchFamily="18" charset="0"/>
              </a:rPr>
              <a:t>свеча +акварель</a:t>
            </a:r>
          </a:p>
          <a:p>
            <a:pPr eaLnBrk="0" hangingPunct="0">
              <a:buClr>
                <a:srgbClr val="FFFF00"/>
              </a:buClr>
              <a:buFont typeface="Wingdings" pitchFamily="2" charset="2"/>
              <a:buChar char="v"/>
              <a:defRPr/>
            </a:pPr>
            <a:r>
              <a:rPr lang="ru-RU" sz="1400" dirty="0" smtClean="0">
                <a:latin typeface="Times New Roman" pitchFamily="18" charset="0"/>
                <a:cs typeface="Times New Roman" pitchFamily="18" charset="0"/>
              </a:rPr>
              <a:t> рисование мятой бумагой</a:t>
            </a:r>
            <a:r>
              <a:rPr lang="ru-RU" dirty="0" smtClean="0">
                <a:latin typeface="Times New Roman" pitchFamily="18" charset="0"/>
                <a:cs typeface="Times New Roman" pitchFamily="18" charset="0"/>
              </a:rPr>
              <a:t> </a:t>
            </a:r>
          </a:p>
          <a:p>
            <a:endParaRPr lang="ru-RU" dirty="0"/>
          </a:p>
        </p:txBody>
      </p:sp>
      <p:sp>
        <p:nvSpPr>
          <p:cNvPr id="11" name="Прямоугольник 10"/>
          <p:cNvSpPr/>
          <p:nvPr/>
        </p:nvSpPr>
        <p:spPr>
          <a:xfrm>
            <a:off x="500034" y="1714488"/>
            <a:ext cx="3857652" cy="1169551"/>
          </a:xfrm>
          <a:prstGeom prst="rect">
            <a:avLst/>
          </a:prstGeom>
        </p:spPr>
        <p:txBody>
          <a:bodyPr wrap="square">
            <a:spAutoFit/>
          </a:bodyPr>
          <a:lstStyle/>
          <a:p>
            <a:r>
              <a:rPr lang="ru-RU" sz="1400" b="1" dirty="0" smtClean="0">
                <a:latin typeface="Times New Roman" pitchFamily="18" charset="0"/>
                <a:cs typeface="Times New Roman" pitchFamily="18" charset="0"/>
              </a:rPr>
              <a:t>С детьми младшего возраста:                   </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Рисование пальчиками</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Оттиск печатками из картофеля                    </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Рисование ватной палочкой</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Оттиск пробкой </a:t>
            </a:r>
          </a:p>
        </p:txBody>
      </p:sp>
      <p:sp>
        <p:nvSpPr>
          <p:cNvPr id="12" name="Прямоугольник 11"/>
          <p:cNvSpPr/>
          <p:nvPr/>
        </p:nvSpPr>
        <p:spPr>
          <a:xfrm>
            <a:off x="4572000" y="1714488"/>
            <a:ext cx="7572396" cy="3877985"/>
          </a:xfrm>
          <a:prstGeom prst="rect">
            <a:avLst/>
          </a:prstGeom>
        </p:spPr>
        <p:txBody>
          <a:bodyPr wrap="square">
            <a:spAutoFit/>
          </a:bodyPr>
          <a:lstStyle/>
          <a:p>
            <a:pPr eaLnBrk="0" hangingPunct="0">
              <a:buClr>
                <a:srgbClr val="FFFF00"/>
              </a:buClr>
              <a:tabLst>
                <a:tab pos="368300" algn="l"/>
              </a:tabLst>
              <a:defRPr/>
            </a:pPr>
            <a:r>
              <a:rPr lang="ru-RU" sz="1400" b="1" u="sng" dirty="0" smtClean="0">
                <a:latin typeface="Times New Roman" pitchFamily="18" charset="0"/>
                <a:cs typeface="Times New Roman" pitchFamily="18" charset="0"/>
              </a:rPr>
              <a:t>В старшем дошкольном возрасте дети могут </a:t>
            </a:r>
          </a:p>
          <a:p>
            <a:pPr eaLnBrk="0" hangingPunct="0">
              <a:buClr>
                <a:srgbClr val="FFFF00"/>
              </a:buClr>
              <a:tabLst>
                <a:tab pos="368300" algn="l"/>
              </a:tabLst>
              <a:defRPr/>
            </a:pPr>
            <a:r>
              <a:rPr lang="ru-RU" sz="1400" b="1" u="sng" dirty="0" smtClean="0">
                <a:latin typeface="Times New Roman" pitchFamily="18" charset="0"/>
                <a:cs typeface="Times New Roman" pitchFamily="18" charset="0"/>
              </a:rPr>
              <a:t>освоить еще более трудные методы и техники:</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тычок жесткой полусухой кистью.</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печать поролоном;</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восковые мелки + акварель;</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свеча + акварель;</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отпечатки листьев;</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рисунки из ладошки;</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рисование ватными палочками;</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с помощью ватных дисков;</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кляксография</a:t>
            </a:r>
            <a:r>
              <a:rPr lang="ru-RU" sz="1400" dirty="0" smtClean="0">
                <a:latin typeface="Times New Roman" pitchFamily="18" charset="0"/>
                <a:cs typeface="Times New Roman" pitchFamily="18" charset="0"/>
              </a:rPr>
              <a:t> с трубочкой .</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рисование мыльными пузырями;</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рисование мятой бумагой;</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монотипия пейзажная;</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печать по трафарету;</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монотипия предметная;</a:t>
            </a:r>
          </a:p>
          <a:p>
            <a:pPr eaLnBrk="0" hangingPunct="0">
              <a:buClr>
                <a:srgbClr val="FFFF00"/>
              </a:buClr>
              <a:buFont typeface="Wingdings" pitchFamily="2" charset="2"/>
              <a:buChar char="v"/>
              <a:tabLst>
                <a:tab pos="368300" algn="l"/>
              </a:tabLst>
              <a:defRPr/>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пластилинография</a:t>
            </a:r>
            <a:r>
              <a:rPr lang="ru-RU" sz="1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63571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61" y="0"/>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https://avatars.mds.yandex.net/get-pdb/1016956/fe2ed4f2-4aab-4db1-bafe-8cd1bf648467/s120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1214422"/>
            <a:ext cx="1785950" cy="238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86050" y="2928934"/>
            <a:ext cx="1819580" cy="2397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636462" y="824770"/>
            <a:ext cx="3643338" cy="2769989"/>
          </a:xfrm>
          <a:prstGeom prst="rect">
            <a:avLst/>
          </a:prstGeom>
          <a:noFill/>
        </p:spPr>
        <p:txBody>
          <a:bodyPr wrap="square" rtlCol="0">
            <a:spAutoFit/>
          </a:bodyPr>
          <a:lstStyle/>
          <a:p>
            <a:pPr algn="ctr"/>
            <a:r>
              <a:rPr lang="ru-RU" sz="2800" b="1" dirty="0" smtClean="0">
                <a:latin typeface="Times New Roman" pitchFamily="18" charset="0"/>
                <a:cs typeface="Times New Roman" pitchFamily="18" charset="0"/>
              </a:rPr>
              <a:t>Рисование ватными палочками:</a:t>
            </a:r>
          </a:p>
          <a:p>
            <a:pPr algn="ctr"/>
            <a:endParaRPr lang="ru-RU" sz="2800" b="1" dirty="0" smtClean="0">
              <a:latin typeface="Times New Roman" pitchFamily="18" charset="0"/>
              <a:cs typeface="Times New Roman" pitchFamily="18" charset="0"/>
            </a:endParaRPr>
          </a:p>
          <a:p>
            <a:pPr algn="ctr"/>
            <a:r>
              <a:rPr lang="ru-RU" altLang="ru-RU" u="sng" dirty="0" smtClean="0">
                <a:latin typeface="Times New Roman" pitchFamily="18" charset="0"/>
                <a:cs typeface="Times New Roman" pitchFamily="18" charset="0"/>
              </a:rPr>
              <a:t>Способ  получения  изображения:</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ребенок закрашивает рисунок точками. Для этого необходимо обмакнуть ватную палочку в краску и нанести точку на рисунок.</a:t>
            </a:r>
          </a:p>
        </p:txBody>
      </p:sp>
      <p:pic>
        <p:nvPicPr>
          <p:cNvPr id="13318" name="Picture 6" descr="https://avatars.mds.yandex.net/get-pdb/1016956/cb25fd05-86f9-4440-a2f7-b82966a2fda3/s600?webp=fals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2165" y="3717032"/>
            <a:ext cx="1785950" cy="23812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821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61" y="0"/>
            <a:ext cx="9123639"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429124" y="1500174"/>
            <a:ext cx="4572000" cy="2308324"/>
          </a:xfrm>
          <a:prstGeom prst="rect">
            <a:avLst/>
          </a:prstGeom>
        </p:spPr>
        <p:txBody>
          <a:bodyPr>
            <a:spAutoFit/>
          </a:bodyPr>
          <a:lstStyle/>
          <a:p>
            <a:pPr>
              <a:buNone/>
            </a:pPr>
            <a:r>
              <a:rPr lang="ru-RU" u="sng" dirty="0" smtClean="0">
                <a:latin typeface="Times New Roman" pitchFamily="18" charset="0"/>
                <a:cs typeface="Times New Roman" pitchFamily="18" charset="0"/>
              </a:rPr>
              <a:t>Способ получения изображения: </a:t>
            </a:r>
            <a:r>
              <a:rPr lang="ru-RU" dirty="0" smtClean="0">
                <a:latin typeface="Times New Roman" pitchFamily="18" charset="0"/>
                <a:cs typeface="Times New Roman" pitchFamily="18" charset="0"/>
              </a:rPr>
              <a:t>ребенок опускает в гуашь ладошку (всю кисть) или окрашивает ее с помощью кисточки (с 5ти лет) и делает отпечаток на бумаге. Рисуют и правой и левой руками, окрашенными разными цветами. После работы руки вытираются салфеткой, затем гуашь легко смывается</a:t>
            </a:r>
            <a:r>
              <a:rPr lang="ru-RU" dirty="0" smtClean="0"/>
              <a:t>.</a:t>
            </a:r>
            <a:endParaRPr lang="ru-RU" dirty="0"/>
          </a:p>
        </p:txBody>
      </p:sp>
      <p:pic>
        <p:nvPicPr>
          <p:cNvPr id="7" name="Picture 4" descr="C:\Users\Пользовател\Desktop\Новая папка\3003201514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0152" y="3808498"/>
            <a:ext cx="1928826" cy="1895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5000628" y="928670"/>
            <a:ext cx="3226653" cy="461665"/>
          </a:xfrm>
          <a:prstGeom prst="rect">
            <a:avLst/>
          </a:prstGeom>
        </p:spPr>
        <p:txBody>
          <a:bodyPr wrap="none">
            <a:spAutoFit/>
          </a:bodyPr>
          <a:lstStyle/>
          <a:p>
            <a:pPr>
              <a:buNone/>
            </a:pPr>
            <a:r>
              <a:rPr lang="ru-RU" sz="2400" b="1" dirty="0" smtClean="0">
                <a:latin typeface="Times New Roman" pitchFamily="18" charset="0"/>
                <a:cs typeface="Times New Roman" pitchFamily="18" charset="0"/>
              </a:rPr>
              <a:t>Рисование ладошкой:</a:t>
            </a:r>
            <a:endParaRPr lang="ru-RU" sz="2400" dirty="0" smtClean="0">
              <a:latin typeface="Times New Roman" pitchFamily="18" charset="0"/>
              <a:cs typeface="Times New Roman" pitchFamily="18" charset="0"/>
            </a:endParaRPr>
          </a:p>
        </p:txBody>
      </p:sp>
      <p:pic>
        <p:nvPicPr>
          <p:cNvPr id="10" name="Picture 4" descr="G:\Фото Для презентации\Изображение 097.jpg"/>
          <p:cNvPicPr>
            <a:picLocks noChangeAspect="1" noChangeArrowheads="1"/>
          </p:cNvPicPr>
          <p:nvPr/>
        </p:nvPicPr>
        <p:blipFill>
          <a:blip r:embed="rId4" cstate="screen">
            <a:lum bright="16000" contrast="6000"/>
            <a:extLst>
              <a:ext uri="{28A0092B-C50C-407E-A947-70E740481C1C}">
                <a14:useLocalDpi xmlns:a14="http://schemas.microsoft.com/office/drawing/2010/main"/>
              </a:ext>
            </a:extLst>
          </a:blip>
          <a:srcRect/>
          <a:stretch>
            <a:fillRect/>
          </a:stretch>
        </p:blipFill>
        <p:spPr bwMode="auto">
          <a:xfrm>
            <a:off x="971600" y="986049"/>
            <a:ext cx="2357454" cy="1668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Юля\Desktop\20171024_13390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1640" y="3477252"/>
            <a:ext cx="2968500" cy="222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34782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143372" y="928670"/>
            <a:ext cx="4572000" cy="830997"/>
          </a:xfrm>
          <a:prstGeom prst="rect">
            <a:avLst/>
          </a:prstGeom>
        </p:spPr>
        <p:txBody>
          <a:bodyPr>
            <a:spAutoFit/>
          </a:bodyPr>
          <a:lstStyle/>
          <a:p>
            <a:r>
              <a:rPr lang="ru-RU" sz="2400" b="1" dirty="0" smtClean="0">
                <a:latin typeface="Times New Roman" pitchFamily="18" charset="0"/>
                <a:cs typeface="Times New Roman" pitchFamily="18" charset="0"/>
              </a:rPr>
              <a:t>Отпечатки листьев: </a:t>
            </a:r>
            <a:br>
              <a:rPr lang="ru-RU" sz="2400" b="1" dirty="0" smtClean="0">
                <a:latin typeface="Times New Roman" pitchFamily="18" charset="0"/>
                <a:cs typeface="Times New Roman" pitchFamily="18" charset="0"/>
              </a:rPr>
            </a:br>
            <a:endParaRPr lang="ru-RU" sz="2400" b="1" dirty="0" smtClean="0">
              <a:latin typeface="Times New Roman" pitchFamily="18" charset="0"/>
              <a:cs typeface="Times New Roman" pitchFamily="18" charset="0"/>
            </a:endParaRPr>
          </a:p>
        </p:txBody>
      </p:sp>
      <p:pic>
        <p:nvPicPr>
          <p:cNvPr id="9" name="Рисунок 8"/>
          <p:cNvPicPr/>
          <p:nvPr/>
        </p:nvPicPr>
        <p:blipFill>
          <a:blip r:embed="rId3" cstate="screen">
            <a:extLst>
              <a:ext uri="{28A0092B-C50C-407E-A947-70E740481C1C}">
                <a14:useLocalDpi xmlns:a14="http://schemas.microsoft.com/office/drawing/2010/main"/>
              </a:ext>
            </a:extLst>
          </a:blip>
          <a:stretch>
            <a:fillRect/>
          </a:stretch>
        </p:blipFill>
        <p:spPr>
          <a:xfrm>
            <a:off x="6012160" y="3831012"/>
            <a:ext cx="2305846" cy="192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p:cNvPicPr/>
          <p:nvPr/>
        </p:nvPicPr>
        <p:blipFill>
          <a:blip r:embed="rId4" cstate="screen">
            <a:extLst>
              <a:ext uri="{28A0092B-C50C-407E-A947-70E740481C1C}">
                <a14:useLocalDpi xmlns:a14="http://schemas.microsoft.com/office/drawing/2010/main"/>
              </a:ext>
            </a:extLst>
          </a:blip>
          <a:stretch>
            <a:fillRect/>
          </a:stretch>
        </p:blipFill>
        <p:spPr>
          <a:xfrm>
            <a:off x="1475656" y="3831012"/>
            <a:ext cx="2952329" cy="1888576"/>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3857620" y="1500174"/>
            <a:ext cx="4572000" cy="2031325"/>
          </a:xfrm>
          <a:prstGeom prst="rect">
            <a:avLst/>
          </a:prstGeom>
        </p:spPr>
        <p:txBody>
          <a:bodyPr>
            <a:spAutoFit/>
          </a:bodyPr>
          <a:lstStyle/>
          <a:p>
            <a:pPr>
              <a:spcBef>
                <a:spcPct val="0"/>
              </a:spcBef>
            </a:pPr>
            <a:r>
              <a:rPr lang="ru-RU" altLang="ru-RU" u="sng" dirty="0" smtClean="0">
                <a:latin typeface="Times New Roman" pitchFamily="18" charset="0"/>
                <a:cs typeface="Times New Roman" pitchFamily="18" charset="0"/>
              </a:rPr>
              <a:t>Способ  получения  изображения:  </a:t>
            </a:r>
            <a:r>
              <a:rPr lang="ru-RU" altLang="ru-RU" dirty="0" smtClean="0">
                <a:latin typeface="Times New Roman" pitchFamily="18" charset="0"/>
                <a:cs typeface="Times New Roman" pitchFamily="18" charset="0"/>
              </a:rPr>
              <a:t>ребенок  покрывает листок дерева красками  разных  цветов,  затем  прикладывает  его  к  бумаге  окрашенной стороной  для  получения  отпечатка.   Каждый  раз  берется  новый  листок. Черешки у листьев можно дорисовать кистью. </a:t>
            </a:r>
          </a:p>
        </p:txBody>
      </p:sp>
      <p:pic>
        <p:nvPicPr>
          <p:cNvPr id="1026" name="Picture 2" descr="C:\Users\Юля\Desktop\20170908_10353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947597" y="1117074"/>
            <a:ext cx="2496277"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22036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714744" y="1571612"/>
            <a:ext cx="4572016" cy="2308324"/>
          </a:xfrm>
          <a:prstGeom prst="rect">
            <a:avLst/>
          </a:prstGeom>
        </p:spPr>
        <p:txBody>
          <a:bodyPr wrap="square">
            <a:spAutoFit/>
          </a:bodyPr>
          <a:lstStyle/>
          <a:p>
            <a:pPr>
              <a:spcBef>
                <a:spcPct val="0"/>
              </a:spcBef>
            </a:pPr>
            <a:r>
              <a:rPr lang="ru-RU" altLang="ru-RU" u="sng" dirty="0" smtClean="0">
                <a:latin typeface="Times New Roman" pitchFamily="18" charset="0"/>
                <a:cs typeface="Times New Roman" pitchFamily="18" charset="0"/>
              </a:rPr>
              <a:t>Способ  получения  изображения: </a:t>
            </a:r>
            <a:r>
              <a:rPr lang="ru-RU" altLang="ru-RU" dirty="0" smtClean="0">
                <a:latin typeface="Times New Roman" pitchFamily="18" charset="0"/>
                <a:cs typeface="Times New Roman" pitchFamily="18"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r>
              <a:rPr lang="ru-RU" altLang="ru-RU" u="sng" dirty="0" smtClean="0">
                <a:latin typeface="Times New Roman" pitchFamily="18" charset="0"/>
                <a:cs typeface="Times New Roman" pitchFamily="18" charset="0"/>
              </a:rPr>
              <a:t/>
            </a:r>
            <a:br>
              <a:rPr lang="ru-RU" altLang="ru-RU" u="sng" dirty="0" smtClean="0">
                <a:latin typeface="Times New Roman" pitchFamily="18" charset="0"/>
                <a:cs typeface="Times New Roman" pitchFamily="18" charset="0"/>
              </a:rPr>
            </a:br>
            <a:endParaRPr lang="ru-RU" altLang="ru-RU" u="sng" dirty="0">
              <a:latin typeface="Times New Roman" pitchFamily="18" charset="0"/>
              <a:cs typeface="Times New Roman" pitchFamily="18" charset="0"/>
            </a:endParaRPr>
          </a:p>
        </p:txBody>
      </p:sp>
      <p:pic>
        <p:nvPicPr>
          <p:cNvPr id="11266" name="Picture 2" descr="https://www.maam.ru/upload/blogs/detsad-38110-145987165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8662" y="1643050"/>
            <a:ext cx="1693859" cy="2357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3928745" y="740615"/>
            <a:ext cx="3830664" cy="830997"/>
          </a:xfrm>
          <a:prstGeom prst="rect">
            <a:avLst/>
          </a:prstGeom>
        </p:spPr>
        <p:txBody>
          <a:bodyPr wrap="none">
            <a:spAutoFit/>
          </a:bodyPr>
          <a:lstStyle/>
          <a:p>
            <a:pPr algn="ctr">
              <a:buNone/>
            </a:pPr>
            <a:r>
              <a:rPr lang="ru-RU" sz="2400" b="1" dirty="0" smtClean="0">
                <a:latin typeface="Times New Roman" pitchFamily="18" charset="0"/>
                <a:cs typeface="Times New Roman" pitchFamily="18" charset="0"/>
              </a:rPr>
              <a:t>Тычок жесткой полусухой</a:t>
            </a:r>
          </a:p>
          <a:p>
            <a:pPr algn="ctr">
              <a:buNone/>
            </a:pPr>
            <a:r>
              <a:rPr lang="ru-RU" sz="2400" b="1" dirty="0" smtClean="0">
                <a:latin typeface="Times New Roman" pitchFamily="18" charset="0"/>
                <a:cs typeface="Times New Roman" pitchFamily="18" charset="0"/>
              </a:rPr>
              <a:t> кистью: </a:t>
            </a:r>
          </a:p>
        </p:txBody>
      </p:sp>
      <p:pic>
        <p:nvPicPr>
          <p:cNvPr id="11268" name="Picture 4" descr="https://static.wixstatic.com/media/fe530d_45bee255ada7429fa1f7221bcda886e7~mv2.jpg/v1/fill/w_626,h_626/fe530d_45bee255ada7429fa1f7221bcda886e7~mv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7488" y="3786190"/>
            <a:ext cx="2071702"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270" name="Picture 6" descr="https://www.maam.ru/upload/blogs/detsad-246495-141668386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95300" y="4289323"/>
            <a:ext cx="2438380" cy="1828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260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500562" y="945188"/>
            <a:ext cx="3582263" cy="461665"/>
          </a:xfrm>
          <a:prstGeom prst="rect">
            <a:avLst/>
          </a:prstGeom>
        </p:spPr>
        <p:txBody>
          <a:bodyPr wrap="none">
            <a:spAutoFit/>
          </a:bodyPr>
          <a:lstStyle/>
          <a:p>
            <a:pPr>
              <a:buNone/>
            </a:pPr>
            <a:r>
              <a:rPr lang="ru-RU" sz="2400" b="1" dirty="0" smtClean="0">
                <a:latin typeface="Times New Roman" pitchFamily="18" charset="0"/>
                <a:cs typeface="Times New Roman" pitchFamily="18" charset="0"/>
              </a:rPr>
              <a:t>Оттиск смятой бумагой:</a:t>
            </a:r>
            <a:endParaRPr lang="ru-RU" sz="2400" dirty="0" smtClean="0">
              <a:latin typeface="Times New Roman" pitchFamily="18" charset="0"/>
              <a:cs typeface="Times New Roman" pitchFamily="18" charset="0"/>
            </a:endParaRPr>
          </a:p>
        </p:txBody>
      </p:sp>
      <p:sp>
        <p:nvSpPr>
          <p:cNvPr id="7" name="Прямоугольник 6"/>
          <p:cNvSpPr/>
          <p:nvPr/>
        </p:nvSpPr>
        <p:spPr>
          <a:xfrm>
            <a:off x="4214810" y="1643050"/>
            <a:ext cx="4572000" cy="1477328"/>
          </a:xfrm>
          <a:prstGeom prst="rect">
            <a:avLst/>
          </a:prstGeom>
        </p:spPr>
        <p:txBody>
          <a:bodyPr>
            <a:spAutoFit/>
          </a:bodyPr>
          <a:lstStyle/>
          <a:p>
            <a:r>
              <a:rPr lang="ru-RU" u="sng" dirty="0" smtClean="0">
                <a:latin typeface="Times New Roman" pitchFamily="18" charset="0"/>
                <a:cs typeface="Times New Roman" pitchFamily="18" charset="0"/>
              </a:rPr>
              <a:t>Способ получения изображения: </a:t>
            </a:r>
            <a:r>
              <a:rPr lang="ru-RU" dirty="0" smtClean="0">
                <a:latin typeface="Times New Roman" pitchFamily="18" charset="0"/>
                <a:cs typeface="Times New Roman" pitchFamily="18" charset="0"/>
              </a:rPr>
              <a:t>ребенок прижимает смятую бумагу в блюдце с краской и наносит оттиск на бумагу. Чтобы получить другой цвет, меняются и блюдце, и смятая бумага.</a:t>
            </a:r>
            <a:endParaRPr lang="ru-RU" dirty="0"/>
          </a:p>
        </p:txBody>
      </p:sp>
      <p:pic>
        <p:nvPicPr>
          <p:cNvPr id="8" name="Picture 7" descr="D:\Program Files\Rjgbb\Documents and Settings\Admin\Рабочий стол\Портфель\с флешки март\Фото Для презентации\Изображение 07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786" y="1357298"/>
            <a:ext cx="3026336" cy="1285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2" name="Picture 2" descr="https://avatars.mds.yandex.net/get-pdb/25978/a1f29d7f-c203-4376-9d45-1cebea5325f5/s12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13573" y="3223222"/>
            <a:ext cx="1857356" cy="2479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4" name="Picture 4" descr="https://avatars.mds.yandex.net/get-pdb/1101614/c4fc9cad-2cf1-46eb-9cef-c43c23f67c83/s12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0562" y="3607328"/>
            <a:ext cx="2357454"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7095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AutoShape 2" descr="D:\Downloads\s1200 (5).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937"/>
            <a:ext cx="9144000" cy="685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5429256" y="785794"/>
            <a:ext cx="1508746" cy="461665"/>
          </a:xfrm>
          <a:prstGeom prst="rect">
            <a:avLst/>
          </a:prstGeom>
        </p:spPr>
        <p:txBody>
          <a:bodyPr wrap="none">
            <a:spAutoFit/>
          </a:bodyPr>
          <a:lstStyle/>
          <a:p>
            <a:pPr>
              <a:buNone/>
            </a:pPr>
            <a:r>
              <a:rPr lang="ru-RU" sz="2400" b="1" dirty="0" err="1" smtClean="0">
                <a:latin typeface="Times New Roman" pitchFamily="18" charset="0"/>
                <a:cs typeface="Times New Roman" pitchFamily="18" charset="0"/>
              </a:rPr>
              <a:t>Набрызг</a:t>
            </a:r>
            <a:r>
              <a:rPr lang="ru-RU" sz="2400" b="1"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p:txBody>
      </p:sp>
      <p:sp>
        <p:nvSpPr>
          <p:cNvPr id="7" name="Прямоугольник 6"/>
          <p:cNvSpPr/>
          <p:nvPr/>
        </p:nvSpPr>
        <p:spPr>
          <a:xfrm>
            <a:off x="3929058" y="1285860"/>
            <a:ext cx="4572000" cy="1754326"/>
          </a:xfrm>
          <a:prstGeom prst="rect">
            <a:avLst/>
          </a:prstGeom>
        </p:spPr>
        <p:txBody>
          <a:bodyPr>
            <a:spAutoFit/>
          </a:bodyPr>
          <a:lstStyle/>
          <a:p>
            <a:pPr>
              <a:buNone/>
            </a:pPr>
            <a:r>
              <a:rPr lang="ru-RU" u="sng" dirty="0" smtClean="0">
                <a:latin typeface="Times New Roman" pitchFamily="18" charset="0"/>
                <a:cs typeface="Times New Roman" pitchFamily="18" charset="0"/>
              </a:rPr>
              <a:t>Способ получения изображения:</a:t>
            </a:r>
            <a:r>
              <a:rPr lang="ru-RU" dirty="0" smtClean="0">
                <a:latin typeface="Times New Roman" pitchFamily="18" charset="0"/>
                <a:cs typeface="Times New Roman" pitchFamily="18" charset="0"/>
              </a:rPr>
              <a:t> ребенок набирает краску на кисть и ударяет кистью о картон, который держит над бумагой. Затем закрашивает лист акварелью в один или несколько цветов. Краска разбрызгивается на бумагу.</a:t>
            </a:r>
          </a:p>
        </p:txBody>
      </p:sp>
      <p:pic>
        <p:nvPicPr>
          <p:cNvPr id="9218" name="Picture 2" descr="https://www.maam.ru/upload/blogs/detsad-32184-14461264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0100" y="923531"/>
            <a:ext cx="1857388" cy="2478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0" name="Picture 4" descr="https://avatars.mds.yandex.net/get-pdb/1074676/e9c5be81-8519-4c88-9cf1-667a1c010ec6/s1200?webp=fal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5984" y="3643314"/>
            <a:ext cx="2571768" cy="1927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2" name="Picture 6" descr="https://postroika.biz/wp-content/uploads/2019/06/post_5d13623d8b7c9.jpe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86380" y="4286256"/>
            <a:ext cx="2344723" cy="1758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93799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769</Words>
  <Application>Microsoft Office PowerPoint</Application>
  <PresentationFormat>Экран (4:3)</PresentationFormat>
  <Paragraphs>82</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Calibri</vt:lpstr>
      <vt:lpstr>DoloresCyr Black</vt:lpstr>
      <vt:lpstr>Segoe Print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dc:creator>
  <cp:lastModifiedBy>Учетная запись Майкрософт</cp:lastModifiedBy>
  <cp:revision>41</cp:revision>
  <dcterms:created xsi:type="dcterms:W3CDTF">2020-01-27T14:44:15Z</dcterms:created>
  <dcterms:modified xsi:type="dcterms:W3CDTF">2024-02-14T15:18:25Z</dcterms:modified>
</cp:coreProperties>
</file>