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267" r:id="rId2"/>
    <p:sldId id="298" r:id="rId3"/>
    <p:sldId id="297" r:id="rId4"/>
    <p:sldId id="277" r:id="rId5"/>
    <p:sldId id="320" r:id="rId6"/>
    <p:sldId id="265" r:id="rId7"/>
    <p:sldId id="318" r:id="rId8"/>
    <p:sldId id="299" r:id="rId9"/>
    <p:sldId id="301" r:id="rId10"/>
    <p:sldId id="303" r:id="rId11"/>
    <p:sldId id="316" r:id="rId12"/>
    <p:sldId id="309" r:id="rId13"/>
    <p:sldId id="311" r:id="rId14"/>
    <p:sldId id="314" r:id="rId15"/>
    <p:sldId id="305" r:id="rId16"/>
    <p:sldId id="308" r:id="rId17"/>
    <p:sldId id="269" r:id="rId18"/>
    <p:sldId id="270" r:id="rId19"/>
    <p:sldId id="286" r:id="rId20"/>
    <p:sldId id="282" r:id="rId21"/>
    <p:sldId id="264" r:id="rId22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3F3"/>
    <a:srgbClr val="5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323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754CAE-947E-43BB-98D6-02BFB71E64E7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C39C1-5AAF-4C35-8289-3E33EE09B8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523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754CAE-947E-43BB-98D6-02BFB71E64E7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C39C1-5AAF-4C35-8289-3E33EE09B8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581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754CAE-947E-43BB-98D6-02BFB71E64E7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C39C1-5AAF-4C35-8289-3E33EE09B8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748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24C8F-1671-4377-BFE1-D78E6A2932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905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754CAE-947E-43BB-98D6-02BFB71E64E7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C39C1-5AAF-4C35-8289-3E33EE09B8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884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754CAE-947E-43BB-98D6-02BFB71E64E7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E27C39C1-5AAF-4C35-8289-3E33EE09B8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426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754CAE-947E-43BB-98D6-02BFB71E64E7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C39C1-5AAF-4C35-8289-3E33EE09B8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303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754CAE-947E-43BB-98D6-02BFB71E64E7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C39C1-5AAF-4C35-8289-3E33EE09B8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394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754CAE-947E-43BB-98D6-02BFB71E64E7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C39C1-5AAF-4C35-8289-3E33EE09B8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71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754CAE-947E-43BB-98D6-02BFB71E64E7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C39C1-5AAF-4C35-8289-3E33EE09B8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08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754CAE-947E-43BB-98D6-02BFB71E64E7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C39C1-5AAF-4C35-8289-3E33EE09B8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918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754CAE-947E-43BB-98D6-02BFB71E64E7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E27C39C1-5AAF-4C35-8289-3E33EE09B8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38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C754CAE-947E-43BB-98D6-02BFB71E64E7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E27C39C1-5AAF-4C35-8289-3E33EE09B8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65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1" fontAlgn="base" hangingPunct="1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-collection.edu.ru/catalog/res/2b30a0ac-ceb6-c432-d939-3dad8df3b470/view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Прямоугольник 13"/>
          <p:cNvSpPr>
            <a:spLocks noChangeArrowheads="1"/>
          </p:cNvSpPr>
          <p:nvPr/>
        </p:nvSpPr>
        <p:spPr bwMode="auto">
          <a:xfrm>
            <a:off x="3305555" y="15499"/>
            <a:ext cx="279435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350" b="1" u="sng" dirty="0">
                <a:latin typeface="Arial Black" panose="020B0A04020102020204" pitchFamily="34" charset="0"/>
              </a:rPr>
              <a:t>Обществознание.  </a:t>
            </a:r>
            <a:r>
              <a:rPr lang="ru-RU" altLang="ru-RU" sz="1350" b="1" u="sng" dirty="0" smtClean="0">
                <a:latin typeface="Arial Black" panose="020B0A04020102020204" pitchFamily="34" charset="0"/>
              </a:rPr>
              <a:t>7 класс</a:t>
            </a:r>
            <a:endParaRPr lang="ru-RU" altLang="ru-RU" sz="1350" b="1" u="sng" dirty="0">
              <a:latin typeface="Arial Black" panose="020B0A04020102020204" pitchFamily="34" charset="0"/>
            </a:endParaRPr>
          </a:p>
        </p:txBody>
      </p:sp>
      <p:sp>
        <p:nvSpPr>
          <p:cNvPr id="7" name="Заголовок 2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8988481" cy="1470025"/>
          </a:xfrm>
        </p:spPr>
        <p:txBody>
          <a:bodyPr/>
          <a:lstStyle/>
          <a:p>
            <a:r>
              <a:rPr lang="ru-RU" sz="5400" b="1" dirty="0">
                <a:solidFill>
                  <a:schemeClr val="tx1"/>
                </a:solidFill>
              </a:rPr>
              <a:t>Общественные ценности 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общества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" name="Picture 5" descr="peopl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3068960"/>
            <a:ext cx="8064500" cy="3260725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90728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457200" y="415925"/>
            <a:ext cx="7467600" cy="896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z="3900" b="1" i="1" cap="none" smtClean="0"/>
              <a:t>Мораль </a:t>
            </a:r>
            <a:endParaRPr lang="ru-RU" altLang="ru-RU" sz="3900" cap="none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412776"/>
            <a:ext cx="6912768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smtClean="0">
                <a:latin typeface="Calibri" panose="020F0502020204030204" pitchFamily="34" charset="0"/>
              </a:rPr>
              <a:t>Задачи морали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140968"/>
            <a:ext cx="2376264" cy="331236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mtClean="0">
                <a:latin typeface="Calibri" panose="020F0502020204030204" pitchFamily="34" charset="0"/>
              </a:rPr>
              <a:t>Определять хорошее и плохое, добро и зло, а также идеалы и ценности; уметь правильно оценивать общественное мнение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3140968"/>
            <a:ext cx="2376264" cy="331236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mtClean="0">
                <a:latin typeface="Calibri" panose="020F0502020204030204" pitchFamily="34" charset="0"/>
              </a:rPr>
              <a:t>Направлять деятельность человека, общества на гуманные цели, на достижение добра, а также изменять человека или общество</a:t>
            </a:r>
          </a:p>
          <a:p>
            <a:pPr eaLnBrk="1" hangingPunct="1">
              <a:defRPr/>
            </a:pPr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3140968"/>
            <a:ext cx="2592288" cy="331236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mtClean="0">
                <a:latin typeface="Calibri" panose="020F0502020204030204" pitchFamily="34" charset="0"/>
              </a:rPr>
              <a:t>Воздействовать на человека с целью развития его способностей, формирования знаний, умений, человеческих качеств, а также придание воспитанию правильной направленности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492896"/>
            <a:ext cx="2376264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smtClean="0">
                <a:latin typeface="Calibri" panose="020F0502020204030204" pitchFamily="34" charset="0"/>
              </a:rPr>
              <a:t>Оценивать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75856" y="2492896"/>
            <a:ext cx="2376264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smtClean="0">
                <a:latin typeface="Calibri" panose="020F0502020204030204" pitchFamily="34" charset="0"/>
              </a:rPr>
              <a:t>Регулировать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12160" y="2492896"/>
            <a:ext cx="2592288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smtClean="0">
                <a:latin typeface="Calibri" panose="020F0502020204030204" pitchFamily="34" charset="0"/>
              </a:rPr>
              <a:t>Воспитывать</a:t>
            </a:r>
          </a:p>
        </p:txBody>
      </p:sp>
    </p:spTree>
    <p:extLst>
      <p:ext uri="{BB962C8B-B14F-4D97-AF65-F5344CB8AC3E}">
        <p14:creationId xmlns:p14="http://schemas.microsoft.com/office/powerpoint/2010/main" val="254561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70988" cy="4525963"/>
          </a:xfr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ru-RU" altLang="ru-RU" sz="2800" dirty="0" smtClean="0">
                <a:solidFill>
                  <a:srgbClr val="C00000"/>
                </a:solidFill>
                <a:latin typeface="Arial Black" pitchFamily="34" charset="0"/>
              </a:rPr>
              <a:t>Регулирующая</a:t>
            </a:r>
            <a:r>
              <a:rPr lang="ru-RU" altLang="ru-RU" sz="2800" dirty="0" smtClean="0">
                <a:latin typeface="Arial Black" pitchFamily="34" charset="0"/>
              </a:rPr>
              <a:t> (поведение в соответствии с моральными нормами)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ru-RU" altLang="ru-RU" sz="2800" dirty="0" smtClean="0">
                <a:solidFill>
                  <a:srgbClr val="C00000"/>
                </a:solidFill>
                <a:latin typeface="Arial Black" pitchFamily="34" charset="0"/>
              </a:rPr>
              <a:t>Оценочная</a:t>
            </a:r>
            <a:r>
              <a:rPr lang="ru-RU" altLang="ru-RU" sz="2800" dirty="0" smtClean="0">
                <a:latin typeface="Arial Black" pitchFamily="34" charset="0"/>
              </a:rPr>
              <a:t> (оценка: нравственно / безнравственно)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ru-RU" altLang="ru-RU" sz="2800" dirty="0" smtClean="0">
                <a:solidFill>
                  <a:srgbClr val="C00000"/>
                </a:solidFill>
                <a:latin typeface="Arial Black" pitchFamily="34" charset="0"/>
              </a:rPr>
              <a:t>Ориентирующая</a:t>
            </a:r>
            <a:r>
              <a:rPr lang="ru-RU" altLang="ru-RU" sz="2800" dirty="0" smtClean="0">
                <a:latin typeface="Arial Black" pitchFamily="34" charset="0"/>
              </a:rPr>
              <a:t> (выработка системы ценностей, линии поведения)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ru-RU" altLang="ru-RU" sz="2800" dirty="0" smtClean="0">
                <a:solidFill>
                  <a:srgbClr val="C00000"/>
                </a:solidFill>
                <a:latin typeface="Arial Black" pitchFamily="34" charset="0"/>
              </a:rPr>
              <a:t>Воспитательная </a:t>
            </a:r>
            <a:r>
              <a:rPr lang="ru-RU" altLang="ru-RU" sz="2800" dirty="0" smtClean="0">
                <a:latin typeface="Arial Black" pitchFamily="34" charset="0"/>
              </a:rPr>
              <a:t>(формирование общепризнанных образцов поведения)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ru-RU" altLang="ru-RU" sz="2800" dirty="0" smtClean="0">
                <a:solidFill>
                  <a:srgbClr val="C00000"/>
                </a:solidFill>
                <a:latin typeface="Arial Black" pitchFamily="34" charset="0"/>
              </a:rPr>
              <a:t>Коммуникативная </a:t>
            </a:r>
            <a:r>
              <a:rPr lang="ru-RU" altLang="ru-RU" sz="2800" dirty="0" smtClean="0">
                <a:latin typeface="Arial Black" pitchFamily="34" charset="0"/>
              </a:rPr>
              <a:t>(взаимопонимание, общение)</a:t>
            </a:r>
          </a:p>
        </p:txBody>
      </p:sp>
      <p:sp>
        <p:nvSpPr>
          <p:cNvPr id="31751" name="Прямоугольник 3"/>
          <p:cNvSpPr>
            <a:spLocks noChangeArrowheads="1"/>
          </p:cNvSpPr>
          <p:nvPr/>
        </p:nvSpPr>
        <p:spPr bwMode="auto">
          <a:xfrm>
            <a:off x="4822825" y="6596063"/>
            <a:ext cx="43211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>
                <a:latin typeface="Arial" panose="020B0604020202020204" pitchFamily="34" charset="0"/>
              </a:rPr>
              <a:t>Автор: Михайлова Н.М.- преподаватель МАОУ «Лицей № 21»</a:t>
            </a:r>
          </a:p>
        </p:txBody>
      </p:sp>
      <p:pic>
        <p:nvPicPr>
          <p:cNvPr id="34824" name="Picture 8" descr="http://content.foto.mail.ru/mail/babincev_boris/_blogs/i-75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19600"/>
            <a:ext cx="5715000" cy="266700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43608" y="7707"/>
            <a:ext cx="691276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Функции морали</a:t>
            </a:r>
            <a:endParaRPr lang="ru-RU" sz="4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38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6627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428750" y="357188"/>
            <a:ext cx="5386388" cy="11525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Что </a:t>
            </a:r>
            <a:r>
              <a:rPr lang="ru-RU" sz="4800" dirty="0">
                <a:solidFill>
                  <a:schemeClr val="accent6">
                    <a:lumMod val="75000"/>
                  </a:schemeClr>
                </a:solidFill>
              </a:rPr>
              <a:t>такое добро 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4000504"/>
            <a:ext cx="8429684" cy="2089942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2800" dirty="0" smtClean="0">
                <a:effectLst/>
              </a:rPr>
              <a:t>С.И.Ожегов: </a:t>
            </a:r>
            <a:r>
              <a:rPr lang="ru-RU" sz="280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«Добро – всё положительное,  хорошее,  то, что полезно людям и обществу, способствует его сохранению; то, что предотвращает вражду».</a:t>
            </a:r>
            <a:endParaRPr lang="ru-RU" sz="2800" dirty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6148" name="Picture 6" descr="http://cs302200.userapi.com/v302200404/59c/yeS1bnXQD4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285875"/>
            <a:ext cx="3571875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73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Что такое зло</a:t>
            </a:r>
            <a:endParaRPr lang="ru-RU" dirty="0"/>
          </a:p>
        </p:txBody>
      </p:sp>
      <p:pic>
        <p:nvPicPr>
          <p:cNvPr id="4" name="Picture 4" descr="56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407196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14810" y="1142984"/>
            <a:ext cx="492919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rgbClr val="FFFF66"/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Зло физическое (порождаемое природой) </a:t>
            </a:r>
          </a:p>
          <a:p>
            <a:pPr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Зло моральное (порождаемое людьми)  </a:t>
            </a:r>
          </a:p>
          <a:p>
            <a:pPr>
              <a:defRPr/>
            </a:pP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Стихийные бедствия, лесные пожары,</a:t>
            </a:r>
          </a:p>
          <a:p>
            <a:pPr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болезни, смерть. </a:t>
            </a:r>
          </a:p>
          <a:p>
            <a:pPr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</a:p>
          <a:p>
            <a:pPr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Убийство, терроризм,</a:t>
            </a:r>
          </a:p>
          <a:p>
            <a:pPr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вредные привычки, зависть, трусость, </a:t>
            </a:r>
          </a:p>
          <a:p>
            <a:pPr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клевета, рабство, тунеядство.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1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44524" y="476672"/>
            <a:ext cx="5075748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ПРИНЦИПЫ МОРАЛИ</a:t>
            </a:r>
            <a:endParaRPr lang="ru-RU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052737"/>
            <a:ext cx="849694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Принцип нравственности</a:t>
            </a:r>
            <a:r>
              <a:rPr lang="ru-RU" sz="2000" dirty="0" smtClean="0"/>
              <a:t> </a:t>
            </a:r>
          </a:p>
          <a:p>
            <a:r>
              <a:rPr lang="ru-RU" dirty="0" smtClean="0"/>
              <a:t>предполагает следование христианским заповедям и соблюдение божественного закона. Отдельный индивид не имеет права причинять вред своему ближнему, умышленно пытаться доставить ему какой – либо ущерб, основанный на обмане или воровстве. Принцип нравственности сильнее всего взывает к совести человека, заставляет его вспомнить о своей духовной составляющей.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3789040"/>
            <a:ext cx="4536504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«Золотое правило </a:t>
            </a: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морали»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6" name="Picture 2" descr="https://banner2.kisspng.com/20180615/tlh/kisspng-the-ethics-of-confucius-quotation-analects-confuci-confucius-5b2380165c04a5.067644551529053206376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2924944"/>
            <a:ext cx="2350470" cy="3499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666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12837"/>
            <a:ext cx="81438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ПРИНЦИПЫ 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МОРАЛИ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59" y="950441"/>
          <a:ext cx="8064897" cy="571500"/>
        </p:xfrm>
        <a:graphic>
          <a:graphicData uri="http://schemas.openxmlformats.org/drawingml/2006/table">
            <a:tbl>
              <a:tblPr/>
              <a:tblGrid>
                <a:gridCol w="2644939"/>
                <a:gridCol w="5419958"/>
              </a:tblGrid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Принцип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Сущность принципа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90934" y="1521941"/>
            <a:ext cx="2928938" cy="61555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7188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Гуманизм</a:t>
            </a:r>
          </a:p>
          <a:p>
            <a:pPr marL="357188"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57188">
              <a:defRPr/>
            </a:pP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57188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Моральная автономия </a:t>
            </a:r>
          </a:p>
          <a:p>
            <a:pPr marL="357188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личности </a:t>
            </a:r>
          </a:p>
          <a:p>
            <a:pPr marL="357188">
              <a:defRPr/>
            </a:pP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57188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Альтруизм</a:t>
            </a:r>
          </a:p>
          <a:p>
            <a:pPr marL="357188">
              <a:defRPr/>
            </a:pP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57188"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57188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Патриотизм. </a:t>
            </a:r>
          </a:p>
          <a:p>
            <a:pPr marL="357188">
              <a:defRPr/>
            </a:pP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57188">
              <a:defRPr/>
            </a:pP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57188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Толерантность</a:t>
            </a:r>
          </a:p>
          <a:p>
            <a:pPr marL="357188">
              <a:defRPr/>
            </a:pPr>
            <a:endParaRPr lang="ru-RU" sz="2400" b="1" dirty="0">
              <a:solidFill>
                <a:srgbClr val="B01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  <a:hlinkClick r:id="rId3"/>
            </a:endParaRPr>
          </a:p>
          <a:p>
            <a:pPr marL="357188">
              <a:defRPr/>
            </a:pPr>
            <a:endParaRPr lang="ru-RU" sz="2400" dirty="0">
              <a:solidFill>
                <a:srgbClr val="B01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57188">
              <a:defRPr/>
            </a:pPr>
            <a:endParaRPr lang="ru-RU" sz="2400" dirty="0">
              <a:solidFill>
                <a:srgbClr val="B01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57188">
              <a:defRPr/>
            </a:pPr>
            <a:endParaRPr lang="ru-RU" sz="2400" dirty="0">
              <a:latin typeface="Arial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3250" y="1575916"/>
            <a:ext cx="56772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Человек сам осуществляет выбор нравственных принципов и способов своей деятельности и несет за него ответственность</a:t>
            </a:r>
          </a:p>
          <a:p>
            <a:pPr>
              <a:defRPr/>
            </a:pPr>
            <a:endParaRPr lang="ru-RU" sz="105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Терпимость к иного рода взглядам, нравам, привычкам,, принятие  других культур, способов проявления человеческой индивидуальности</a:t>
            </a:r>
          </a:p>
        </p:txBody>
      </p:sp>
      <p:sp>
        <p:nvSpPr>
          <p:cNvPr id="31757" name="Прямоугольник 6"/>
          <p:cNvSpPr>
            <a:spLocks noChangeArrowheads="1"/>
          </p:cNvSpPr>
          <p:nvPr/>
        </p:nvSpPr>
        <p:spPr bwMode="auto">
          <a:xfrm>
            <a:off x="357188" y="3379316"/>
            <a:ext cx="21431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 </a:t>
            </a:r>
            <a:endParaRPr lang="ru-RU" sz="1600"/>
          </a:p>
        </p:txBody>
      </p:sp>
      <p:sp>
        <p:nvSpPr>
          <p:cNvPr id="8" name="Прямоугольник 7"/>
          <p:cNvSpPr/>
          <p:nvPr/>
        </p:nvSpPr>
        <p:spPr>
          <a:xfrm>
            <a:off x="3143250" y="4167981"/>
            <a:ext cx="600075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Сострадание и милосердие к другим людям, бескорыстное служение им и готовность к самоотречению во имя их блага.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endParaRPr lang="ru-RU" sz="12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П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</a:t>
            </a:r>
            <a:r>
              <a:rPr lang="ru-RU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инцип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, вы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pa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ж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</a:t>
            </a:r>
            <a:r>
              <a:rPr lang="ru-RU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ющий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ч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y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в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</a:t>
            </a:r>
            <a:r>
              <a:rPr lang="ru-RU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тв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 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любви к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Po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дин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e, </a:t>
            </a:r>
            <a:r>
              <a:rPr lang="ru-RU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з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б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т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y o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ee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инт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epecax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и г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т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</a:t>
            </a:r>
            <a:r>
              <a:rPr lang="ru-RU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вн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oc</a:t>
            </a:r>
            <a:r>
              <a:rPr lang="ru-RU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ть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к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ee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з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щит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 o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т в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pa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г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43250" y="3519909"/>
            <a:ext cx="600075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Человеколюбие, отказ от всех форм насилия над личностью, признание естественных прав человека, равенство всех людей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1821" y="1475804"/>
            <a:ext cx="628697" cy="49244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А</a:t>
            </a:r>
          </a:p>
          <a:p>
            <a:pPr algn="ctr">
              <a:defRPr/>
            </a:pP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Б</a:t>
            </a:r>
          </a:p>
          <a:p>
            <a:pPr algn="ctr">
              <a:defRPr/>
            </a:pP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В</a:t>
            </a:r>
          </a:p>
          <a:p>
            <a:pPr algn="ctr">
              <a:defRPr/>
            </a:pPr>
            <a:endParaRPr lang="ru-RU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Г</a:t>
            </a:r>
          </a:p>
          <a:p>
            <a:pPr algn="ctr">
              <a:defRPr/>
            </a:pP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Д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1883" y="1403796"/>
            <a:ext cx="527709" cy="49244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1</a:t>
            </a:r>
          </a:p>
          <a:p>
            <a:pPr algn="ctr">
              <a:defRPr/>
            </a:pP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2</a:t>
            </a:r>
          </a:p>
          <a:p>
            <a:pPr algn="ctr">
              <a:defRPr/>
            </a:pP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3</a:t>
            </a:r>
          </a:p>
          <a:p>
            <a:pPr algn="ctr">
              <a:defRPr/>
            </a:pPr>
            <a:endParaRPr lang="ru-RU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4</a:t>
            </a:r>
          </a:p>
          <a:p>
            <a:pPr algn="ctr">
              <a:defRPr/>
            </a:pP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1214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4"/>
          <p:cNvSpPr>
            <a:spLocks noGrp="1"/>
          </p:cNvSpPr>
          <p:nvPr>
            <p:ph sz="quarter" idx="1"/>
          </p:nvPr>
        </p:nvSpPr>
        <p:spPr>
          <a:xfrm>
            <a:off x="10344" y="1035702"/>
            <a:ext cx="6913562" cy="4826000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«Сын, что тебе кажется плохим, ты не должен делать также товарищам»</a:t>
            </a:r>
            <a:r>
              <a:rPr lang="ru-RU" altLang="ru-RU" sz="24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- древнеассирийское поучение (</a:t>
            </a:r>
            <a:r>
              <a:rPr lang="en-US" altLang="ru-RU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VII</a:t>
            </a:r>
            <a:r>
              <a:rPr lang="ru-RU" altLang="ru-RU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 в. до н.э.)</a:t>
            </a:r>
          </a:p>
          <a:p>
            <a:pPr eaLnBrk="1" hangingPunct="1"/>
            <a:endParaRPr lang="ru-RU" altLang="ru-RU" sz="24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Китайский философ Конфуций на вопрос ученика, можно ли всю жизнь руководствоваться одним словом, ответил: </a:t>
            </a:r>
            <a:r>
              <a:rPr lang="ru-RU" altLang="ru-RU" sz="24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«Это слово – взаимность. Не делай другим того, чего не желаешь себе»</a:t>
            </a:r>
            <a:r>
              <a:rPr lang="ru-RU" altLang="ru-RU" sz="24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endParaRPr lang="ru-RU" altLang="ru-RU" sz="2400" dirty="0" smtClean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Будда говорил: </a:t>
            </a:r>
            <a:r>
              <a:rPr lang="ru-RU" altLang="ru-RU" sz="24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«Как он поучает другого, так пусть поступает и сам».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388" y="0"/>
            <a:ext cx="89646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u="sng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«Золотое правило морали» </a:t>
            </a:r>
            <a:br>
              <a:rPr lang="ru-RU" sz="4000" u="sng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ru-RU" sz="4000" u="sng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Прямоугольник 9"/>
          <p:cNvSpPr>
            <a:spLocks noChangeArrowheads="1"/>
          </p:cNvSpPr>
          <p:nvPr/>
        </p:nvSpPr>
        <p:spPr bwMode="auto">
          <a:xfrm>
            <a:off x="5908988" y="6713080"/>
            <a:ext cx="3425782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825" dirty="0">
                <a:latin typeface="Arial" panose="020B0604020202020204" pitchFamily="34" charset="0"/>
              </a:rPr>
              <a:t>Автор: Михайлова Н.М.- преподаватель МАОУ «Лицей № 21»</a:t>
            </a: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74899" y="1116520"/>
            <a:ext cx="1907704" cy="1999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269809" y="3316342"/>
            <a:ext cx="1532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latin typeface="Arial Black" panose="020B0A04020102020204" pitchFamily="34" charset="0"/>
                <a:cs typeface="Arial" panose="020B0604020202020204" pitchFamily="34" charset="0"/>
              </a:rPr>
              <a:t>Конфуций</a:t>
            </a:r>
            <a:endParaRPr lang="ru-RU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4899" y="3914800"/>
            <a:ext cx="2093544" cy="2072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546888" y="6165364"/>
            <a:ext cx="963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latin typeface="Arial Black" panose="020B0A04020102020204" pitchFamily="34" charset="0"/>
                <a:cs typeface="Arial" panose="020B0604020202020204" pitchFamily="34" charset="0"/>
              </a:rPr>
              <a:t>Будда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042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4"/>
          <p:cNvSpPr>
            <a:spLocks noGrp="1"/>
          </p:cNvSpPr>
          <p:nvPr>
            <p:ph sz="quarter" idx="1"/>
          </p:nvPr>
        </p:nvSpPr>
        <p:spPr>
          <a:xfrm>
            <a:off x="3563888" y="1052736"/>
            <a:ext cx="5580112" cy="4968875"/>
          </a:xfrm>
        </p:spPr>
        <p:txBody>
          <a:bodyPr/>
          <a:lstStyle/>
          <a:p>
            <a:pPr algn="ctr" eaLnBrk="1" hangingPunct="1">
              <a:buFont typeface="Wingdings 3" panose="05040102010807070707" pitchFamily="18" charset="2"/>
              <a:buNone/>
            </a:pPr>
            <a:r>
              <a:rPr lang="ru-RU" altLang="ru-RU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Нагорная проповедь Иисуса Христа: </a:t>
            </a:r>
            <a:r>
              <a:rPr lang="ru-RU" altLang="ru-RU" sz="24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«Итак, во всем, как хотите, чтобы с вами поступали люди, так поступайте и вы с ними»</a:t>
            </a:r>
          </a:p>
          <a:p>
            <a:pPr algn="ctr" eaLnBrk="1" hangingPunct="1">
              <a:buFont typeface="Wingdings 3" panose="05040102010807070707" pitchFamily="18" charset="2"/>
              <a:buNone/>
            </a:pPr>
            <a:endParaRPr lang="ru-RU" altLang="ru-RU" sz="2400" b="1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Wingdings 3" panose="05040102010807070707" pitchFamily="18" charset="2"/>
              <a:buNone/>
            </a:pPr>
            <a:endParaRPr lang="ru-RU" altLang="ru-RU" sz="2400" b="1" dirty="0" smtClean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ru-RU" altLang="ru-RU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В Сунне, мусульманском предании о жизни и деятельности пророка Мухаммада: </a:t>
            </a:r>
            <a:r>
              <a:rPr lang="ru-RU" altLang="ru-RU" sz="24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«Чего в другом не любишь, того и сам не делай».</a:t>
            </a:r>
          </a:p>
        </p:txBody>
      </p:sp>
      <p:pic>
        <p:nvPicPr>
          <p:cNvPr id="24581" name="Picture 2" descr="http://old.eoro.ru/files/2013/09/10857_html_704ff6ed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052736"/>
            <a:ext cx="3096468" cy="4541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388" y="0"/>
            <a:ext cx="89646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u="sng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«Золотое правило морали</a:t>
            </a:r>
            <a:r>
              <a:rPr lang="ru-RU" sz="4000" u="sng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  <a:endParaRPr lang="ru-RU" sz="4000" u="sng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auto">
          <a:xfrm>
            <a:off x="5908988" y="6713080"/>
            <a:ext cx="3425782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825" dirty="0">
                <a:latin typeface="Arial" panose="020B0604020202020204" pitchFamily="34" charset="0"/>
              </a:rPr>
              <a:t>Автор: Михайлова Н.М.- преподаватель МАОУ «Лицей № 21»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474" y="5765714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latin typeface="Arial Black" panose="020B0A04020102020204" pitchFamily="34" charset="0"/>
                <a:cs typeface="Arial" panose="020B0604020202020204" pitchFamily="34" charset="0"/>
              </a:rPr>
              <a:t>Нагорная проповедь Иисуса Христа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07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golden_rule-Rockwell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66800"/>
            <a:ext cx="5299507" cy="549309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457200" y="228600"/>
            <a:ext cx="8229600" cy="838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838200" indent="-838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38200" indent="-838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838200" indent="-838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838200" indent="-838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ru-RU" altLang="ru-RU" sz="3200" b="1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4581" name="Rectangle 4" descr="Букет"/>
          <p:cNvSpPr>
            <a:spLocks noChangeArrowheads="1"/>
          </p:cNvSpPr>
          <p:nvPr/>
        </p:nvSpPr>
        <p:spPr bwMode="auto">
          <a:xfrm>
            <a:off x="5045075" y="1480003"/>
            <a:ext cx="4038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3600" b="1" dirty="0">
                <a:solidFill>
                  <a:srgbClr val="A50021"/>
                </a:solidFill>
                <a:latin typeface="Arial Black" panose="020B0A04020102020204" pitchFamily="34" charset="0"/>
              </a:rPr>
              <a:t>Относись к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3600" b="1" dirty="0">
                <a:solidFill>
                  <a:srgbClr val="A50021"/>
                </a:solidFill>
                <a:latin typeface="Arial Black" panose="020B0A04020102020204" pitchFamily="34" charset="0"/>
              </a:rPr>
              <a:t>другим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3600" b="1" dirty="0">
                <a:solidFill>
                  <a:srgbClr val="A50021"/>
                </a:solidFill>
                <a:latin typeface="Arial Black" panose="020B0A04020102020204" pitchFamily="34" charset="0"/>
              </a:rPr>
              <a:t>так, как ты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3600" b="1" dirty="0">
                <a:solidFill>
                  <a:srgbClr val="A50021"/>
                </a:solidFill>
                <a:latin typeface="Arial Black" panose="020B0A04020102020204" pitchFamily="34" charset="0"/>
              </a:rPr>
              <a:t>хочешь,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3600" b="1" dirty="0">
                <a:solidFill>
                  <a:srgbClr val="A50021"/>
                </a:solidFill>
                <a:latin typeface="Arial Black" panose="020B0A04020102020204" pitchFamily="34" charset="0"/>
              </a:rPr>
              <a:t>чтобы другие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3600" b="1" dirty="0">
                <a:solidFill>
                  <a:srgbClr val="A50021"/>
                </a:solidFill>
                <a:latin typeface="Arial Black" panose="020B0A04020102020204" pitchFamily="34" charset="0"/>
              </a:rPr>
              <a:t>относились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3600" b="1" dirty="0">
                <a:solidFill>
                  <a:srgbClr val="A50021"/>
                </a:solidFill>
                <a:latin typeface="Arial Black" panose="020B0A04020102020204" pitchFamily="34" charset="0"/>
              </a:rPr>
              <a:t>к тебе!</a:t>
            </a:r>
            <a:endParaRPr lang="ru-RU" altLang="ru-RU" sz="3600" b="1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1628" y="130419"/>
            <a:ext cx="8355172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u="sng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Segoe UI Black" panose="020B0A02040204020203" pitchFamily="34" charset="0"/>
                <a:cs typeface="Times New Roman" pitchFamily="18" charset="0"/>
              </a:rPr>
              <a:t>Золотое правило морали</a:t>
            </a:r>
          </a:p>
        </p:txBody>
      </p:sp>
      <p:pic>
        <p:nvPicPr>
          <p:cNvPr id="10" name="Picture 2" descr="C:\Users\Tihiy\Desktop\Александрия\sm_full.asp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5057" y="5462191"/>
            <a:ext cx="1301750" cy="1001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Прямоугольник 5"/>
          <p:cNvSpPr>
            <a:spLocks noChangeArrowheads="1"/>
          </p:cNvSpPr>
          <p:nvPr/>
        </p:nvSpPr>
        <p:spPr bwMode="auto">
          <a:xfrm>
            <a:off x="4903788" y="6615113"/>
            <a:ext cx="43211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 sz="1100">
                <a:latin typeface="Arial" panose="020B0604020202020204" pitchFamily="34" charset="0"/>
              </a:rPr>
              <a:t>Автор: Михайлова Н.М.- преподаватель МАОУ «Лицей № 21»</a:t>
            </a:r>
          </a:p>
        </p:txBody>
      </p:sp>
    </p:spTree>
    <p:extLst>
      <p:ext uri="{BB962C8B-B14F-4D97-AF65-F5344CB8AC3E}">
        <p14:creationId xmlns:p14="http://schemas.microsoft.com/office/powerpoint/2010/main" val="18125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09779" y="1484784"/>
            <a:ext cx="7859216" cy="463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01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llustrators.ru/uploads/illustration/image/754535/main_754535_origina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9E3C8"/>
              </a:clrFrom>
              <a:clrTo>
                <a:srgbClr val="F9E3C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505" y="-1647"/>
            <a:ext cx="4903304" cy="3100376"/>
          </a:xfrm>
          <a:prstGeom prst="rect">
            <a:avLst/>
          </a:prstGeom>
          <a:noFill/>
        </p:spPr>
      </p:pic>
      <p:pic>
        <p:nvPicPr>
          <p:cNvPr id="3" name="Picture 8" descr="https://www.alllessons.ru/wp-content/uploads/files/hello_html_39d52f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9079" y="3278716"/>
            <a:ext cx="4104456" cy="2742572"/>
          </a:xfrm>
          <a:prstGeom prst="rect">
            <a:avLst/>
          </a:prstGeom>
          <a:noFill/>
        </p:spPr>
      </p:pic>
      <p:pic>
        <p:nvPicPr>
          <p:cNvPr id="5" name="Picture 2" descr="https://ds03.infourok.ru/uploads/ex/109c/0005a263-d17b39d4/img3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525" t="43049" r="19288" b="6551"/>
          <a:stretch>
            <a:fillRect/>
          </a:stretch>
        </p:blipFill>
        <p:spPr bwMode="auto">
          <a:xfrm>
            <a:off x="240970" y="2715995"/>
            <a:ext cx="3456384" cy="2996987"/>
          </a:xfrm>
          <a:prstGeom prst="rect">
            <a:avLst/>
          </a:prstGeom>
          <a:noFill/>
        </p:spPr>
      </p:pic>
      <p:pic>
        <p:nvPicPr>
          <p:cNvPr id="6" name="Picture 2" descr="https://ds05.infourok.ru/uploads/ex/01c1/00028648-e2a90a1b/img1.jpg"/>
          <p:cNvPicPr>
            <a:picLocks noChangeAspect="1" noChangeArrowheads="1"/>
          </p:cNvPicPr>
          <p:nvPr/>
        </p:nvPicPr>
        <p:blipFill>
          <a:blip r:embed="rId5" cstate="print"/>
          <a:srcRect l="61727" t="3429" r="4516" b="9124"/>
          <a:stretch>
            <a:fillRect/>
          </a:stretch>
        </p:blipFill>
        <p:spPr bwMode="auto">
          <a:xfrm>
            <a:off x="6228184" y="118631"/>
            <a:ext cx="2160240" cy="3012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5908988" y="6713080"/>
            <a:ext cx="3425782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825" dirty="0">
                <a:latin typeface="Arial" panose="020B0604020202020204" pitchFamily="34" charset="0"/>
              </a:rPr>
              <a:t>Автор: Михайлова Н.М.- преподаватель МАОУ «Лицей № 21»</a:t>
            </a:r>
          </a:p>
        </p:txBody>
      </p:sp>
      <p:pic>
        <p:nvPicPr>
          <p:cNvPr id="12" name="Picture 4" descr="http://byksa.ru/images/Man-With-Question-0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72104" y="5729006"/>
            <a:ext cx="1151431" cy="917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1817" y="5739318"/>
            <a:ext cx="6156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Какие функции морали изображены на картинках?</a:t>
            </a:r>
            <a:endParaRPr lang="ru-RU" sz="2800" dirty="0"/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041883C5-B91C-4F47-A51D-0CDDE8AC3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4274" y="260648"/>
            <a:ext cx="903420" cy="880452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990000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6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041883C5-B91C-4F47-A51D-0CDDE8AC3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4161" y="3131506"/>
            <a:ext cx="903420" cy="880452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990000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6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4</a:t>
            </a:r>
            <a:endParaRPr lang="ru-RU" altLang="ru-RU" sz="6000" b="1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041883C5-B91C-4F47-A51D-0CDDE8AC3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308" y="259273"/>
            <a:ext cx="903420" cy="880452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990000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6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1</a:t>
            </a:r>
            <a:endParaRPr lang="ru-RU" altLang="ru-RU" sz="6000" b="1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="" xmlns:a16="http://schemas.microsoft.com/office/drawing/2014/main" id="{041883C5-B91C-4F47-A51D-0CDDE8AC3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372" y="2838490"/>
            <a:ext cx="903420" cy="880452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990000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6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3</a:t>
            </a:r>
            <a:endParaRPr lang="ru-RU" altLang="ru-RU" sz="6000" b="1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3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0"/>
            <a:ext cx="8229600" cy="76470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Домашнее задание</a:t>
            </a:r>
            <a:endParaRPr lang="ru-RU" sz="5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2880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5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Параграф 3.</a:t>
            </a:r>
          </a:p>
          <a:p>
            <a:pPr algn="ctr"/>
            <a:r>
              <a:rPr lang="ru-RU" sz="2800" b="1" dirty="0"/>
              <a:t>Задания в учебнике: Проверим наши знания.</a:t>
            </a:r>
            <a:endParaRPr lang="ru-RU" altLang="ru-RU" sz="28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4000" b="1" dirty="0" smtClean="0">
                <a:latin typeface="Arial Black" panose="020B0A04020102020204" pitchFamily="34" charset="0"/>
              </a:rPr>
              <a:t>Подобрать пословицы и </a:t>
            </a:r>
          </a:p>
          <a:p>
            <a:pPr algn="ctr"/>
            <a:r>
              <a:rPr lang="ru-RU" sz="4000" b="1" dirty="0" smtClean="0">
                <a:latin typeface="Arial Black" panose="020B0A04020102020204" pitchFamily="34" charset="0"/>
              </a:rPr>
              <a:t>Поговорки о добре и зле.</a:t>
            </a:r>
            <a:endParaRPr lang="ru-RU" sz="4000" dirty="0"/>
          </a:p>
        </p:txBody>
      </p:sp>
      <p:sp>
        <p:nvSpPr>
          <p:cNvPr id="6" name="Прямоугольник 9"/>
          <p:cNvSpPr>
            <a:spLocks noChangeArrowheads="1"/>
          </p:cNvSpPr>
          <p:nvPr/>
        </p:nvSpPr>
        <p:spPr bwMode="auto">
          <a:xfrm>
            <a:off x="5908988" y="6713080"/>
            <a:ext cx="3425782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825" dirty="0">
                <a:latin typeface="Arial" panose="020B0604020202020204" pitchFamily="34" charset="0"/>
              </a:rPr>
              <a:t>Автор: Михайлова Н.М.- преподаватель МАОУ «Лицей № 21»</a:t>
            </a:r>
          </a:p>
        </p:txBody>
      </p:sp>
    </p:spTree>
    <p:extLst>
      <p:ext uri="{BB962C8B-B14F-4D97-AF65-F5344CB8AC3E}">
        <p14:creationId xmlns:p14="http://schemas.microsoft.com/office/powerpoint/2010/main" val="833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(КЛЮЧ) Тест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/>
              <a:t>1. 3</a:t>
            </a:r>
            <a:endParaRPr lang="ru-RU" dirty="0"/>
          </a:p>
          <a:p>
            <a:r>
              <a:rPr lang="ru-RU" b="1" dirty="0" smtClean="0"/>
              <a:t>2</a:t>
            </a:r>
            <a:r>
              <a:rPr lang="ru-RU" b="1" dirty="0"/>
              <a:t>. 4</a:t>
            </a:r>
            <a:endParaRPr lang="ru-RU" dirty="0"/>
          </a:p>
          <a:p>
            <a:r>
              <a:rPr lang="ru-RU" b="1" dirty="0"/>
              <a:t>3. 3</a:t>
            </a:r>
            <a:endParaRPr lang="ru-RU" dirty="0"/>
          </a:p>
          <a:p>
            <a:r>
              <a:rPr lang="ru-RU" b="1" dirty="0"/>
              <a:t>4. 2</a:t>
            </a:r>
            <a:endParaRPr lang="ru-RU" dirty="0"/>
          </a:p>
          <a:p>
            <a:r>
              <a:rPr lang="ru-RU" b="1" dirty="0"/>
              <a:t>5. 1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516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46956" y="-99392"/>
            <a:ext cx="8229600" cy="1008112"/>
          </a:xfrm>
        </p:spPr>
        <p:txBody>
          <a:bodyPr/>
          <a:lstStyle/>
          <a:p>
            <a:pPr algn="ctr" eaLnBrk="1" hangingPunct="1"/>
            <a:r>
              <a:rPr lang="ru-RU" altLang="ru-RU" sz="4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altLang="ru-RU" sz="4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altLang="ru-RU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altLang="ru-RU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altLang="ru-RU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altLang="ru-RU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altLang="ru-RU" sz="4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Притча: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124743"/>
            <a:ext cx="9036496" cy="5195433"/>
          </a:xfrm>
        </p:spPr>
        <p:txBody>
          <a:bodyPr/>
          <a:lstStyle/>
          <a:p>
            <a:r>
              <a:rPr lang="ru-RU" sz="2000" dirty="0"/>
              <a:t>Во дворце одного очень богатого хана была зеркальная комната. Все стены, пол и потолок в ней были из зеркал.</a:t>
            </a:r>
            <a:br>
              <a:rPr lang="ru-RU" sz="2000" dirty="0"/>
            </a:br>
            <a:r>
              <a:rPr lang="ru-RU" sz="2000" dirty="0"/>
              <a:t>Однажды в этот зал попала собака и застыла, как вкопанная. Со всех сторон ее окружали собаки. Она оскалилась. Зеркала многократно отразили ее оскал, и собаки вокруг тоже показали клыки. Собака в ужасе залаяла, и эхо вновь многократно отразило ее лай. Всю ночь собака металась по залу, лаяла и кидалась на мнимых зеркальных врагов.</a:t>
            </a:r>
            <a:br>
              <a:rPr lang="ru-RU" sz="2000" dirty="0"/>
            </a:br>
            <a:r>
              <a:rPr lang="ru-RU" sz="2000" dirty="0"/>
              <a:t>Утром ее нашли мертвой. А все могло сложиться иначе, будь она немного дружелюбнее и протяни лапу и повиляй приветливо хвостом, вместо злобного оскала.</a:t>
            </a:r>
            <a:br>
              <a:rPr lang="ru-RU" sz="2000" dirty="0"/>
            </a:br>
            <a:r>
              <a:rPr lang="ru-RU" sz="2000" dirty="0"/>
              <a:t>Мораль: мир - большое зеркало, которое отражает твой внутренний мир и возвращает тебе твое отношение к жизни. Хочешь, чтобы тебя окружали теплые и светлые люди и события, - сам стань теплым и светлым. Улыбнись - и весь мир вокруг улыбнется тебе в ответ!</a:t>
            </a:r>
          </a:p>
          <a:p>
            <a:r>
              <a:rPr lang="ru-RU" sz="2000" u="sng" dirty="0"/>
              <a:t>Как вы понимаете смысл этой притчи?</a:t>
            </a:r>
            <a:endParaRPr lang="ru-RU" sz="2000" dirty="0"/>
          </a:p>
          <a:p>
            <a:pPr eaLnBrk="1" hangingPunct="1"/>
            <a:endParaRPr lang="ru-RU" altLang="ru-RU" sz="2000" dirty="0" smtClean="0"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auto">
          <a:xfrm>
            <a:off x="5908988" y="6713080"/>
            <a:ext cx="3425782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825" dirty="0" smtClean="0">
                <a:latin typeface="Arial" panose="020B0604020202020204" pitchFamily="34" charset="0"/>
              </a:rPr>
              <a:t>»</a:t>
            </a:r>
            <a:endParaRPr lang="ru-RU" altLang="ru-RU" sz="825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02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z="2800" cap="none" smtClean="0"/>
              <a:t>ПЛАН ИЗУЧЕНИЯ </a:t>
            </a:r>
            <a:br>
              <a:rPr lang="ru-RU" altLang="ru-RU" sz="2800" cap="none" smtClean="0"/>
            </a:br>
            <a:r>
              <a:rPr lang="ru-RU" altLang="ru-RU" sz="2800" cap="none" smtClean="0"/>
              <a:t>НОВОГО МАТЕРИАЛА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ja-JP" b="1" dirty="0" smtClean="0"/>
              <a:t>1.Мораль.</a:t>
            </a:r>
          </a:p>
          <a:p>
            <a:r>
              <a:rPr lang="ru-RU" altLang="ja-JP" b="1" dirty="0" smtClean="0"/>
              <a:t>2.</a:t>
            </a:r>
            <a:r>
              <a:rPr lang="ru-RU" b="1" dirty="0"/>
              <a:t> Добро и зло</a:t>
            </a:r>
            <a:r>
              <a:rPr lang="ru-RU" altLang="ja-JP" b="1" dirty="0" smtClean="0"/>
              <a:t>.</a:t>
            </a:r>
          </a:p>
          <a:p>
            <a:r>
              <a:rPr lang="ru-RU" altLang="ja-JP" b="1" dirty="0" smtClean="0"/>
              <a:t>3.золотое правило морали</a:t>
            </a:r>
            <a:r>
              <a:rPr lang="ru-RU" alt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7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588" y="771766"/>
            <a:ext cx="90623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Мораль</a:t>
            </a:r>
            <a:r>
              <a:rPr lang="ru-RU" sz="2800" dirty="0" smtClean="0">
                <a:latin typeface="Arial Black" panose="020B0A04020102020204" pitchFamily="34" charset="0"/>
                <a:cs typeface="Arial" pitchFamily="34" charset="0"/>
              </a:rPr>
              <a:t> — совокупность </a:t>
            </a:r>
            <a:r>
              <a:rPr lang="ru-RU" sz="2800" dirty="0">
                <a:latin typeface="Arial Black" panose="020B0A04020102020204" pitchFamily="34" charset="0"/>
                <a:cs typeface="Arial" pitchFamily="34" charset="0"/>
              </a:rPr>
              <a:t>представлении людей  о добре и зле, хорошем и плохом, о справедливости, чести, </a:t>
            </a:r>
            <a:r>
              <a:rPr lang="ru-RU" sz="2800" dirty="0" smtClean="0">
                <a:latin typeface="Arial Black" panose="020B0A04020102020204" pitchFamily="34" charset="0"/>
                <a:cs typeface="Arial" pitchFamily="34" charset="0"/>
              </a:rPr>
              <a:t>совести.</a:t>
            </a:r>
            <a:endParaRPr lang="ru-RU" sz="2800" dirty="0"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588" y="3968989"/>
            <a:ext cx="89123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Нравственность</a:t>
            </a:r>
            <a:r>
              <a:rPr lang="ru-RU" sz="2800" dirty="0" smtClean="0">
                <a:latin typeface="Arial Black" panose="020B0A04020102020204" pitchFamily="34" charset="0"/>
                <a:cs typeface="Arial" pitchFamily="34" charset="0"/>
              </a:rPr>
              <a:t> - </a:t>
            </a:r>
            <a:r>
              <a:rPr lang="ru-RU" sz="2800" dirty="0">
                <a:latin typeface="Arial Black" panose="020B0A04020102020204" pitchFamily="34" charset="0"/>
                <a:cs typeface="Arial" pitchFamily="34" charset="0"/>
              </a:rPr>
              <a:t>моральное качество человека, правила, которыми руководствуется человек в своём выборе.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59632" y="39400"/>
            <a:ext cx="6296025" cy="96601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u="sng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Что такое мораль?</a:t>
            </a:r>
            <a:endParaRPr lang="ru-RU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auto">
          <a:xfrm>
            <a:off x="5908988" y="6713080"/>
            <a:ext cx="3425782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825" dirty="0" smtClean="0">
                <a:latin typeface="Arial" panose="020B0604020202020204" pitchFamily="34" charset="0"/>
              </a:rPr>
              <a:t>»</a:t>
            </a:r>
            <a:endParaRPr lang="ru-RU" altLang="ru-RU" sz="825" dirty="0">
              <a:latin typeface="Arial" panose="020B0604020202020204" pitchFamily="34" charset="0"/>
            </a:endParaRPr>
          </a:p>
        </p:txBody>
      </p:sp>
      <p:pic>
        <p:nvPicPr>
          <p:cNvPr id="8" name="Picture 2" descr="C:\Users\Tihiy\Desktop\Александрия\sm_full.asp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988" y="2473411"/>
            <a:ext cx="1208471" cy="1151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s://obrazovaka.ru/wp-content/uploads/2018/05/moral-e15276395468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726" y="2156761"/>
            <a:ext cx="3075249" cy="1811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H="1" flipV="1">
            <a:off x="1547664" y="968834"/>
            <a:ext cx="22225" cy="1511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1035050" y="5370513"/>
            <a:ext cx="1357313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трелка вправо 11"/>
          <p:cNvSpPr/>
          <p:nvPr/>
        </p:nvSpPr>
        <p:spPr>
          <a:xfrm>
            <a:off x="1554414" y="948082"/>
            <a:ext cx="2571381" cy="45719"/>
          </a:xfrm>
          <a:prstGeom prst="rightArrow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1554414" y="2326059"/>
            <a:ext cx="2571382" cy="4571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flipV="1">
            <a:off x="1944303" y="4268093"/>
            <a:ext cx="2304231" cy="4571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1692274" y="6014244"/>
            <a:ext cx="2433521" cy="4571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515" name="Прямоугольник 18"/>
          <p:cNvSpPr>
            <a:spLocks noChangeArrowheads="1"/>
          </p:cNvSpPr>
          <p:nvPr/>
        </p:nvSpPr>
        <p:spPr bwMode="auto">
          <a:xfrm>
            <a:off x="539750" y="3435350"/>
            <a:ext cx="2303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270406" y="739775"/>
            <a:ext cx="48735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Регулирует поведение </a:t>
            </a:r>
            <a:r>
              <a:rPr lang="ru-RU" sz="2400" dirty="0">
                <a:latin typeface="Arial Black" panose="020B0A04020102020204" pitchFamily="34" charset="0"/>
              </a:rPr>
              <a:t>человека во всех сферах общественной жизни</a:t>
            </a:r>
          </a:p>
          <a:p>
            <a:pPr>
              <a:defRPr/>
            </a:pPr>
            <a:endParaRPr lang="ru-RU" sz="2400" dirty="0"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ru-RU" sz="2400" dirty="0">
                <a:latin typeface="Arial Black" panose="020B0A04020102020204" pitchFamily="34" charset="0"/>
              </a:rPr>
              <a:t>Является </a:t>
            </a:r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жизненным ориентиром </a:t>
            </a:r>
            <a:r>
              <a:rPr lang="ru-RU" sz="2400" dirty="0">
                <a:latin typeface="Arial Black" panose="020B0A04020102020204" pitchFamily="34" charset="0"/>
              </a:rPr>
              <a:t>для человека, стремящегося к самосовершенствованию</a:t>
            </a:r>
          </a:p>
          <a:p>
            <a:pPr>
              <a:defRPr/>
            </a:pPr>
            <a:endParaRPr lang="ru-RU" sz="2400" dirty="0"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ru-RU" sz="2400" dirty="0">
                <a:latin typeface="Arial Black" panose="020B0A04020102020204" pitchFamily="34" charset="0"/>
              </a:rPr>
              <a:t>Формирует </a:t>
            </a:r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нравственный облик личности</a:t>
            </a:r>
          </a:p>
          <a:p>
            <a:pPr>
              <a:defRPr/>
            </a:pPr>
            <a:endParaRPr lang="ru-RU" sz="2400" dirty="0"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ru-RU" sz="2400" dirty="0">
                <a:latin typeface="Arial Black" panose="020B0A04020102020204" pitchFamily="34" charset="0"/>
              </a:rPr>
              <a:t>Обеспечивает </a:t>
            </a:r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единство и согласованность </a:t>
            </a:r>
            <a:r>
              <a:rPr lang="ru-RU" sz="2400" dirty="0">
                <a:latin typeface="Arial Black" panose="020B0A04020102020204" pitchFamily="34" charset="0"/>
              </a:rPr>
              <a:t>взаимодействия людей.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50831" y="-41881"/>
            <a:ext cx="882015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Роль морали в жизни общества</a:t>
            </a:r>
            <a:endParaRPr lang="ru-RU" sz="3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85720" y="2395909"/>
            <a:ext cx="3000396" cy="2376264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7544" y="3332013"/>
            <a:ext cx="2736303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МОРАЛЬ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 Black" panose="020B0A04020102020204" pitchFamily="34" charset="0"/>
              <a:cs typeface="Arial" charset="0"/>
            </a:endParaRPr>
          </a:p>
        </p:txBody>
      </p:sp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5908988" y="6713080"/>
            <a:ext cx="3425782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825" dirty="0">
                <a:latin typeface="Arial" panose="020B0604020202020204" pitchFamily="34" charset="0"/>
              </a:rPr>
              <a:t>Автор: Михайлова Н.М.- преподаватель МАОУ «Лицей № 21»</a:t>
            </a:r>
          </a:p>
        </p:txBody>
      </p:sp>
    </p:spTree>
    <p:extLst>
      <p:ext uri="{BB962C8B-B14F-4D97-AF65-F5344CB8AC3E}">
        <p14:creationId xmlns:p14="http://schemas.microsoft.com/office/powerpoint/2010/main" val="103418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 группа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Можно ли жить без морали</a:t>
            </a:r>
            <a:r>
              <a:rPr lang="ru-RU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/>
              <a:t>2 группа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нужна ли мораль современному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человеку?</a:t>
            </a:r>
            <a:endParaRPr 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3 группа</a:t>
            </a: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Действительно ли мораль играет важную роль в жизни современного общества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42930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093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/>
          </a:p>
        </p:txBody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Боязнь общественного осуждения</a:t>
            </a:r>
          </a:p>
          <a:p>
            <a:r>
              <a:rPr lang="ru-RU" smtClean="0"/>
              <a:t>Совесть, чувство долга</a:t>
            </a:r>
          </a:p>
          <a:p>
            <a:r>
              <a:rPr lang="ru-RU" smtClean="0"/>
              <a:t>Одобрение окружающих</a:t>
            </a:r>
          </a:p>
          <a:p>
            <a:r>
              <a:rPr lang="ru-RU" smtClean="0"/>
              <a:t>Желание делать,  как все</a:t>
            </a:r>
          </a:p>
          <a:p>
            <a:r>
              <a:rPr lang="ru-RU" smtClean="0"/>
              <a:t>Боязнь наказания</a:t>
            </a:r>
          </a:p>
        </p:txBody>
      </p:sp>
    </p:spTree>
    <p:extLst>
      <p:ext uri="{BB962C8B-B14F-4D97-AF65-F5344CB8AC3E}">
        <p14:creationId xmlns:p14="http://schemas.microsoft.com/office/powerpoint/2010/main" val="183945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7b515d1624f82ca5cfcc23cf2ab39501cb3fcb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994B83C3-92C7-44AA-A708-4B11512F891F}" vid="{C39624A1-5BEC-41AB-8E58-E078FB3D8EE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516</TotalTime>
  <Words>775</Words>
  <Application>Microsoft Office PowerPoint</Application>
  <PresentationFormat>Экран (4:3)</PresentationFormat>
  <Paragraphs>160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5" baseType="lpstr">
      <vt:lpstr>Arial</vt:lpstr>
      <vt:lpstr>Arial Black</vt:lpstr>
      <vt:lpstr>Bookman Old Style</vt:lpstr>
      <vt:lpstr>Calibri</vt:lpstr>
      <vt:lpstr>Cambria</vt:lpstr>
      <vt:lpstr>Franklin Gothic Book</vt:lpstr>
      <vt:lpstr>Georgia</vt:lpstr>
      <vt:lpstr>HG創英ﾌﾟﾚｾﾞﾝｽEB</vt:lpstr>
      <vt:lpstr>Perpetua</vt:lpstr>
      <vt:lpstr>Segoe UI Black</vt:lpstr>
      <vt:lpstr>Times New Roman</vt:lpstr>
      <vt:lpstr>Wingdings 2</vt:lpstr>
      <vt:lpstr>Wingdings 3</vt:lpstr>
      <vt:lpstr>Тема1</vt:lpstr>
      <vt:lpstr>Общественные ценности общества</vt:lpstr>
      <vt:lpstr>Тест</vt:lpstr>
      <vt:lpstr>(КЛЮЧ) Тест  </vt:lpstr>
      <vt:lpstr>   Притча:</vt:lpstr>
      <vt:lpstr>ПЛАН ИЗУЧЕНИЯ  НОВОГО МАТЕРИАЛА</vt:lpstr>
      <vt:lpstr>Презентация PowerPoint</vt:lpstr>
      <vt:lpstr>Презентация PowerPoint</vt:lpstr>
      <vt:lpstr>Презентация PowerPoint</vt:lpstr>
      <vt:lpstr>Презентация PowerPoint</vt:lpstr>
      <vt:lpstr>Мораль </vt:lpstr>
      <vt:lpstr>Презентация PowerPoint</vt:lpstr>
      <vt:lpstr>Презентация PowerPoint</vt:lpstr>
      <vt:lpstr>С.И.Ожегов: «Добро – всё положительное,  хорошее,  то, что полезно людям и обществу, способствует его сохранению; то, что предотвращает вражду».</vt:lpstr>
      <vt:lpstr>                        Что такое зло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Шаблоны «Детские» - 5</dc:title>
  <dc:creator>User</dc:creator>
  <cp:lastModifiedBy>Admin</cp:lastModifiedBy>
  <cp:revision>65</cp:revision>
  <dcterms:created xsi:type="dcterms:W3CDTF">2015-07-17T15:02:30Z</dcterms:created>
  <dcterms:modified xsi:type="dcterms:W3CDTF">2024-03-27T09:47:44Z</dcterms:modified>
</cp:coreProperties>
</file>