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91" r:id="rId3"/>
    <p:sldId id="289" r:id="rId4"/>
    <p:sldId id="258" r:id="rId5"/>
    <p:sldId id="259" r:id="rId6"/>
    <p:sldId id="257" r:id="rId7"/>
    <p:sldId id="272" r:id="rId8"/>
    <p:sldId id="260" r:id="rId9"/>
    <p:sldId id="266" r:id="rId10"/>
    <p:sldId id="264" r:id="rId11"/>
    <p:sldId id="267" r:id="rId12"/>
    <p:sldId id="270" r:id="rId13"/>
    <p:sldId id="271" r:id="rId14"/>
    <p:sldId id="261" r:id="rId15"/>
    <p:sldId id="262" r:id="rId16"/>
    <p:sldId id="268" r:id="rId17"/>
    <p:sldId id="269" r:id="rId18"/>
    <p:sldId id="28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E692"/>
    <a:srgbClr val="000099"/>
    <a:srgbClr val="66FF33"/>
    <a:srgbClr val="06DC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11" autoAdjust="0"/>
    <p:restoredTop sz="94667" autoAdjust="0"/>
  </p:normalViewPr>
  <p:slideViewPr>
    <p:cSldViewPr>
      <p:cViewPr varScale="1">
        <p:scale>
          <a:sx n="98" d="100"/>
          <a:sy n="98" d="100"/>
        </p:scale>
        <p:origin x="109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3265C8-D9CA-418C-9296-E5C16160F280}" type="datetimeFigureOut">
              <a:rPr lang="ru-RU" smtClean="0"/>
              <a:pPr/>
              <a:t>25.11.2023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19772-79A4-4D7A-895B-F31677DF27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74846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endParaRPr lang="ru-RU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437112"/>
            <a:ext cx="8712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0" b="1" dirty="0" smtClean="0">
                <a:solidFill>
                  <a:srgbClr val="7030A0"/>
                </a:solidFill>
              </a:rPr>
              <a:t>ОКРУЖАЮЩИЙ МИР</a:t>
            </a:r>
            <a:endParaRPr lang="ru-RU" sz="7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картинки\0_55389_b1c3d5c3_XL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Эта группа </a:t>
            </a:r>
            <a:r>
              <a:rPr lang="ru-RU" b="1" dirty="0" smtClean="0">
                <a:solidFill>
                  <a:schemeClr val="bg1"/>
                </a:solidFill>
              </a:rPr>
              <a:t> </a:t>
            </a:r>
            <a:r>
              <a:rPr lang="ru-RU" b="1" dirty="0" smtClean="0">
                <a:solidFill>
                  <a:schemeClr val="bg1"/>
                </a:solidFill>
              </a:rPr>
              <a:t>животных имеет восемь ног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75656" y="5445224"/>
            <a:ext cx="6668236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b="1" dirty="0" smtClean="0">
                <a:solidFill>
                  <a:schemeClr val="bg1"/>
                </a:solidFill>
              </a:rPr>
              <a:t>ПАУКООБРАЗНЫЕ</a:t>
            </a:r>
            <a:endParaRPr lang="ru-RU" sz="6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E:\картинки\underwater_world_001.jpg"/>
          <p:cNvPicPr>
            <a:picLocks noChangeAspect="1" noChangeArrowheads="1"/>
          </p:cNvPicPr>
          <p:nvPr/>
        </p:nvPicPr>
        <p:blipFill>
          <a:blip r:embed="rId2" cstate="print"/>
          <a:srcRect l="3693" t="4684" r="11146" b="1399"/>
          <a:stretch>
            <a:fillRect/>
          </a:stretch>
        </p:blipFill>
        <p:spPr bwMode="auto">
          <a:xfrm>
            <a:off x="0" y="144016"/>
            <a:ext cx="9144000" cy="6669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52928" cy="1728192"/>
          </a:xfrm>
        </p:spPr>
        <p:txBody>
          <a:bodyPr>
            <a:noAutofit/>
          </a:bodyPr>
          <a:lstStyle/>
          <a:p>
            <a:r>
              <a:rPr lang="ru-RU" sz="4000" dirty="0" smtClean="0"/>
              <a:t>Живут в воде, тело покрыто чешуей, передвигаются при помощи плавников, дышат </a:t>
            </a:r>
            <a:r>
              <a:rPr lang="ru-RU" sz="4000" dirty="0" smtClean="0"/>
              <a:t>жабрами.</a:t>
            </a:r>
            <a:endParaRPr lang="ru-RU" sz="4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084168" y="5229200"/>
            <a:ext cx="294022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РЫБЫ</a:t>
            </a:r>
            <a:endParaRPr lang="ru-RU" sz="8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G:\картинки\www_desktopp_ru_15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433048" cy="1143000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1"/>
                </a:solidFill>
              </a:rPr>
              <a:t>Животные, тело которых покрыто перьями</a:t>
            </a:r>
            <a:endParaRPr lang="ru-RU" sz="4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36096" y="5301208"/>
            <a:ext cx="350128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dirty="0" smtClean="0">
                <a:solidFill>
                  <a:schemeClr val="bg1"/>
                </a:solidFill>
              </a:rPr>
              <a:t>ПТИЦЫ</a:t>
            </a:r>
            <a:endParaRPr lang="ru-RU" sz="8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E:\картинки\212002201002210.jpg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1143000"/>
          </a:xfrm>
        </p:spPr>
        <p:txBody>
          <a:bodyPr>
            <a:noAutofit/>
          </a:bodyPr>
          <a:lstStyle/>
          <a:p>
            <a:pPr algn="r"/>
            <a:r>
              <a:rPr lang="ru-RU" sz="4000" dirty="0" smtClean="0">
                <a:solidFill>
                  <a:schemeClr val="bg1"/>
                </a:solidFill>
              </a:rPr>
              <a:t>Тело покрыто шерстью. Детенышей кормят молоком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5445224"/>
            <a:ext cx="803021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МЛЕКОПИТАЮЩИЕ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G:\картинки\min2_1275507587-57647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147248" cy="2074242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Следующая группа </a:t>
            </a:r>
            <a:r>
              <a:rPr lang="ru-RU" sz="3200" dirty="0" smtClean="0">
                <a:solidFill>
                  <a:schemeClr val="bg1"/>
                </a:solidFill>
              </a:rPr>
              <a:t>животных </a:t>
            </a:r>
            <a:r>
              <a:rPr lang="ru-RU" sz="3200" dirty="0" smtClean="0">
                <a:solidFill>
                  <a:schemeClr val="bg1"/>
                </a:solidFill>
              </a:rPr>
              <a:t>имеет мягкое тело, защищенное раковиной</a:t>
            </a:r>
            <a:endParaRPr lang="ru-RU" sz="32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0" y="5373216"/>
            <a:ext cx="43722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МОЛЛЮСКИ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картинки\29195852_starfish_2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 l="5151" t="21650" r="1836" b="859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7509520" cy="114300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 этой группы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животных имеются иголки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812360" y="332656"/>
            <a:ext cx="2703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ИГЛОКОЖИЕ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G:\картинки\red1.gif"/>
          <p:cNvPicPr>
            <a:picLocks noChangeAspect="1" noChangeArrowheads="1"/>
          </p:cNvPicPr>
          <p:nvPr/>
        </p:nvPicPr>
        <p:blipFill>
          <a:blip r:embed="rId2" cstate="print"/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5013176"/>
            <a:ext cx="9324528" cy="1575048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Часть жизни живут на суше,  часть – в воде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sz="3600" dirty="0" smtClean="0">
                <a:solidFill>
                  <a:schemeClr val="bg1"/>
                </a:solidFill>
              </a:rPr>
              <a:t>Кожа голая, </a:t>
            </a:r>
            <a:r>
              <a:rPr lang="ru-RU" sz="3600" dirty="0" smtClean="0">
                <a:solidFill>
                  <a:schemeClr val="bg1"/>
                </a:solidFill>
              </a:rPr>
              <a:t>нежная.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11560" y="0"/>
            <a:ext cx="5616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chemeClr val="bg1"/>
                </a:solidFill>
              </a:rPr>
              <a:t>ЗЕМНОВОДНЫЕ</a:t>
            </a:r>
            <a:endParaRPr lang="ru-RU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картинки\1261804148_pritkaya_yasherica.jpg"/>
          <p:cNvPicPr>
            <a:picLocks noChangeAspect="1" noChangeArrowheads="1"/>
          </p:cNvPicPr>
          <p:nvPr/>
        </p:nvPicPr>
        <p:blipFill>
          <a:blip r:embed="rId2" cstate="print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37237" cy="6863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Тело покрыто сухими чешуйками или </a:t>
            </a:r>
            <a:r>
              <a:rPr lang="ru-RU" dirty="0" smtClean="0">
                <a:solidFill>
                  <a:schemeClr val="bg1"/>
                </a:solidFill>
              </a:rPr>
              <a:t>панцирем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5229200"/>
            <a:ext cx="8549392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7200" b="1" dirty="0" smtClean="0">
                <a:solidFill>
                  <a:schemeClr val="bg1"/>
                </a:solidFill>
              </a:rPr>
              <a:t>ПРЕСМЫКАЮЩИЕСЯ</a:t>
            </a:r>
            <a:endParaRPr lang="ru-RU" sz="7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D0E328FF-20F1-4D46-A931-19AED0177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295" y="874107"/>
            <a:ext cx="6657409" cy="1012024"/>
          </a:xfrm>
          <a:prstGeom prst="rect">
            <a:avLst/>
          </a:prstGeom>
        </p:spPr>
      </p:pic>
      <p:pic>
        <p:nvPicPr>
          <p:cNvPr id="5" name="Picture 2" descr="C:\Users\Наталья\Desktop\муравей и черепаха\черепаха.png"/>
          <p:cNvPicPr>
            <a:picLocks noChangeAspect="1" noChangeArrowheads="1"/>
          </p:cNvPicPr>
          <p:nvPr/>
        </p:nvPicPr>
        <p:blipFill rotWithShape="1">
          <a:blip r:embed="rId4" cstate="email"/>
          <a:srcRect t="15638" r="3602" b="7920"/>
          <a:stretch/>
        </p:blipFill>
        <p:spPr bwMode="auto">
          <a:xfrm rot="20674798" flipH="1">
            <a:off x="1882791" y="2797366"/>
            <a:ext cx="1991748" cy="212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5" cstate="email"/>
          <a:srcRect l="17043" r="15966"/>
          <a:stretch/>
        </p:blipFill>
        <p:spPr bwMode="auto">
          <a:xfrm flipH="1">
            <a:off x="6012371" y="2420888"/>
            <a:ext cx="1241070" cy="2300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4444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11663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dirty="0">
              <a:latin typeface="Arial Black" panose="020B0A04020102020204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Verdana" pitchFamily="34" charset="0"/>
                <a:cs typeface="Verdana" pitchFamily="34" charset="0"/>
              </a:rPr>
              <a:t>Девиз урока:</a:t>
            </a:r>
            <a:endParaRPr lang="ru-RU" sz="3600" b="1" i="1" dirty="0" smtClean="0">
              <a:solidFill>
                <a:srgbClr val="FF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"Наблюдай и      восхищайся,                       </a:t>
            </a:r>
          </a:p>
          <a:p>
            <a:pPr algn="ctr"/>
            <a:r>
              <a:rPr lang="ru-RU" sz="3600" b="1" i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Изучай и береги!"</a:t>
            </a:r>
            <a:endParaRPr lang="ru-RU" sz="3600" dirty="0" smtClean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algn="ctr"/>
            <a:endParaRPr lang="ru-RU" sz="3600" b="1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/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5576" y="4437112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Picture 3" descr="C:\Users\Наталья\Desktop\муравей и черепаха\муравей.png"/>
          <p:cNvPicPr>
            <a:picLocks noChangeAspect="1" noChangeArrowheads="1"/>
          </p:cNvPicPr>
          <p:nvPr/>
        </p:nvPicPr>
        <p:blipFill rotWithShape="1">
          <a:blip r:embed="rId3" cstate="email"/>
          <a:srcRect l="17043" r="15966"/>
          <a:stretch/>
        </p:blipFill>
        <p:spPr bwMode="auto">
          <a:xfrm>
            <a:off x="25245" y="3094470"/>
            <a:ext cx="1723514" cy="34239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504A267F-C24B-42FB-9D0C-7A5A143483B4}"/>
              </a:ext>
            </a:extLst>
          </p:cNvPr>
          <p:cNvGrpSpPr/>
          <p:nvPr/>
        </p:nvGrpSpPr>
        <p:grpSpPr>
          <a:xfrm>
            <a:off x="2610483" y="3429000"/>
            <a:ext cx="3909715" cy="2880320"/>
            <a:chOff x="2817735" y="2031376"/>
            <a:chExt cx="2987639" cy="2041491"/>
          </a:xfrm>
        </p:grpSpPr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87210C50-1852-4EF2-AFFC-372F2E21CC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0346" y="2904054"/>
              <a:ext cx="1305028" cy="1161533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7B29CC0-0CDD-4874-9123-70A003CD542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704488" flipH="1">
              <a:off x="2817735" y="2855405"/>
              <a:ext cx="1545567" cy="1217462"/>
            </a:xfrm>
            <a:prstGeom prst="ellipse">
              <a:avLst/>
            </a:prstGeom>
            <a:noFill/>
            <a:ln w="28575">
              <a:noFill/>
            </a:ln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886DE5E3-EC08-4D5A-B81A-37FC2EDFE4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8911461">
              <a:off x="3416145" y="2031376"/>
              <a:ext cx="1656606" cy="1604934"/>
            </a:xfrm>
            <a:prstGeom prst="ellipse">
              <a:avLst/>
            </a:prstGeom>
            <a:noFill/>
            <a:ln w="28575">
              <a:noFill/>
            </a:ln>
          </p:spPr>
        </p:pic>
      </p:grpSp>
      <p:pic>
        <p:nvPicPr>
          <p:cNvPr id="11" name="Picture 2" descr="C:\Users\Наталья\Desktop\муравей и черепаха\черепаха.png">
            <a:extLst>
              <a:ext uri="{FF2B5EF4-FFF2-40B4-BE49-F238E27FC236}">
                <a16:creationId xmlns="" xmlns:a16="http://schemas.microsoft.com/office/drawing/2014/main" id="{890CADAB-85B5-44B8-BE13-DB4D4B36F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/>
          <a:srcRect t="15638" r="3602" b="7920"/>
          <a:stretch/>
        </p:blipFill>
        <p:spPr bwMode="auto">
          <a:xfrm rot="441831">
            <a:off x="6644919" y="3367818"/>
            <a:ext cx="2288921" cy="24473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317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0" y="15249"/>
            <a:ext cx="9124545" cy="6843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Назовите лишний предмет</a:t>
            </a:r>
          </a:p>
          <a:p>
            <a:pPr algn="ctr"/>
            <a:r>
              <a:rPr lang="ru-RU" sz="36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568" y="3467780"/>
            <a:ext cx="79928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028" name="Picture 4" descr="https://avatars.mds.yandex.net/i?id=1fb51729d3584e82fddbd7d81ec4577b0707f2ee-10878007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53" y="1044129"/>
            <a:ext cx="4034536" cy="252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ttps://cont.ws/uploads/pic/2019/11/%D0%B4%D0%B6%D0%B5%D0%BA2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 descr="https://wallbox.ru/resize/1600x1200/wallpapers/main2/201721/cvety-priroda-osen-sobaka-zivotnoe-pes-nemeckaa-ovcarka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75" y="959182"/>
            <a:ext cx="3633572" cy="272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avatars.mds.yandex.net/i?id=29e2dda031a30b60dc1dfd6255dc6986_l-5219017-images-thumbs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77" y="3865929"/>
            <a:ext cx="4228564" cy="26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s://mykaleidoscope.ru/uploads/posts/2020-08/1596560574_7-p-krasivie-romashki-1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020" y="3895191"/>
            <a:ext cx="3972882" cy="2642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28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G:\картинки\4009.jpg"/>
          <p:cNvPicPr>
            <a:picLocks noChangeAspect="1" noChangeArrowheads="1"/>
          </p:cNvPicPr>
          <p:nvPr/>
        </p:nvPicPr>
        <p:blipFill>
          <a:blip r:embed="rId2" cstate="print"/>
          <a:srcRect l="5556" r="555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663973" y="332656"/>
            <a:ext cx="772445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Зоология - наука о животных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E:\картинки\183435-Dayane.jpg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4296"/>
          <a:stretch>
            <a:fillRect/>
          </a:stretch>
        </p:blipFill>
        <p:spPr bwMode="auto">
          <a:xfrm>
            <a:off x="0" y="27384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971600" y="260648"/>
            <a:ext cx="75697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</a:rPr>
              <a:t>Ученые-зоологи делят царство животных на большое число </a:t>
            </a:r>
            <a:r>
              <a:rPr lang="ru-RU" sz="3600" b="1" dirty="0" smtClean="0">
                <a:solidFill>
                  <a:schemeClr val="bg1"/>
                </a:solidFill>
              </a:rPr>
              <a:t>групп.</a:t>
            </a:r>
            <a:endParaRPr lang="ru-RU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lum bright="30000" contrast="-20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68630" y="3244334"/>
            <a:ext cx="4138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Ра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351508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Ученым известно около 1 </a:t>
            </a:r>
            <a:r>
              <a:rPr lang="ru-RU" sz="3600" b="1" dirty="0" err="1" smtClean="0">
                <a:solidFill>
                  <a:srgbClr val="FF0000"/>
                </a:solidFill>
              </a:rPr>
              <a:t>млн</a:t>
            </a:r>
            <a:r>
              <a:rPr lang="ru-RU" sz="3600" b="1" dirty="0" smtClean="0">
                <a:solidFill>
                  <a:srgbClr val="FF0000"/>
                </a:solidFill>
              </a:rPr>
              <a:t> 500 тыс. видов животных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Более миллиона из них – насекомые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Рыб известно примерно 20 тыс. видов, земноводных – 3400,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пресмыкающихся – 6000 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птиц – 8600, </a:t>
            </a:r>
          </a:p>
          <a:p>
            <a:r>
              <a:rPr lang="ru-RU" sz="3600" b="1" dirty="0" smtClean="0">
                <a:solidFill>
                  <a:srgbClr val="002060"/>
                </a:solidFill>
              </a:rPr>
              <a:t>зверей – 4000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103EAC17-BD6A-4ED0-8C5A-16CC59D4EB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5" y="135174"/>
            <a:ext cx="7779170" cy="768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5651" r="5924"/>
          <a:stretch>
            <a:fillRect/>
          </a:stretch>
        </p:blipFill>
        <p:spPr bwMode="auto">
          <a:xfrm>
            <a:off x="0" y="0"/>
            <a:ext cx="9144000" cy="6876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9468544" cy="1254770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bg1"/>
                </a:solidFill>
              </a:rPr>
              <a:t>Но не все животные, обитающие на Земле, известны ученым. 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869160"/>
            <a:ext cx="88924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</a:rPr>
              <a:t>Довольно часто удается находить новые виды, особенно насекомых. Больше всего их открывают в тропических </a:t>
            </a:r>
            <a:r>
              <a:rPr lang="ru-RU" sz="3600" b="1" dirty="0" smtClean="0">
                <a:solidFill>
                  <a:schemeClr val="bg1"/>
                </a:solidFill>
              </a:rPr>
              <a:t>лесах.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903" y="11760"/>
            <a:ext cx="9144000" cy="6858000"/>
          </a:xfrm>
          <a:prstGeom prst="rect">
            <a:avLst/>
          </a:prstGeom>
          <a:solidFill>
            <a:srgbClr val="66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6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https://shareslide.ru/img/thumbs/4891504ec2c713c54449e43abe7f7595-800x.jpg"/>
          <p:cNvSpPr>
            <a:spLocks noChangeAspect="1" noChangeArrowheads="1"/>
          </p:cNvSpPr>
          <p:nvPr/>
        </p:nvSpPr>
        <p:spPr bwMode="auto">
          <a:xfrm>
            <a:off x="155575" y="-12832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34" y="110414"/>
            <a:ext cx="8880922" cy="66606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картинки\0013-013-ZHuk-nosorog.jpg"/>
          <p:cNvPicPr>
            <a:picLocks noChangeAspect="1" noChangeArrowheads="1"/>
          </p:cNvPicPr>
          <p:nvPr/>
        </p:nvPicPr>
        <p:blipFill>
          <a:blip r:embed="rId2" cstate="print">
            <a:lum bright="-20000"/>
          </a:blip>
          <a:srcRect l="7243" r="372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133" y="188640"/>
            <a:ext cx="7513339" cy="85010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 Ж</a:t>
            </a:r>
            <a:r>
              <a:rPr lang="ru-RU" sz="4000" dirty="0" smtClean="0">
                <a:solidFill>
                  <a:schemeClr val="bg1"/>
                </a:solidFill>
              </a:rPr>
              <a:t>ивотные</a:t>
            </a:r>
            <a:r>
              <a:rPr lang="ru-RU" sz="4000" dirty="0" smtClean="0">
                <a:solidFill>
                  <a:schemeClr val="bg1"/>
                </a:solidFill>
              </a:rPr>
              <a:t>, у которых шесть ног 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0"/>
            <a:ext cx="62356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>
                    <a:lumMod val="95000"/>
                  </a:schemeClr>
                </a:solidFill>
              </a:rPr>
              <a:t>НАСЕКОМЫЕ</a:t>
            </a:r>
            <a:endParaRPr lang="ru-RU" sz="4800" b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905</TotalTime>
  <Words>183</Words>
  <Application>Microsoft Office PowerPoint</Application>
  <PresentationFormat>Экран (4:3)</PresentationFormat>
  <Paragraphs>43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Но не все животные, обитающие на Земле, известны ученым. </vt:lpstr>
      <vt:lpstr>Презентация PowerPoint</vt:lpstr>
      <vt:lpstr> Животные, у которых шесть ног </vt:lpstr>
      <vt:lpstr>Эта группа  животных имеет восемь ног</vt:lpstr>
      <vt:lpstr>Живут в воде, тело покрыто чешуей, передвигаются при помощи плавников, дышат жабрами.</vt:lpstr>
      <vt:lpstr>Животные, тело которых покрыто перьями</vt:lpstr>
      <vt:lpstr>Тело покрыто шерстью. Детенышей кормят молоком</vt:lpstr>
      <vt:lpstr>Следующая группа животных имеет мягкое тело, защищенное раковиной</vt:lpstr>
      <vt:lpstr>У этой группы  животных имеются иголки</vt:lpstr>
      <vt:lpstr>Часть жизни живут на суше,  часть – в воде Кожа голая, нежная.</vt:lpstr>
      <vt:lpstr>Тело покрыто сухими чешуйками или панцирем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КОТ</dc:creator>
  <cp:lastModifiedBy>Пользователь</cp:lastModifiedBy>
  <cp:revision>99</cp:revision>
  <dcterms:created xsi:type="dcterms:W3CDTF">2011-11-18T12:05:06Z</dcterms:created>
  <dcterms:modified xsi:type="dcterms:W3CDTF">2023-11-25T13:27:28Z</dcterms:modified>
</cp:coreProperties>
</file>