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95" d="100"/>
          <a:sy n="95" d="100"/>
        </p:scale>
        <p:origin x="3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4/1/2024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4/1/2024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4/1/2024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4/1/2024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4/1/2024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D0%A1%D0%BB%D0%BE%D0%B6%D0%BD%D1%8B%D0%B5_%D1%8D%D1%84%D0%B8%D1%80%D1%8B" TargetMode="External"/><Relationship Id="rId7" Type="http://schemas.openxmlformats.org/officeDocument/2006/relationships/image" Target="../media/image2.png"/><Relationship Id="rId2" Type="http://schemas.openxmlformats.org/officeDocument/2006/relationships/hyperlink" Target="https://ru.wikipedia.org/wiki/%D0%9E%D1%80%D0%B3%D0%B0%D0%BD%D0%B8%D1%87%D0%B5%D1%81%D0%BA%D0%BE%D0%B5_%D1%81%D0%BE%D0%B5%D0%B4%D0%B8%D0%BD%D0%B5%D0%BD%D0%B8%D0%B5"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ru.wikipedia.org/wiki/%D0%90%D0%B7%D0%BE%D1%82%D0%BD%D0%B0%D1%8F_%D0%BA%D0%B8%D1%81%D0%BB%D0%BE%D1%82%D0%B0" TargetMode="External"/><Relationship Id="rId4" Type="http://schemas.openxmlformats.org/officeDocument/2006/relationships/hyperlink" Target="https://ru.wikipedia.org/wiki/%D0%93%D0%BB%D0%B8%D1%86%D0%B5%D1%80%D0%B8%D0%BD"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A1%D0%B0%D0%BD%D1%82%D0%B8%D0%BC%D0%B5%D1%82%D1%80" TargetMode="External"/><Relationship Id="rId3" Type="http://schemas.openxmlformats.org/officeDocument/2006/relationships/hyperlink" Target="https://ru.wikipedia.org/wiki/%D0%9D%D0%B8%D1%82%D1%80%D0%BE%D0%B3%D0%BB%D0%B8%D1%86%D0%B5%D1%80%D0%B8%D0%BD#cite_note-A-5" TargetMode="External"/><Relationship Id="rId7" Type="http://schemas.openxmlformats.org/officeDocument/2006/relationships/hyperlink" Target="https://ru.wikipedia.org/wiki/%D0%9A%D0%B8%D0%BB%D0%BE%D0%B3%D1%80%D0%B0%D0%BC%D0%BC" TargetMode="External"/><Relationship Id="rId12" Type="http://schemas.openxmlformats.org/officeDocument/2006/relationships/hyperlink" Target="https://ru.wikipedia.org/w/index.php?title=%D0%9B%D0%B0%D0%B1%D0%B8%D0%BB%D1%8C%D0%BD%D0%B0%D1%8F_%D0%BC%D0%BE%D0%B4%D0%B8%D1%84%D0%B8%D0%BA%D0%B0%D1%86%D0%B8%D1%8F&amp;action=edit&amp;redlink=1" TargetMode="External"/><Relationship Id="rId2" Type="http://schemas.openxmlformats.org/officeDocument/2006/relationships/hyperlink" Target="https://ru.wikipedia.org/wiki/%D0%9F%D0%B5%D1%80%D0%B5%D0%BE%D1%85%D0%BB%D0%B0%D0%B6%D0%B4%D1%91%D0%BD%D0%BD%D0%B0%D1%8F_%D0%B6%D0%B8%D0%B4%D0%BA%D0%BE%D1%81%D1%82%D1%8C" TargetMode="External"/><Relationship Id="rId1" Type="http://schemas.openxmlformats.org/officeDocument/2006/relationships/slideLayout" Target="../slideLayouts/slideLayout2.xml"/><Relationship Id="rId6" Type="http://schemas.openxmlformats.org/officeDocument/2006/relationships/hyperlink" Target="https://ru.wikipedia.org/wiki/%D0%A7%D1%83%D0%B2%D1%81%D1%82%D0%B2%D0%B8%D1%82%D0%B5%D0%BB%D1%8C%D0%BD%D0%BE%D1%81%D1%82%D1%8C_%D0%BA_%D1%83%D0%B4%D0%B0%D1%80%D1%83" TargetMode="External"/><Relationship Id="rId11" Type="http://schemas.openxmlformats.org/officeDocument/2006/relationships/hyperlink" Target="https://ru.wikipedia.org/w/index.php?title=%D0%A1%D1%82%D0%B0%D0%B1%D0%B8%D0%BB%D1%8C%D0%BD%D0%B0%D1%8F_%D0%BC%D0%BE%D0%B4%D0%B8%D1%84%D0%B8%D0%BA%D0%B0%D1%86%D0%B8%D1%8F&amp;action=edit&amp;redlink=1" TargetMode="External"/><Relationship Id="rId5" Type="http://schemas.openxmlformats.org/officeDocument/2006/relationships/hyperlink" Target="https://ru.wikipedia.org/wiki/%D0%A9%D1%91%D0%BB%D0%BE%D1%87%D1%8C" TargetMode="External"/><Relationship Id="rId10" Type="http://schemas.openxmlformats.org/officeDocument/2006/relationships/hyperlink" Target="https://ru.wikipedia.org/wiki/%D0%A2%D1%80%D0%BE%D1%82%D0%B8%D0%BB" TargetMode="External"/><Relationship Id="rId4" Type="http://schemas.openxmlformats.org/officeDocument/2006/relationships/hyperlink" Target="https://ru.wikipedia.org/wiki/%D0%93%D0%B8%D0%B4%D1%80%D0%BE%D0%BB%D0%B8%D0%B7" TargetMode="External"/><Relationship Id="rId9" Type="http://schemas.openxmlformats.org/officeDocument/2006/relationships/hyperlink" Target="https://ru.wikipedia.org/wiki/%D0%93%D1%80%D0%B5%D0%BC%D1%83%D1%87%D0%B0%D1%8F_%D1%80%D1%82%D1%83%D1%82%D1%8C"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0%D0%B7%D0%BE%D1%82%D0%BD%D0%BE%D0%BA%D0%B8%D1%81%D0%BB%D1%8B%D0%B5_%D0%BE%D0%BA%D0%B8%D1%81%D0%BB%D0%B8%D1%82%D0%B5%D0%BB%D0%B8" TargetMode="External"/><Relationship Id="rId3" Type="http://schemas.openxmlformats.org/officeDocument/2006/relationships/hyperlink" Target="https://ru.wikipedia.org/wiki/1847_%D0%B3%D0%BE%D0%B4" TargetMode="External"/><Relationship Id="rId7" Type="http://schemas.openxmlformats.org/officeDocument/2006/relationships/hyperlink" Target="https://ru.wikipedia.org/wiki/%D0%A1%D0%B5%D1%80%D0%BD%D0%B0%D1%8F_%D0%BA%D0%B8%D1%81%D0%BB%D0%BE%D1%82%D0%B0" TargetMode="External"/><Relationship Id="rId2" Type="http://schemas.openxmlformats.org/officeDocument/2006/relationships/hyperlink" Target="https://ru.wikipedia.org/wiki/%D0%A1%D0%BE%D0%B1%D1%80%D0%B5%D1%80%D0%BE,_%D0%90%D1%81%D0%BA%D0%B0%D0%BD%D0%B8%D0%BE" TargetMode="External"/><Relationship Id="rId1" Type="http://schemas.openxmlformats.org/officeDocument/2006/relationships/slideLayout" Target="../slideLayouts/slideLayout2.xml"/><Relationship Id="rId6" Type="http://schemas.openxmlformats.org/officeDocument/2006/relationships/hyperlink" Target="https://ru.wikipedia.org/wiki/%D0%90%D0%B7%D0%BE%D1%82%D0%BD%D0%B0%D1%8F_%D0%BA%D0%B8%D1%81%D0%BB%D0%BE%D1%82%D0%B0" TargetMode="External"/><Relationship Id="rId5" Type="http://schemas.openxmlformats.org/officeDocument/2006/relationships/hyperlink" Target="https://ru.wikipedia.org/wiki/%D0%93%D0%BB%D0%B8%D1%86%D0%B5%D1%80%D0%B8%D0%BD" TargetMode="External"/><Relationship Id="rId4" Type="http://schemas.openxmlformats.org/officeDocument/2006/relationships/hyperlink" Target="https://ru.wikipedia.org/wiki/%D0%AD%D1%82%D0%B5%D1%80%D0%B8%D1%84%D0%B8%D0%BA%D0%B0%D1%86%D0%B8%D1%8F" TargetMode="External"/><Relationship Id="rId9" Type="http://schemas.openxmlformats.org/officeDocument/2006/relationships/hyperlink" Target="https://ru.wikipedia.org/wiki/%D0%A2%D0%B5%D1%80%D0%BC%D0%B8%D1%87%D0%B5%D1%81%D0%BA%D0%BE%D0%B5_%D1%80%D0%B0%D0%B7%D0%BB%D0%BE%D0%B6%D0%B5%D0%BD%D0%B8%D0%B5"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ru.wikipedia.org/wiki/%D0%9D%D0%B8%D1%82%D1%80%D1%83%D1%8E%D1%89%D0%B0%D1%8F_%D1%81%D0%BC%D0%B5%D1%81%D1%8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ru.wikipedia.org/wiki/%D0%A1%D0%BE%D0%B1%D1%80%D0%B5%D1%80%D0%BE,_%D0%90%D1%81%D0%BA%D0%B0%D0%BD%D0%B8%D0%BE" TargetMode="External"/><Relationship Id="rId13" Type="http://schemas.openxmlformats.org/officeDocument/2006/relationships/hyperlink" Target="https://ru.wikipedia.org/wiki/%D0%9A%D0%B8%D0%B7%D0%B5%D0%BB%D1%8C%D0%B3%D1%83%D1%80" TargetMode="External"/><Relationship Id="rId3" Type="http://schemas.openxmlformats.org/officeDocument/2006/relationships/hyperlink" Target="https://ru.wikipedia.org/wiki/%D0%91%D1%80%D0%BE%D0%BD%D1%85%D0%B8" TargetMode="External"/><Relationship Id="rId7" Type="http://schemas.openxmlformats.org/officeDocument/2006/relationships/hyperlink" Target="https://ru.wikipedia.org/w/index.php?title=%D0%A5%D0%BE%D0%BB%D0%B5%D1%86%D0%B8%D1%81%D1%82%D0%BE%D0%BF%D0%B0%D1%82%D0%B8%D1%8F&amp;action=edit&amp;redlink=1" TargetMode="External"/><Relationship Id="rId12" Type="http://schemas.openxmlformats.org/officeDocument/2006/relationships/hyperlink" Target="https://ru.wikipedia.org/wiki/%D0%94%D0%B8%D0%BD%D0%B0%D0%BC%D0%B8%D1%82" TargetMode="External"/><Relationship Id="rId2" Type="http://schemas.openxmlformats.org/officeDocument/2006/relationships/hyperlink" Target="https://ru.wikipedia.org/wiki/%D0%92%D0%B0%D0%B7%D0%BE%D0%B4%D0%B8%D0%BB%D0%B0%D1%82%D0%B0%D1%82%D0%BE%D1%80" TargetMode="External"/><Relationship Id="rId1" Type="http://schemas.openxmlformats.org/officeDocument/2006/relationships/slideLayout" Target="../slideLayouts/slideLayout2.xml"/><Relationship Id="rId6" Type="http://schemas.openxmlformats.org/officeDocument/2006/relationships/hyperlink" Target="https://ru.wikipedia.org/wiki/%D0%AD%D0%BC%D0%B1%D0%BE%D0%BB%D0%B8%D1%8F" TargetMode="External"/><Relationship Id="rId11" Type="http://schemas.openxmlformats.org/officeDocument/2006/relationships/hyperlink" Target="https://ru.wikipedia.org/wiki/%D0%9D%D0%BE%D0%B1%D0%B5%D0%BB%D1%8C,_%D0%90%D0%BB%D1%8C%D1%84%D1%80%D0%B5%D0%B4" TargetMode="External"/><Relationship Id="rId5" Type="http://schemas.openxmlformats.org/officeDocument/2006/relationships/hyperlink" Target="https://ru.wikipedia.org/wiki/%D0%A1%D1%82%D0%B5%D0%BD%D0%BE%D0%BA%D0%B0%D1%80%D0%B4%D0%B8%D1%8F" TargetMode="External"/><Relationship Id="rId10" Type="http://schemas.openxmlformats.org/officeDocument/2006/relationships/hyperlink" Target="https://ru.wikipedia.org/wiki/%D0%9F%D0%B5%D1%82%D1%80%D1%83%D1%88%D0%B5%D0%B2%D1%81%D0%BA%D0%B8%D0%B9,_%D0%92%D0%B0%D1%81%D0%B8%D0%BB%D0%B8%D0%B9_%D0%A4%D0%BE%D0%BC%D0%B8%D1%87" TargetMode="External"/><Relationship Id="rId4" Type="http://schemas.openxmlformats.org/officeDocument/2006/relationships/hyperlink" Target="https://ru.wikipedia.org/wiki/%D0%96%D0%B5%D0%BB%D1%83%D0%B4%D0%BE%D1%87%D0%BD%D0%BE-%D0%BA%D0%B8%D1%88%D0%B5%D1%87%D0%BD%D1%8B%D0%B9_%D1%82%D1%80%D0%B0%D0%BA%D1%82" TargetMode="External"/><Relationship Id="rId9" Type="http://schemas.openxmlformats.org/officeDocument/2006/relationships/hyperlink" Target="https://ru.wikipedia.org/wiki/%D0%97%D0%B8%D0%BD%D0%B8%D0%BD,_%D0%9D%D0%B8%D0%BA%D0%BE%D0%BB%D0%B0%D0%B9_%D0%9D%D0%B8%D0%BA%D0%BE%D0%BB%D0%B0%D0%B5%D0%B2%D0%B8%D1%8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A9443E-EC13-4A30-85D7-DA64F9CF2893}"/>
              </a:ext>
            </a:extLst>
          </p:cNvPr>
          <p:cNvSpPr>
            <a:spLocks noGrp="1"/>
          </p:cNvSpPr>
          <p:nvPr>
            <p:ph type="ctrTitle"/>
          </p:nvPr>
        </p:nvSpPr>
        <p:spPr/>
        <p:txBody>
          <a:bodyPr/>
          <a:lstStyle/>
          <a:p>
            <a:r>
              <a:rPr lang="ru-RU" sz="8800" dirty="0"/>
              <a:t>Нитроглицерин и его применение</a:t>
            </a:r>
          </a:p>
        </p:txBody>
      </p:sp>
      <p:sp>
        <p:nvSpPr>
          <p:cNvPr id="3" name="Подзаголовок 2">
            <a:extLst>
              <a:ext uri="{FF2B5EF4-FFF2-40B4-BE49-F238E27FC236}">
                <a16:creationId xmlns:a16="http://schemas.microsoft.com/office/drawing/2014/main" id="{D633CFB2-9D7A-4D2B-B592-1E46D12E356D}"/>
              </a:ext>
            </a:extLst>
          </p:cNvPr>
          <p:cNvSpPr>
            <a:spLocks noGrp="1"/>
          </p:cNvSpPr>
          <p:nvPr>
            <p:ph type="subTitle" idx="1"/>
          </p:nvPr>
        </p:nvSpPr>
        <p:spPr>
          <a:xfrm>
            <a:off x="2215045" y="4471516"/>
            <a:ext cx="9461140" cy="2249959"/>
          </a:xfrm>
        </p:spPr>
        <p:txBody>
          <a:bodyPr>
            <a:normAutofit/>
          </a:bodyPr>
          <a:lstStyle/>
          <a:p>
            <a:pPr algn="r"/>
            <a:r>
              <a:rPr lang="ru-RU" sz="2400" dirty="0"/>
              <a:t>Проект выполнил ученик 10 класса </a:t>
            </a:r>
          </a:p>
          <a:p>
            <a:pPr algn="r"/>
            <a:r>
              <a:rPr lang="ru-RU" sz="2400" dirty="0"/>
              <a:t>Буров Степан</a:t>
            </a:r>
          </a:p>
          <a:p>
            <a:pPr algn="r"/>
            <a:r>
              <a:rPr lang="ru-RU" sz="2400" dirty="0"/>
              <a:t>Проверила: </a:t>
            </a:r>
            <a:r>
              <a:rPr lang="ru-RU" sz="2400" dirty="0" err="1"/>
              <a:t>идигишева</a:t>
            </a:r>
            <a:r>
              <a:rPr lang="ru-RU" sz="2400" dirty="0"/>
              <a:t> </a:t>
            </a:r>
            <a:r>
              <a:rPr lang="ru-RU" sz="2400" dirty="0" err="1"/>
              <a:t>нурслу</a:t>
            </a:r>
            <a:r>
              <a:rPr lang="ru-RU" sz="2400" dirty="0"/>
              <a:t> </a:t>
            </a:r>
            <a:r>
              <a:rPr lang="ru-RU" sz="2400" dirty="0" err="1"/>
              <a:t>кубашевна</a:t>
            </a:r>
            <a:endParaRPr lang="ru-RU" sz="2400" dirty="0"/>
          </a:p>
          <a:p>
            <a:pPr algn="r"/>
            <a:r>
              <a:rPr lang="ru-RU" sz="2400" dirty="0"/>
              <a:t>Учитель химии</a:t>
            </a:r>
          </a:p>
        </p:txBody>
      </p:sp>
    </p:spTree>
    <p:extLst>
      <p:ext uri="{BB962C8B-B14F-4D97-AF65-F5344CB8AC3E}">
        <p14:creationId xmlns:p14="http://schemas.microsoft.com/office/powerpoint/2010/main" val="99835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737A8A-8231-4782-95EA-DE5126C3701B}"/>
              </a:ext>
            </a:extLst>
          </p:cNvPr>
          <p:cNvSpPr>
            <a:spLocks noGrp="1"/>
          </p:cNvSpPr>
          <p:nvPr>
            <p:ph type="title"/>
          </p:nvPr>
        </p:nvSpPr>
        <p:spPr/>
        <p:txBody>
          <a:bodyPr/>
          <a:lstStyle/>
          <a:p>
            <a:r>
              <a:rPr lang="ru-RU" dirty="0"/>
              <a:t>Нитроглицерин своими руками</a:t>
            </a:r>
          </a:p>
        </p:txBody>
      </p:sp>
      <p:sp>
        <p:nvSpPr>
          <p:cNvPr id="3" name="Объект 2">
            <a:extLst>
              <a:ext uri="{FF2B5EF4-FFF2-40B4-BE49-F238E27FC236}">
                <a16:creationId xmlns:a16="http://schemas.microsoft.com/office/drawing/2014/main" id="{FE5D208D-7BF7-4719-B4CE-8F3D1356B2FC}"/>
              </a:ext>
            </a:extLst>
          </p:cNvPr>
          <p:cNvSpPr>
            <a:spLocks noGrp="1"/>
          </p:cNvSpPr>
          <p:nvPr>
            <p:ph idx="1"/>
          </p:nvPr>
        </p:nvSpPr>
        <p:spPr>
          <a:xfrm>
            <a:off x="1251678" y="1517301"/>
            <a:ext cx="10178322" cy="5114611"/>
          </a:xfrm>
        </p:spPr>
        <p:txBody>
          <a:bodyPr/>
          <a:lstStyle/>
          <a:p>
            <a:r>
              <a:rPr lang="ru-RU" sz="2400" dirty="0">
                <a:solidFill>
                  <a:schemeClr val="tx1"/>
                </a:solidFill>
              </a:rPr>
              <a:t>Недостатки лабораторного получения НГЦ во многом связаны с необходимостью использования большого объёма промывных вод, что резко снижает выход продукта из-за безвозвратных потерь НГЦ на растворимость в воде, на практике эти потери могут достигать 30—50 % от всего полученного продукта.</a:t>
            </a:r>
          </a:p>
          <a:p>
            <a:r>
              <a:rPr lang="ru-RU" sz="2400" dirty="0">
                <a:solidFill>
                  <a:schemeClr val="tx1"/>
                </a:solidFill>
              </a:rPr>
              <a:t>Большой объём промывных вод, напротив, позволяет максимально быстро и безопасно промыть НГЦ.</a:t>
            </a:r>
          </a:p>
          <a:p>
            <a:r>
              <a:rPr lang="ru-RU" sz="2400" dirty="0">
                <a:solidFill>
                  <a:schemeClr val="tx1"/>
                </a:solidFill>
              </a:rPr>
              <a:t>Недостаточная промывка НГЦ от кислотных примесей и продуктов неполной этерификации приводит к очень низкой устойчивости продукции и делает НГЦ крайне опасным.</a:t>
            </a:r>
          </a:p>
          <a:p>
            <a:endParaRPr lang="ru-RU" dirty="0"/>
          </a:p>
        </p:txBody>
      </p:sp>
    </p:spTree>
    <p:extLst>
      <p:ext uri="{BB962C8B-B14F-4D97-AF65-F5344CB8AC3E}">
        <p14:creationId xmlns:p14="http://schemas.microsoft.com/office/powerpoint/2010/main" val="147144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19501A-9A4C-4794-92F1-69C6F00D22CD}"/>
              </a:ext>
            </a:extLst>
          </p:cNvPr>
          <p:cNvSpPr>
            <a:spLocks noGrp="1"/>
          </p:cNvSpPr>
          <p:nvPr>
            <p:ph type="title"/>
          </p:nvPr>
        </p:nvSpPr>
        <p:spPr>
          <a:xfrm>
            <a:off x="1251678" y="140677"/>
            <a:ext cx="10178322" cy="1733840"/>
          </a:xfrm>
        </p:spPr>
        <p:txBody>
          <a:bodyPr>
            <a:normAutofit fontScale="90000"/>
          </a:bodyPr>
          <a:lstStyle/>
          <a:p>
            <a:r>
              <a:rPr lang="ru-RU" dirty="0"/>
              <a:t>Для начала подготовим нитрующую смесь и необходимое оборудование</a:t>
            </a:r>
            <a:br>
              <a:rPr lang="ru-RU" dirty="0"/>
            </a:br>
            <a:endParaRPr lang="ru-RU" dirty="0"/>
          </a:p>
        </p:txBody>
      </p:sp>
      <p:sp>
        <p:nvSpPr>
          <p:cNvPr id="3" name="Объект 2">
            <a:extLst>
              <a:ext uri="{FF2B5EF4-FFF2-40B4-BE49-F238E27FC236}">
                <a16:creationId xmlns:a16="http://schemas.microsoft.com/office/drawing/2014/main" id="{60886FF6-C0BC-4CF4-98C2-5C7DE9697E95}"/>
              </a:ext>
            </a:extLst>
          </p:cNvPr>
          <p:cNvSpPr>
            <a:spLocks noGrp="1"/>
          </p:cNvSpPr>
          <p:nvPr>
            <p:ph idx="1"/>
          </p:nvPr>
        </p:nvSpPr>
        <p:spPr/>
        <p:txBody>
          <a:bodyPr/>
          <a:lstStyle/>
          <a:p>
            <a:pPr marL="0" indent="0">
              <a:buNone/>
            </a:pPr>
            <a:endParaRPr lang="ru-RU" dirty="0"/>
          </a:p>
        </p:txBody>
      </p:sp>
      <p:pic>
        <p:nvPicPr>
          <p:cNvPr id="5" name="Рисунок 4">
            <a:extLst>
              <a:ext uri="{FF2B5EF4-FFF2-40B4-BE49-F238E27FC236}">
                <a16:creationId xmlns:a16="http://schemas.microsoft.com/office/drawing/2014/main" id="{D9FD0EE6-7BF2-4CD6-AAB5-FFC46DDC833C}"/>
              </a:ext>
            </a:extLst>
          </p:cNvPr>
          <p:cNvPicPr>
            <a:picLocks noChangeAspect="1"/>
          </p:cNvPicPr>
          <p:nvPr/>
        </p:nvPicPr>
        <p:blipFill>
          <a:blip r:embed="rId2"/>
          <a:stretch>
            <a:fillRect/>
          </a:stretch>
        </p:blipFill>
        <p:spPr>
          <a:xfrm>
            <a:off x="1251678" y="2286001"/>
            <a:ext cx="9947868" cy="4593453"/>
          </a:xfrm>
          <a:prstGeom prst="rect">
            <a:avLst/>
          </a:prstGeom>
        </p:spPr>
      </p:pic>
    </p:spTree>
    <p:extLst>
      <p:ext uri="{BB962C8B-B14F-4D97-AF65-F5344CB8AC3E}">
        <p14:creationId xmlns:p14="http://schemas.microsoft.com/office/powerpoint/2010/main" val="256761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91F0B0-CCD9-4382-BBD6-B5BFD1771754}"/>
              </a:ext>
            </a:extLst>
          </p:cNvPr>
          <p:cNvSpPr>
            <a:spLocks noGrp="1"/>
          </p:cNvSpPr>
          <p:nvPr>
            <p:ph type="title"/>
          </p:nvPr>
        </p:nvSpPr>
        <p:spPr>
          <a:xfrm>
            <a:off x="1075174" y="90435"/>
            <a:ext cx="10590962" cy="1748413"/>
          </a:xfrm>
        </p:spPr>
        <p:txBody>
          <a:bodyPr>
            <a:normAutofit fontScale="90000"/>
          </a:bodyPr>
          <a:lstStyle/>
          <a:p>
            <a:r>
              <a:rPr lang="ru-RU" sz="4900" dirty="0"/>
              <a:t>Далее охлаждаем нитрующую смесь льдом и добавляем глицерин по каплям, тщательно перемешив</a:t>
            </a:r>
            <a:r>
              <a:rPr lang="ru-RU" dirty="0"/>
              <a:t>ая</a:t>
            </a:r>
          </a:p>
        </p:txBody>
      </p:sp>
      <p:pic>
        <p:nvPicPr>
          <p:cNvPr id="4" name="Объект 3">
            <a:extLst>
              <a:ext uri="{FF2B5EF4-FFF2-40B4-BE49-F238E27FC236}">
                <a16:creationId xmlns:a16="http://schemas.microsoft.com/office/drawing/2014/main" id="{1489196C-CC9A-432F-9C40-358E48F373AE}"/>
              </a:ext>
            </a:extLst>
          </p:cNvPr>
          <p:cNvPicPr>
            <a:picLocks noGrp="1" noChangeAspect="1"/>
          </p:cNvPicPr>
          <p:nvPr>
            <p:ph idx="1"/>
          </p:nvPr>
        </p:nvPicPr>
        <p:blipFill>
          <a:blip r:embed="rId2"/>
          <a:stretch>
            <a:fillRect/>
          </a:stretch>
        </p:blipFill>
        <p:spPr>
          <a:xfrm>
            <a:off x="1095132" y="1966965"/>
            <a:ext cx="10551045" cy="4732774"/>
          </a:xfrm>
          <a:prstGeom prst="rect">
            <a:avLst/>
          </a:prstGeom>
        </p:spPr>
      </p:pic>
    </p:spTree>
    <p:extLst>
      <p:ext uri="{BB962C8B-B14F-4D97-AF65-F5344CB8AC3E}">
        <p14:creationId xmlns:p14="http://schemas.microsoft.com/office/powerpoint/2010/main" val="4266871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965AB4-9829-4D32-87DB-BE206E271993}"/>
              </a:ext>
            </a:extLst>
          </p:cNvPr>
          <p:cNvSpPr>
            <a:spLocks noGrp="1"/>
          </p:cNvSpPr>
          <p:nvPr>
            <p:ph type="title"/>
          </p:nvPr>
        </p:nvSpPr>
        <p:spPr>
          <a:xfrm>
            <a:off x="974690" y="0"/>
            <a:ext cx="10455310" cy="1874517"/>
          </a:xfrm>
        </p:spPr>
        <p:txBody>
          <a:bodyPr>
            <a:normAutofit/>
          </a:bodyPr>
          <a:lstStyle/>
          <a:p>
            <a:r>
              <a:rPr lang="ru-RU" sz="4000" dirty="0"/>
              <a:t>Собираем бежевый нитроглицерин пипеткой и промываем раствором соды</a:t>
            </a:r>
          </a:p>
        </p:txBody>
      </p:sp>
      <p:pic>
        <p:nvPicPr>
          <p:cNvPr id="4" name="Объект 3">
            <a:extLst>
              <a:ext uri="{FF2B5EF4-FFF2-40B4-BE49-F238E27FC236}">
                <a16:creationId xmlns:a16="http://schemas.microsoft.com/office/drawing/2014/main" id="{3BA6D528-DD3E-435D-AF63-CABEE18B094D}"/>
              </a:ext>
            </a:extLst>
          </p:cNvPr>
          <p:cNvPicPr>
            <a:picLocks noGrp="1" noChangeAspect="1"/>
          </p:cNvPicPr>
          <p:nvPr>
            <p:ph idx="1"/>
          </p:nvPr>
        </p:nvPicPr>
        <p:blipFill>
          <a:blip r:embed="rId2"/>
          <a:stretch>
            <a:fillRect/>
          </a:stretch>
        </p:blipFill>
        <p:spPr>
          <a:xfrm>
            <a:off x="1210045" y="1316333"/>
            <a:ext cx="9771909" cy="5435121"/>
          </a:xfrm>
          <a:prstGeom prst="rect">
            <a:avLst/>
          </a:prstGeom>
        </p:spPr>
      </p:pic>
    </p:spTree>
    <p:extLst>
      <p:ext uri="{BB962C8B-B14F-4D97-AF65-F5344CB8AC3E}">
        <p14:creationId xmlns:p14="http://schemas.microsoft.com/office/powerpoint/2010/main" val="397811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045BD8-507D-4B47-A8E6-C6549329B00E}"/>
              </a:ext>
            </a:extLst>
          </p:cNvPr>
          <p:cNvSpPr>
            <a:spLocks noGrp="1"/>
          </p:cNvSpPr>
          <p:nvPr>
            <p:ph type="ctrTitle"/>
          </p:nvPr>
        </p:nvSpPr>
        <p:spPr/>
        <p:txBody>
          <a:bodyPr/>
          <a:lstStyle/>
          <a:p>
            <a:r>
              <a:rPr lang="ru-RU" dirty="0" err="1"/>
              <a:t>Спасбо</a:t>
            </a:r>
            <a:r>
              <a:rPr lang="ru-RU" dirty="0"/>
              <a:t> за внимание</a:t>
            </a:r>
          </a:p>
        </p:txBody>
      </p:sp>
      <p:sp>
        <p:nvSpPr>
          <p:cNvPr id="3" name="Подзаголовок 2">
            <a:extLst>
              <a:ext uri="{FF2B5EF4-FFF2-40B4-BE49-F238E27FC236}">
                <a16:creationId xmlns:a16="http://schemas.microsoft.com/office/drawing/2014/main" id="{307D6799-22C4-4956-9D08-E9B03DD51593}"/>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112296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AAA659-E6F1-4555-8B8B-89DD2F01CAC8}"/>
              </a:ext>
            </a:extLst>
          </p:cNvPr>
          <p:cNvSpPr>
            <a:spLocks noGrp="1"/>
          </p:cNvSpPr>
          <p:nvPr>
            <p:ph type="title"/>
          </p:nvPr>
        </p:nvSpPr>
        <p:spPr/>
        <p:txBody>
          <a:bodyPr>
            <a:normAutofit/>
          </a:bodyPr>
          <a:lstStyle/>
          <a:p>
            <a:r>
              <a:rPr lang="ru-RU" sz="8000" dirty="0"/>
              <a:t>Задачи:</a:t>
            </a:r>
          </a:p>
        </p:txBody>
      </p:sp>
      <p:sp>
        <p:nvSpPr>
          <p:cNvPr id="3" name="Объект 2">
            <a:extLst>
              <a:ext uri="{FF2B5EF4-FFF2-40B4-BE49-F238E27FC236}">
                <a16:creationId xmlns:a16="http://schemas.microsoft.com/office/drawing/2014/main" id="{58B203B2-C4D1-4114-B406-1D575FAC970F}"/>
              </a:ext>
            </a:extLst>
          </p:cNvPr>
          <p:cNvSpPr>
            <a:spLocks noGrp="1"/>
          </p:cNvSpPr>
          <p:nvPr>
            <p:ph idx="1"/>
          </p:nvPr>
        </p:nvSpPr>
        <p:spPr>
          <a:xfrm>
            <a:off x="1251678" y="1567543"/>
            <a:ext cx="10178322" cy="5164853"/>
          </a:xfrm>
        </p:spPr>
        <p:txBody>
          <a:bodyPr>
            <a:normAutofit/>
          </a:bodyPr>
          <a:lstStyle/>
          <a:p>
            <a:r>
              <a:rPr lang="ru-RU" sz="3600" dirty="0">
                <a:solidFill>
                  <a:schemeClr val="tx1"/>
                </a:solidFill>
              </a:rPr>
              <a:t>Узнать, что такое нитроглицерин</a:t>
            </a:r>
          </a:p>
          <a:p>
            <a:r>
              <a:rPr lang="ru-RU" sz="3600" dirty="0">
                <a:solidFill>
                  <a:schemeClr val="tx1"/>
                </a:solidFill>
              </a:rPr>
              <a:t>Выяснить свойства и особенности нитроглицерина</a:t>
            </a:r>
          </a:p>
          <a:p>
            <a:r>
              <a:rPr lang="ru-RU" sz="3600" dirty="0">
                <a:solidFill>
                  <a:schemeClr val="tx1"/>
                </a:solidFill>
              </a:rPr>
              <a:t>Узнать, кто первым синтезировал нитроглицерин  Узнать, для чего применяют нитроглицерин</a:t>
            </a:r>
          </a:p>
          <a:p>
            <a:r>
              <a:rPr lang="ru-RU" sz="3600" dirty="0">
                <a:solidFill>
                  <a:schemeClr val="tx1"/>
                </a:solidFill>
              </a:rPr>
              <a:t>Сделать нитроглицерин в домашних условиях</a:t>
            </a:r>
            <a:endParaRPr lang="ru-RU" sz="3200" dirty="0">
              <a:solidFill>
                <a:schemeClr val="tx1"/>
              </a:solidFill>
            </a:endParaRPr>
          </a:p>
          <a:p>
            <a:endParaRPr lang="ru-RU" dirty="0"/>
          </a:p>
        </p:txBody>
      </p:sp>
    </p:spTree>
    <p:extLst>
      <p:ext uri="{BB962C8B-B14F-4D97-AF65-F5344CB8AC3E}">
        <p14:creationId xmlns:p14="http://schemas.microsoft.com/office/powerpoint/2010/main" val="61284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6D17AC-89C3-48F1-90DF-DDBFE9BCF4B6}"/>
              </a:ext>
            </a:extLst>
          </p:cNvPr>
          <p:cNvSpPr>
            <a:spLocks noGrp="1"/>
          </p:cNvSpPr>
          <p:nvPr>
            <p:ph type="title"/>
          </p:nvPr>
        </p:nvSpPr>
        <p:spPr>
          <a:xfrm>
            <a:off x="2823587" y="747085"/>
            <a:ext cx="9368413" cy="3905302"/>
          </a:xfrm>
        </p:spPr>
        <p:txBody>
          <a:bodyPr/>
          <a:lstStyle/>
          <a:p>
            <a:r>
              <a:rPr lang="ru-RU" dirty="0"/>
              <a:t>Что же такое нитроглицерин?</a:t>
            </a:r>
          </a:p>
        </p:txBody>
      </p:sp>
      <p:sp>
        <p:nvSpPr>
          <p:cNvPr id="3" name="Текст 2">
            <a:extLst>
              <a:ext uri="{FF2B5EF4-FFF2-40B4-BE49-F238E27FC236}">
                <a16:creationId xmlns:a16="http://schemas.microsoft.com/office/drawing/2014/main" id="{EA511FF4-C1BE-43C8-AEDE-DDA84CAEB359}"/>
              </a:ext>
            </a:extLst>
          </p:cNvPr>
          <p:cNvSpPr>
            <a:spLocks noGrp="1"/>
          </p:cNvSpPr>
          <p:nvPr>
            <p:ph type="body" idx="1"/>
          </p:nvPr>
        </p:nvSpPr>
        <p:spPr/>
        <p:txBody>
          <a:bodyPr/>
          <a:lstStyle/>
          <a:p>
            <a:endParaRPr lang="ru-RU"/>
          </a:p>
        </p:txBody>
      </p:sp>
    </p:spTree>
    <p:extLst>
      <p:ext uri="{BB962C8B-B14F-4D97-AF65-F5344CB8AC3E}">
        <p14:creationId xmlns:p14="http://schemas.microsoft.com/office/powerpoint/2010/main" val="134667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8B3365-7BA0-47D7-AF2D-38C8D4398573}"/>
              </a:ext>
            </a:extLst>
          </p:cNvPr>
          <p:cNvSpPr>
            <a:spLocks noGrp="1"/>
          </p:cNvSpPr>
          <p:nvPr>
            <p:ph type="title"/>
          </p:nvPr>
        </p:nvSpPr>
        <p:spPr/>
        <p:txBody>
          <a:bodyPr/>
          <a:lstStyle/>
          <a:p>
            <a:r>
              <a:rPr lang="ru-RU" dirty="0"/>
              <a:t>Определение</a:t>
            </a:r>
          </a:p>
        </p:txBody>
      </p:sp>
      <p:sp>
        <p:nvSpPr>
          <p:cNvPr id="3" name="Объект 2">
            <a:extLst>
              <a:ext uri="{FF2B5EF4-FFF2-40B4-BE49-F238E27FC236}">
                <a16:creationId xmlns:a16="http://schemas.microsoft.com/office/drawing/2014/main" id="{817A8638-C19E-4285-BAA7-62234C839D4E}"/>
              </a:ext>
            </a:extLst>
          </p:cNvPr>
          <p:cNvSpPr>
            <a:spLocks noGrp="1"/>
          </p:cNvSpPr>
          <p:nvPr>
            <p:ph idx="1"/>
          </p:nvPr>
        </p:nvSpPr>
        <p:spPr>
          <a:xfrm>
            <a:off x="1251678" y="1235947"/>
            <a:ext cx="10178322" cy="4643645"/>
          </a:xfrm>
        </p:spPr>
        <p:txBody>
          <a:bodyPr/>
          <a:lstStyle/>
          <a:p>
            <a:r>
              <a:rPr lang="ru-RU" sz="3200" b="1" dirty="0" err="1">
                <a:solidFill>
                  <a:schemeClr val="tx1"/>
                </a:solidFill>
              </a:rPr>
              <a:t>Нитроглицери́н</a:t>
            </a:r>
            <a:r>
              <a:rPr lang="ru-RU" sz="3200" dirty="0">
                <a:solidFill>
                  <a:schemeClr val="tx1"/>
                </a:solidFill>
              </a:rPr>
              <a:t> (</a:t>
            </a:r>
            <a:r>
              <a:rPr lang="ru-RU" sz="3200" b="1" dirty="0">
                <a:solidFill>
                  <a:schemeClr val="tx1"/>
                </a:solidFill>
              </a:rPr>
              <a:t>1,2,3-тринитрооксипропан</a:t>
            </a:r>
            <a:r>
              <a:rPr lang="ru-RU" sz="3200" dirty="0">
                <a:solidFill>
                  <a:schemeClr val="tx1"/>
                </a:solidFill>
              </a:rPr>
              <a:t>; также </a:t>
            </a:r>
            <a:r>
              <a:rPr lang="ru-RU" sz="3200" i="1" dirty="0" err="1">
                <a:solidFill>
                  <a:schemeClr val="tx1"/>
                </a:solidFill>
              </a:rPr>
              <a:t>глицеринтринитрат</a:t>
            </a:r>
            <a:r>
              <a:rPr lang="ru-RU" sz="3200" dirty="0">
                <a:solidFill>
                  <a:schemeClr val="tx1"/>
                </a:solidFill>
              </a:rPr>
              <a:t>, </a:t>
            </a:r>
            <a:r>
              <a:rPr lang="ru-RU" sz="3200" i="1" dirty="0">
                <a:solidFill>
                  <a:schemeClr val="tx1"/>
                </a:solidFill>
              </a:rPr>
              <a:t>тринитроглицерин</a:t>
            </a:r>
            <a:r>
              <a:rPr lang="ru-RU" sz="3200" dirty="0">
                <a:solidFill>
                  <a:schemeClr val="tx1"/>
                </a:solidFill>
              </a:rPr>
              <a:t>, </a:t>
            </a:r>
            <a:r>
              <a:rPr lang="ru-RU" sz="3200" i="1" dirty="0" err="1">
                <a:solidFill>
                  <a:schemeClr val="tx1"/>
                </a:solidFill>
              </a:rPr>
              <a:t>тринитрин</a:t>
            </a:r>
            <a:r>
              <a:rPr lang="ru-RU" sz="3200" dirty="0">
                <a:solidFill>
                  <a:schemeClr val="tx1"/>
                </a:solidFill>
              </a:rPr>
              <a:t>, </a:t>
            </a:r>
            <a:r>
              <a:rPr lang="ru-RU" sz="3200" i="1" dirty="0">
                <a:solidFill>
                  <a:schemeClr val="tx1"/>
                </a:solidFill>
              </a:rPr>
              <a:t>НГЦ</a:t>
            </a:r>
            <a:r>
              <a:rPr lang="ru-RU" sz="3200" dirty="0">
                <a:solidFill>
                  <a:schemeClr val="tx1"/>
                </a:solidFill>
              </a:rPr>
              <a:t>) — </a:t>
            </a:r>
            <a:r>
              <a:rPr lang="ru-RU" sz="3200" dirty="0">
                <a:solidFill>
                  <a:schemeClr val="tx1"/>
                </a:solidFill>
                <a:hlinkClick r:id="rId2" tooltip="Органическое соединение">
                  <a:extLst>
                    <a:ext uri="{A12FA001-AC4F-418D-AE19-62706E023703}">
                      <ahyp:hlinkClr xmlns:ahyp="http://schemas.microsoft.com/office/drawing/2018/hyperlinkcolor" val="tx"/>
                    </a:ext>
                  </a:extLst>
                </a:hlinkClick>
              </a:rPr>
              <a:t>органическое соединение</a:t>
            </a:r>
            <a:r>
              <a:rPr lang="ru-RU" sz="3200" dirty="0">
                <a:solidFill>
                  <a:schemeClr val="tx1"/>
                </a:solidFill>
              </a:rPr>
              <a:t>, </a:t>
            </a:r>
            <a:r>
              <a:rPr lang="ru-RU" sz="3200" dirty="0">
                <a:solidFill>
                  <a:schemeClr val="tx1"/>
                </a:solidFill>
                <a:hlinkClick r:id="rId3" tooltip="Сложные эфиры">
                  <a:extLst>
                    <a:ext uri="{A12FA001-AC4F-418D-AE19-62706E023703}">
                      <ahyp:hlinkClr xmlns:ahyp="http://schemas.microsoft.com/office/drawing/2018/hyperlinkcolor" val="tx"/>
                    </a:ext>
                  </a:extLst>
                </a:hlinkClick>
              </a:rPr>
              <a:t>сложный эфир</a:t>
            </a:r>
            <a:r>
              <a:rPr lang="ru-RU" sz="3200" dirty="0">
                <a:solidFill>
                  <a:schemeClr val="tx1"/>
                </a:solidFill>
              </a:rPr>
              <a:t> </a:t>
            </a:r>
            <a:r>
              <a:rPr lang="ru-RU" sz="3200" dirty="0">
                <a:solidFill>
                  <a:schemeClr val="tx1"/>
                </a:solidFill>
                <a:hlinkClick r:id="rId4" tooltip="Глицерин">
                  <a:extLst>
                    <a:ext uri="{A12FA001-AC4F-418D-AE19-62706E023703}">
                      <ahyp:hlinkClr xmlns:ahyp="http://schemas.microsoft.com/office/drawing/2018/hyperlinkcolor" val="tx"/>
                    </a:ext>
                  </a:extLst>
                </a:hlinkClick>
              </a:rPr>
              <a:t>глицерина</a:t>
            </a:r>
            <a:r>
              <a:rPr lang="ru-RU" sz="3200" dirty="0">
                <a:solidFill>
                  <a:schemeClr val="tx1"/>
                </a:solidFill>
              </a:rPr>
              <a:t> и </a:t>
            </a:r>
            <a:r>
              <a:rPr lang="ru-RU" sz="3200" dirty="0">
                <a:solidFill>
                  <a:schemeClr val="tx1"/>
                </a:solidFill>
                <a:hlinkClick r:id="rId5">
                  <a:extLst>
                    <a:ext uri="{A12FA001-AC4F-418D-AE19-62706E023703}">
                      <ahyp:hlinkClr xmlns:ahyp="http://schemas.microsoft.com/office/drawing/2018/hyperlinkcolor" val="tx"/>
                    </a:ext>
                  </a:extLst>
                </a:hlinkClick>
              </a:rPr>
              <a:t>азотной кислоты</a:t>
            </a:r>
            <a:r>
              <a:rPr lang="ru-RU" sz="3200" dirty="0">
                <a:solidFill>
                  <a:schemeClr val="tx1"/>
                </a:solidFill>
              </a:rPr>
              <a:t>.</a:t>
            </a:r>
          </a:p>
          <a:p>
            <a:endParaRPr lang="ru-RU" dirty="0">
              <a:solidFill>
                <a:schemeClr val="tx1"/>
              </a:solidFill>
            </a:endParaRPr>
          </a:p>
        </p:txBody>
      </p:sp>
      <p:pic>
        <p:nvPicPr>
          <p:cNvPr id="4" name="Рисунок 3">
            <a:extLst>
              <a:ext uri="{FF2B5EF4-FFF2-40B4-BE49-F238E27FC236}">
                <a16:creationId xmlns:a16="http://schemas.microsoft.com/office/drawing/2014/main" id="{A3678A5A-80C7-4EC2-B471-CAD49642EF52}"/>
              </a:ext>
            </a:extLst>
          </p:cNvPr>
          <p:cNvPicPr>
            <a:picLocks noChangeAspect="1"/>
          </p:cNvPicPr>
          <p:nvPr/>
        </p:nvPicPr>
        <p:blipFill>
          <a:blip r:embed="rId6"/>
          <a:stretch>
            <a:fillRect/>
          </a:stretch>
        </p:blipFill>
        <p:spPr>
          <a:xfrm>
            <a:off x="1251678" y="3429000"/>
            <a:ext cx="4455786" cy="2927159"/>
          </a:xfrm>
          <a:prstGeom prst="rect">
            <a:avLst/>
          </a:prstGeom>
        </p:spPr>
      </p:pic>
      <p:pic>
        <p:nvPicPr>
          <p:cNvPr id="5" name="Рисунок 4">
            <a:extLst>
              <a:ext uri="{FF2B5EF4-FFF2-40B4-BE49-F238E27FC236}">
                <a16:creationId xmlns:a16="http://schemas.microsoft.com/office/drawing/2014/main" id="{6404FDA6-739F-4584-A213-AD75EAE28ADF}"/>
              </a:ext>
            </a:extLst>
          </p:cNvPr>
          <p:cNvPicPr>
            <a:picLocks noChangeAspect="1"/>
          </p:cNvPicPr>
          <p:nvPr/>
        </p:nvPicPr>
        <p:blipFill>
          <a:blip r:embed="rId7"/>
          <a:stretch>
            <a:fillRect/>
          </a:stretch>
        </p:blipFill>
        <p:spPr>
          <a:xfrm>
            <a:off x="6096000" y="3429000"/>
            <a:ext cx="5159268" cy="2862076"/>
          </a:xfrm>
          <a:prstGeom prst="rect">
            <a:avLst/>
          </a:prstGeom>
        </p:spPr>
      </p:pic>
    </p:spTree>
    <p:extLst>
      <p:ext uri="{BB962C8B-B14F-4D97-AF65-F5344CB8AC3E}">
        <p14:creationId xmlns:p14="http://schemas.microsoft.com/office/powerpoint/2010/main" val="43572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64AE7A-248E-47FC-BA9F-83849DB84C55}"/>
              </a:ext>
            </a:extLst>
          </p:cNvPr>
          <p:cNvSpPr>
            <a:spLocks noGrp="1"/>
          </p:cNvSpPr>
          <p:nvPr>
            <p:ph type="title"/>
          </p:nvPr>
        </p:nvSpPr>
        <p:spPr/>
        <p:txBody>
          <a:bodyPr/>
          <a:lstStyle/>
          <a:p>
            <a:r>
              <a:rPr lang="ru-RU" dirty="0"/>
              <a:t>свойства нитроглицерина </a:t>
            </a:r>
          </a:p>
        </p:txBody>
      </p:sp>
      <p:sp>
        <p:nvSpPr>
          <p:cNvPr id="3" name="Объект 2">
            <a:extLst>
              <a:ext uri="{FF2B5EF4-FFF2-40B4-BE49-F238E27FC236}">
                <a16:creationId xmlns:a16="http://schemas.microsoft.com/office/drawing/2014/main" id="{1E244B40-41EC-495C-B282-7260BD03424E}"/>
              </a:ext>
            </a:extLst>
          </p:cNvPr>
          <p:cNvSpPr>
            <a:spLocks noGrp="1"/>
          </p:cNvSpPr>
          <p:nvPr>
            <p:ph idx="1"/>
          </p:nvPr>
        </p:nvSpPr>
        <p:spPr>
          <a:xfrm>
            <a:off x="1251678" y="1416819"/>
            <a:ext cx="10178322" cy="4462774"/>
          </a:xfrm>
        </p:spPr>
        <p:txBody>
          <a:bodyPr>
            <a:normAutofit/>
          </a:bodyPr>
          <a:lstStyle/>
          <a:p>
            <a:r>
              <a:rPr lang="ru-RU" dirty="0">
                <a:solidFill>
                  <a:schemeClr val="tx1"/>
                </a:solidFill>
              </a:rPr>
              <a:t>Прозрачная вязкая нелетучая жидкость (как масло), склонная к </a:t>
            </a:r>
            <a:r>
              <a:rPr lang="ru-RU" dirty="0">
                <a:solidFill>
                  <a:schemeClr val="tx1"/>
                </a:solidFill>
                <a:hlinkClick r:id="rId2" tooltip="Переохлаждённая жидкость">
                  <a:extLst>
                    <a:ext uri="{A12FA001-AC4F-418D-AE19-62706E023703}">
                      <ahyp:hlinkClr xmlns:ahyp="http://schemas.microsoft.com/office/drawing/2018/hyperlinkcolor" val="tx"/>
                    </a:ext>
                  </a:extLst>
                </a:hlinkClick>
              </a:rPr>
              <a:t>переохлаждению</a:t>
            </a:r>
            <a:r>
              <a:rPr lang="ru-RU" dirty="0">
                <a:solidFill>
                  <a:schemeClr val="tx1"/>
                </a:solidFill>
              </a:rPr>
              <a:t>. Смешивается с органическими растворителями, почти нерастворим в воде</a:t>
            </a:r>
            <a:r>
              <a:rPr lang="ru-RU" baseline="30000" dirty="0">
                <a:solidFill>
                  <a:schemeClr val="tx1"/>
                </a:solidFill>
                <a:hlinkClick r:id="rId3">
                  <a:extLst>
                    <a:ext uri="{A12FA001-AC4F-418D-AE19-62706E023703}">
                      <ahyp:hlinkClr xmlns:ahyp="http://schemas.microsoft.com/office/drawing/2018/hyperlinkcolor" val="tx"/>
                    </a:ext>
                  </a:extLst>
                </a:hlinkClick>
              </a:rPr>
              <a:t>[5]</a:t>
            </a:r>
            <a:r>
              <a:rPr lang="ru-RU" dirty="0">
                <a:solidFill>
                  <a:schemeClr val="tx1"/>
                </a:solidFill>
              </a:rPr>
              <a:t> (0,13 % при 20 °C, 0,2 % при 50 °C, 0,35 % при 80 °C). При нагревании с водой до 80 °C </a:t>
            </a:r>
            <a:r>
              <a:rPr lang="ru-RU" dirty="0">
                <a:solidFill>
                  <a:schemeClr val="tx1"/>
                </a:solidFill>
                <a:hlinkClick r:id="rId4" tooltip="Гидролиз">
                  <a:extLst>
                    <a:ext uri="{A12FA001-AC4F-418D-AE19-62706E023703}">
                      <ahyp:hlinkClr xmlns:ahyp="http://schemas.microsoft.com/office/drawing/2018/hyperlinkcolor" val="tx"/>
                    </a:ext>
                  </a:extLst>
                </a:hlinkClick>
              </a:rPr>
              <a:t>гидролизуется</a:t>
            </a:r>
            <a:r>
              <a:rPr lang="ru-RU" dirty="0">
                <a:solidFill>
                  <a:schemeClr val="tx1"/>
                </a:solidFill>
              </a:rPr>
              <a:t>. Быстро разлагается </a:t>
            </a:r>
            <a:r>
              <a:rPr lang="ru-RU" dirty="0" err="1">
                <a:solidFill>
                  <a:schemeClr val="tx1"/>
                </a:solidFill>
                <a:hlinkClick r:id="rId5" tooltip="Щёлочь">
                  <a:extLst>
                    <a:ext uri="{A12FA001-AC4F-418D-AE19-62706E023703}">
                      <ahyp:hlinkClr xmlns:ahyp="http://schemas.microsoft.com/office/drawing/2018/hyperlinkcolor" val="tx"/>
                    </a:ext>
                  </a:extLst>
                </a:hlinkClick>
              </a:rPr>
              <a:t>щёлочами</a:t>
            </a:r>
            <a:r>
              <a:rPr lang="ru-RU" dirty="0">
                <a:solidFill>
                  <a:schemeClr val="tx1"/>
                </a:solidFill>
              </a:rPr>
              <a:t>.</a:t>
            </a:r>
          </a:p>
          <a:p>
            <a:r>
              <a:rPr lang="ru-RU" dirty="0">
                <a:solidFill>
                  <a:schemeClr val="tx1"/>
                </a:solidFill>
              </a:rPr>
              <a:t>Очень чувствителен к удару, трению, высоким температурам, резкому нагреву и т. п. </a:t>
            </a:r>
            <a:r>
              <a:rPr lang="ru-RU" dirty="0">
                <a:solidFill>
                  <a:schemeClr val="tx1"/>
                </a:solidFill>
                <a:hlinkClick r:id="rId6" tooltip="Чувствительность к удару">
                  <a:extLst>
                    <a:ext uri="{A12FA001-AC4F-418D-AE19-62706E023703}">
                      <ahyp:hlinkClr xmlns:ahyp="http://schemas.microsoft.com/office/drawing/2018/hyperlinkcolor" val="tx"/>
                    </a:ext>
                  </a:extLst>
                </a:hlinkClick>
              </a:rPr>
              <a:t>Чувствительность к удару</a:t>
            </a:r>
            <a:r>
              <a:rPr lang="ru-RU" dirty="0">
                <a:solidFill>
                  <a:schemeClr val="tx1"/>
                </a:solidFill>
              </a:rPr>
              <a:t> для груза 2 </a:t>
            </a:r>
            <a:r>
              <a:rPr lang="ru-RU" dirty="0">
                <a:solidFill>
                  <a:schemeClr val="tx1"/>
                </a:solidFill>
                <a:hlinkClick r:id="rId7" tooltip="Килограмм">
                  <a:extLst>
                    <a:ext uri="{A12FA001-AC4F-418D-AE19-62706E023703}">
                      <ahyp:hlinkClr xmlns:ahyp="http://schemas.microsoft.com/office/drawing/2018/hyperlinkcolor" val="tx"/>
                    </a:ext>
                  </a:extLst>
                </a:hlinkClick>
              </a:rPr>
              <a:t>кг</a:t>
            </a:r>
            <a:r>
              <a:rPr lang="ru-RU" dirty="0">
                <a:solidFill>
                  <a:schemeClr val="tx1"/>
                </a:solidFill>
              </a:rPr>
              <a:t> — 4 </a:t>
            </a:r>
            <a:r>
              <a:rPr lang="ru-RU" dirty="0">
                <a:solidFill>
                  <a:schemeClr val="tx1"/>
                </a:solidFill>
                <a:hlinkClick r:id="rId8" tooltip="Сантиметр">
                  <a:extLst>
                    <a:ext uri="{A12FA001-AC4F-418D-AE19-62706E023703}">
                      <ahyp:hlinkClr xmlns:ahyp="http://schemas.microsoft.com/office/drawing/2018/hyperlinkcolor" val="tx"/>
                    </a:ext>
                  </a:extLst>
                </a:hlinkClick>
              </a:rPr>
              <a:t>см</a:t>
            </a:r>
            <a:r>
              <a:rPr lang="ru-RU" dirty="0">
                <a:solidFill>
                  <a:schemeClr val="tx1"/>
                </a:solidFill>
              </a:rPr>
              <a:t> (</a:t>
            </a:r>
            <a:r>
              <a:rPr lang="ru-RU" dirty="0">
                <a:solidFill>
                  <a:schemeClr val="tx1"/>
                </a:solidFill>
                <a:hlinkClick r:id="rId9" tooltip="Гремучая ртуть">
                  <a:extLst>
                    <a:ext uri="{A12FA001-AC4F-418D-AE19-62706E023703}">
                      <ahyp:hlinkClr xmlns:ahyp="http://schemas.microsoft.com/office/drawing/2018/hyperlinkcolor" val="tx"/>
                    </a:ext>
                  </a:extLst>
                </a:hlinkClick>
              </a:rPr>
              <a:t>гремучая ртуть</a:t>
            </a:r>
            <a:r>
              <a:rPr lang="ru-RU" dirty="0">
                <a:solidFill>
                  <a:schemeClr val="tx1"/>
                </a:solidFill>
              </a:rPr>
              <a:t> — 2 см, </a:t>
            </a:r>
            <a:r>
              <a:rPr lang="ru-RU" dirty="0">
                <a:solidFill>
                  <a:schemeClr val="tx1"/>
                </a:solidFill>
                <a:hlinkClick r:id="rId10" tooltip="Тротил">
                  <a:extLst>
                    <a:ext uri="{A12FA001-AC4F-418D-AE19-62706E023703}">
                      <ahyp:hlinkClr xmlns:ahyp="http://schemas.microsoft.com/office/drawing/2018/hyperlinkcolor" val="tx"/>
                    </a:ext>
                  </a:extLst>
                </a:hlinkClick>
              </a:rPr>
              <a:t>тротил</a:t>
            </a:r>
            <a:r>
              <a:rPr lang="ru-RU" dirty="0">
                <a:solidFill>
                  <a:schemeClr val="tx1"/>
                </a:solidFill>
              </a:rPr>
              <a:t> — 100 см). Весьма опасен в обращении. При осторожном поджигании в малых количествах неустойчиво горит синим пламенем. Температура кристаллизации — 13,5 °C (</a:t>
            </a:r>
            <a:r>
              <a:rPr lang="ru-RU" dirty="0">
                <a:solidFill>
                  <a:schemeClr val="tx1"/>
                </a:solidFill>
                <a:hlinkClick r:id="rId11" tooltip="Стабильная модификация (страница отсутствует)">
                  <a:extLst>
                    <a:ext uri="{A12FA001-AC4F-418D-AE19-62706E023703}">
                      <ahyp:hlinkClr xmlns:ahyp="http://schemas.microsoft.com/office/drawing/2018/hyperlinkcolor" val="tx"/>
                    </a:ext>
                  </a:extLst>
                </a:hlinkClick>
              </a:rPr>
              <a:t>стабильная модификация</a:t>
            </a:r>
            <a:r>
              <a:rPr lang="ru-RU" dirty="0">
                <a:solidFill>
                  <a:schemeClr val="tx1"/>
                </a:solidFill>
              </a:rPr>
              <a:t>, </a:t>
            </a:r>
            <a:r>
              <a:rPr lang="ru-RU" dirty="0">
                <a:solidFill>
                  <a:schemeClr val="tx1"/>
                </a:solidFill>
                <a:hlinkClick r:id="rId12" tooltip="Лабильная модификация (страница отсутствует)">
                  <a:extLst>
                    <a:ext uri="{A12FA001-AC4F-418D-AE19-62706E023703}">
                      <ahyp:hlinkClr xmlns:ahyp="http://schemas.microsoft.com/office/drawing/2018/hyperlinkcolor" val="tx"/>
                    </a:ext>
                  </a:extLst>
                </a:hlinkClick>
              </a:rPr>
              <a:t>лабильная</a:t>
            </a:r>
            <a:r>
              <a:rPr lang="ru-RU" dirty="0">
                <a:solidFill>
                  <a:schemeClr val="tx1"/>
                </a:solidFill>
              </a:rPr>
              <a:t> кристаллизуется при 2,8 °C). Кристаллизуется со значительным увеличением чувствительности к трению. При нагревании до 50 °C начинает медленно разлагаться и становится ещё более взрывоопасным. Температура вспышки — около 200 °C.</a:t>
            </a:r>
          </a:p>
          <a:p>
            <a:endParaRPr lang="ru-RU" dirty="0"/>
          </a:p>
        </p:txBody>
      </p:sp>
    </p:spTree>
    <p:extLst>
      <p:ext uri="{BB962C8B-B14F-4D97-AF65-F5344CB8AC3E}">
        <p14:creationId xmlns:p14="http://schemas.microsoft.com/office/powerpoint/2010/main" val="218248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DF6AC4-3914-426D-B364-DB902684F88B}"/>
              </a:ext>
            </a:extLst>
          </p:cNvPr>
          <p:cNvSpPr>
            <a:spLocks noGrp="1"/>
          </p:cNvSpPr>
          <p:nvPr>
            <p:ph type="title"/>
          </p:nvPr>
        </p:nvSpPr>
        <p:spPr/>
        <p:txBody>
          <a:bodyPr/>
          <a:lstStyle/>
          <a:p>
            <a:r>
              <a:rPr lang="ru-RU" dirty="0"/>
              <a:t>Синтез нитроглицерина</a:t>
            </a:r>
          </a:p>
        </p:txBody>
      </p:sp>
      <p:sp>
        <p:nvSpPr>
          <p:cNvPr id="3" name="Объект 2">
            <a:extLst>
              <a:ext uri="{FF2B5EF4-FFF2-40B4-BE49-F238E27FC236}">
                <a16:creationId xmlns:a16="http://schemas.microsoft.com/office/drawing/2014/main" id="{65B7DCEF-F8C3-4DF6-BC56-712A5879E942}"/>
              </a:ext>
            </a:extLst>
          </p:cNvPr>
          <p:cNvSpPr>
            <a:spLocks noGrp="1"/>
          </p:cNvSpPr>
          <p:nvPr>
            <p:ph idx="1"/>
          </p:nvPr>
        </p:nvSpPr>
        <p:spPr>
          <a:xfrm>
            <a:off x="1251678" y="1205802"/>
            <a:ext cx="10178322" cy="5269813"/>
          </a:xfrm>
        </p:spPr>
        <p:txBody>
          <a:bodyPr>
            <a:normAutofit lnSpcReduction="10000"/>
          </a:bodyPr>
          <a:lstStyle/>
          <a:p>
            <a:r>
              <a:rPr lang="ru-RU" sz="2200" dirty="0">
                <a:solidFill>
                  <a:schemeClr val="tx1"/>
                </a:solidFill>
              </a:rPr>
              <a:t>Впервые синтезирован итальянским химиком </a:t>
            </a:r>
            <a:r>
              <a:rPr lang="ru-RU" sz="2200" dirty="0" err="1">
                <a:solidFill>
                  <a:srgbClr val="46B2B5"/>
                </a:solidFill>
                <a:hlinkClick r:id="rId2" tooltip="Собреро, Асканио">
                  <a:extLst>
                    <a:ext uri="{A12FA001-AC4F-418D-AE19-62706E023703}">
                      <ahyp:hlinkClr xmlns:ahyp="http://schemas.microsoft.com/office/drawing/2018/hyperlinkcolor" val="tx"/>
                    </a:ext>
                  </a:extLst>
                </a:hlinkClick>
              </a:rPr>
              <a:t>Асканио</a:t>
            </a:r>
            <a:r>
              <a:rPr lang="ru-RU" sz="2200" dirty="0">
                <a:solidFill>
                  <a:srgbClr val="46B2B5"/>
                </a:solidFill>
                <a:hlinkClick r:id="rId2" tooltip="Собреро, Асканио">
                  <a:extLst>
                    <a:ext uri="{A12FA001-AC4F-418D-AE19-62706E023703}">
                      <ahyp:hlinkClr xmlns:ahyp="http://schemas.microsoft.com/office/drawing/2018/hyperlinkcolor" val="tx"/>
                    </a:ext>
                  </a:extLst>
                </a:hlinkClick>
              </a:rPr>
              <a:t> </a:t>
            </a:r>
            <a:r>
              <a:rPr lang="ru-RU" sz="2200" dirty="0" err="1">
                <a:solidFill>
                  <a:schemeClr val="tx1"/>
                </a:solidFill>
                <a:hlinkClick r:id="rId2" tooltip="Собреро, Асканио">
                  <a:extLst>
                    <a:ext uri="{A12FA001-AC4F-418D-AE19-62706E023703}">
                      <ahyp:hlinkClr xmlns:ahyp="http://schemas.microsoft.com/office/drawing/2018/hyperlinkcolor" val="tx"/>
                    </a:ext>
                  </a:extLst>
                </a:hlinkClick>
              </a:rPr>
              <a:t>Собреро</a:t>
            </a:r>
            <a:r>
              <a:rPr lang="ru-RU" sz="2200" dirty="0">
                <a:solidFill>
                  <a:schemeClr val="tx1"/>
                </a:solidFill>
              </a:rPr>
              <a:t> в </a:t>
            </a:r>
            <a:r>
              <a:rPr lang="ru-RU" sz="2200" dirty="0">
                <a:solidFill>
                  <a:schemeClr val="tx1"/>
                </a:solidFill>
                <a:hlinkClick r:id="rId3" tooltip="1847 год">
                  <a:extLst>
                    <a:ext uri="{A12FA001-AC4F-418D-AE19-62706E023703}">
                      <ahyp:hlinkClr xmlns:ahyp="http://schemas.microsoft.com/office/drawing/2018/hyperlinkcolor" val="tx"/>
                    </a:ext>
                  </a:extLst>
                </a:hlinkClick>
              </a:rPr>
              <a:t>1847 году</a:t>
            </a:r>
            <a:r>
              <a:rPr lang="ru-RU" sz="2200" dirty="0">
                <a:solidFill>
                  <a:schemeClr val="tx1"/>
                </a:solidFill>
              </a:rPr>
              <a:t>, первоначально был назван «</a:t>
            </a:r>
            <a:r>
              <a:rPr lang="ru-RU" sz="2200" dirty="0" err="1">
                <a:solidFill>
                  <a:schemeClr val="tx1"/>
                </a:solidFill>
              </a:rPr>
              <a:t>пироглицерин</a:t>
            </a:r>
            <a:r>
              <a:rPr lang="ru-RU" sz="2200" dirty="0">
                <a:solidFill>
                  <a:schemeClr val="tx1"/>
                </a:solidFill>
              </a:rPr>
              <a:t>» В лаборатории получают </a:t>
            </a:r>
            <a:r>
              <a:rPr lang="ru-RU" sz="2200" dirty="0">
                <a:solidFill>
                  <a:schemeClr val="tx1"/>
                </a:solidFill>
                <a:hlinkClick r:id="rId4" tooltip="Этерификация">
                  <a:extLst>
                    <a:ext uri="{A12FA001-AC4F-418D-AE19-62706E023703}">
                      <ahyp:hlinkClr xmlns:ahyp="http://schemas.microsoft.com/office/drawing/2018/hyperlinkcolor" val="tx"/>
                    </a:ext>
                  </a:extLst>
                </a:hlinkClick>
              </a:rPr>
              <a:t>этерификацию</a:t>
            </a:r>
            <a:r>
              <a:rPr lang="ru-RU" sz="2200" dirty="0">
                <a:solidFill>
                  <a:schemeClr val="tx1"/>
                </a:solidFill>
              </a:rPr>
              <a:t> </a:t>
            </a:r>
            <a:r>
              <a:rPr lang="ru-RU" sz="2200" dirty="0">
                <a:solidFill>
                  <a:schemeClr val="tx1"/>
                </a:solidFill>
                <a:hlinkClick r:id="rId5" tooltip="Глицерин">
                  <a:extLst>
                    <a:ext uri="{A12FA001-AC4F-418D-AE19-62706E023703}">
                      <ahyp:hlinkClr xmlns:ahyp="http://schemas.microsoft.com/office/drawing/2018/hyperlinkcolor" val="tx"/>
                    </a:ext>
                  </a:extLst>
                </a:hlinkClick>
              </a:rPr>
              <a:t>глицерина</a:t>
            </a:r>
            <a:r>
              <a:rPr lang="ru-RU" sz="2200" dirty="0">
                <a:solidFill>
                  <a:schemeClr val="tx1"/>
                </a:solidFill>
              </a:rPr>
              <a:t> смесью концентрированной </a:t>
            </a:r>
            <a:r>
              <a:rPr lang="ru-RU" sz="2200" dirty="0">
                <a:solidFill>
                  <a:schemeClr val="tx1"/>
                </a:solidFill>
                <a:hlinkClick r:id="rId6" tooltip="Азотная кислота">
                  <a:extLst>
                    <a:ext uri="{A12FA001-AC4F-418D-AE19-62706E023703}">
                      <ahyp:hlinkClr xmlns:ahyp="http://schemas.microsoft.com/office/drawing/2018/hyperlinkcolor" val="tx"/>
                    </a:ext>
                  </a:extLst>
                </a:hlinkClick>
              </a:rPr>
              <a:t>азотной</a:t>
            </a:r>
            <a:r>
              <a:rPr lang="ru-RU" sz="2200" dirty="0">
                <a:solidFill>
                  <a:schemeClr val="tx1"/>
                </a:solidFill>
              </a:rPr>
              <a:t> и </a:t>
            </a:r>
            <a:r>
              <a:rPr lang="ru-RU" sz="2200" dirty="0">
                <a:solidFill>
                  <a:schemeClr val="tx1"/>
                </a:solidFill>
                <a:hlinkClick r:id="rId7" tooltip="Серная кислота">
                  <a:extLst>
                    <a:ext uri="{A12FA001-AC4F-418D-AE19-62706E023703}">
                      <ahyp:hlinkClr xmlns:ahyp="http://schemas.microsoft.com/office/drawing/2018/hyperlinkcolor" val="tx"/>
                    </a:ext>
                  </a:extLst>
                </a:hlinkClick>
              </a:rPr>
              <a:t>серной</a:t>
            </a:r>
            <a:r>
              <a:rPr lang="ru-RU" sz="2200" dirty="0">
                <a:solidFill>
                  <a:schemeClr val="tx1"/>
                </a:solidFill>
              </a:rPr>
              <a:t> кислот. Кислоты и </a:t>
            </a:r>
            <a:r>
              <a:rPr lang="ru-RU" sz="2200" dirty="0">
                <a:solidFill>
                  <a:schemeClr val="tx1"/>
                </a:solidFill>
                <a:hlinkClick r:id="rId5" tooltip="Глицерин">
                  <a:extLst>
                    <a:ext uri="{A12FA001-AC4F-418D-AE19-62706E023703}">
                      <ahyp:hlinkClr xmlns:ahyp="http://schemas.microsoft.com/office/drawing/2018/hyperlinkcolor" val="tx"/>
                    </a:ext>
                  </a:extLst>
                </a:hlinkClick>
              </a:rPr>
              <a:t>глицерин</a:t>
            </a:r>
            <a:r>
              <a:rPr lang="ru-RU" sz="2200" dirty="0">
                <a:solidFill>
                  <a:schemeClr val="tx1"/>
                </a:solidFill>
              </a:rPr>
              <a:t> должны быть очищены от примесей. Для обеспечения безопасности процесса и хорошего выхода по глицерину кислотная смесь должна иметь малое содержание воды.</a:t>
            </a:r>
          </a:p>
          <a:p>
            <a:r>
              <a:rPr lang="ru-RU" sz="2200" dirty="0">
                <a:solidFill>
                  <a:schemeClr val="tx1"/>
                </a:solidFill>
              </a:rPr>
              <a:t>Процесс начинают со смешения олеума (или лабораторной 98%-й серной кислоты) и </a:t>
            </a:r>
            <a:r>
              <a:rPr lang="ru-RU" sz="2200" dirty="0">
                <a:solidFill>
                  <a:schemeClr val="tx1"/>
                </a:solidFill>
                <a:hlinkClick r:id="rId8" tooltip="Азотнокислые окислители">
                  <a:extLst>
                    <a:ext uri="{A12FA001-AC4F-418D-AE19-62706E023703}">
                      <ahyp:hlinkClr xmlns:ahyp="http://schemas.microsoft.com/office/drawing/2018/hyperlinkcolor" val="tx"/>
                    </a:ext>
                  </a:extLst>
                </a:hlinkClick>
              </a:rPr>
              <a:t>азотной кислоты</a:t>
            </a:r>
            <a:r>
              <a:rPr lang="ru-RU" sz="2200" dirty="0">
                <a:solidFill>
                  <a:schemeClr val="tx1"/>
                </a:solidFill>
              </a:rPr>
              <a:t>. Смешение кислот производят при охлаждении для предотвращения </a:t>
            </a:r>
            <a:r>
              <a:rPr lang="ru-RU" sz="2200" dirty="0">
                <a:solidFill>
                  <a:schemeClr val="tx1"/>
                </a:solidFill>
                <a:hlinkClick r:id="rId9" tooltip="Термическое разложение">
                  <a:extLst>
                    <a:ext uri="{A12FA001-AC4F-418D-AE19-62706E023703}">
                      <ahyp:hlinkClr xmlns:ahyp="http://schemas.microsoft.com/office/drawing/2018/hyperlinkcolor" val="tx"/>
                    </a:ext>
                  </a:extLst>
                </a:hlinkClick>
              </a:rPr>
              <a:t>термического разложения</a:t>
            </a:r>
            <a:r>
              <a:rPr lang="ru-RU" sz="2200" dirty="0">
                <a:solidFill>
                  <a:schemeClr val="tx1"/>
                </a:solidFill>
              </a:rPr>
              <a:t> концентрированной азотной кислоты. Глицерин вносят из капельной воронки при интенсивном перемешивании и постоянном охлаждении колбы льдом (можно с добавлением пищевой соли). Контроль температуры осуществляют ртутным или электронным термометром. </a:t>
            </a:r>
          </a:p>
          <a:p>
            <a:endParaRPr lang="ru-RU" dirty="0"/>
          </a:p>
        </p:txBody>
      </p:sp>
    </p:spTree>
    <p:extLst>
      <p:ext uri="{BB962C8B-B14F-4D97-AF65-F5344CB8AC3E}">
        <p14:creationId xmlns:p14="http://schemas.microsoft.com/office/powerpoint/2010/main" val="207886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E15D41-02FF-4ED6-A0D1-460FE02213AC}"/>
              </a:ext>
            </a:extLst>
          </p:cNvPr>
          <p:cNvSpPr>
            <a:spLocks noGrp="1"/>
          </p:cNvSpPr>
          <p:nvPr>
            <p:ph type="title"/>
          </p:nvPr>
        </p:nvSpPr>
        <p:spPr/>
        <p:txBody>
          <a:bodyPr/>
          <a:lstStyle/>
          <a:p>
            <a:r>
              <a:rPr lang="ru-RU" dirty="0"/>
              <a:t>Синтез нитроглицерина</a:t>
            </a:r>
          </a:p>
        </p:txBody>
      </p:sp>
      <p:sp>
        <p:nvSpPr>
          <p:cNvPr id="3" name="Объект 2">
            <a:extLst>
              <a:ext uri="{FF2B5EF4-FFF2-40B4-BE49-F238E27FC236}">
                <a16:creationId xmlns:a16="http://schemas.microsoft.com/office/drawing/2014/main" id="{76041A51-2774-4299-AD88-B61F14406EDF}"/>
              </a:ext>
            </a:extLst>
          </p:cNvPr>
          <p:cNvSpPr>
            <a:spLocks noGrp="1"/>
          </p:cNvSpPr>
          <p:nvPr>
            <p:ph idx="1"/>
          </p:nvPr>
        </p:nvSpPr>
        <p:spPr>
          <a:xfrm>
            <a:off x="1251678" y="1145512"/>
            <a:ext cx="10178322" cy="5426109"/>
          </a:xfrm>
        </p:spPr>
        <p:txBody>
          <a:bodyPr>
            <a:normAutofit/>
          </a:bodyPr>
          <a:lstStyle/>
          <a:p>
            <a:r>
              <a:rPr lang="ru-RU" dirty="0">
                <a:solidFill>
                  <a:schemeClr val="tx1"/>
                </a:solidFill>
              </a:rPr>
              <a:t>Затем реакционную смесь кислот и глицерина выдерживают непродолжительное время при охлаждении льдом. Жидкость расслаивается на два слоя. Нитроглицерин легче </a:t>
            </a:r>
            <a:r>
              <a:rPr lang="ru-RU" dirty="0">
                <a:solidFill>
                  <a:schemeClr val="tx1"/>
                </a:solidFill>
                <a:hlinkClick r:id="rId2" tooltip="Нитрующая смесь">
                  <a:extLst>
                    <a:ext uri="{A12FA001-AC4F-418D-AE19-62706E023703}">
                      <ahyp:hlinkClr xmlns:ahyp="http://schemas.microsoft.com/office/drawing/2018/hyperlinkcolor" val="tx"/>
                    </a:ext>
                  </a:extLst>
                </a:hlinkClick>
              </a:rPr>
              <a:t>нитрующей смеси</a:t>
            </a:r>
            <a:r>
              <a:rPr lang="ru-RU" dirty="0">
                <a:solidFill>
                  <a:schemeClr val="tx1"/>
                </a:solidFill>
              </a:rPr>
              <a:t> и всплывает в виде мутного слоя. Процесс этерификации проводят при температурах в районе 0˚С. При более низких температурах скорость процесса мала, при более высоких температурах процесс становится опасным и резко уменьшается выход продукта.</a:t>
            </a:r>
          </a:p>
          <a:p>
            <a:r>
              <a:rPr lang="ru-RU" dirty="0">
                <a:solidFill>
                  <a:schemeClr val="tx1"/>
                </a:solidFill>
              </a:rPr>
              <a:t>Температура воды должна быть 6—15 °C, объём — не менее, чем в 100—110 раз превосходить объём полученного НГЦ. Кислоты растворяются в воде, а нитроглицерин оседает на дно ёмкости в виде мутных капель бежевого цвета. Воду сливают и заменяют новой порцией холодной воды с добавлением небольшого количества соды (1—3 % по массе).</a:t>
            </a:r>
          </a:p>
          <a:p>
            <a:r>
              <a:rPr lang="ru-RU" dirty="0">
                <a:solidFill>
                  <a:schemeClr val="tx1"/>
                </a:solidFill>
              </a:rPr>
              <a:t>Окончательную промывку производят небольшим количеством содового раствора до нейтральной реакции водной фазы. Для получения максимально чистого нитроглицерина (например, для исследовательских целей) производят последнюю очистку промывкой водой, что позволяет отделить остатки соды и нитрата натрия. </a:t>
            </a:r>
          </a:p>
          <a:p>
            <a:endParaRPr lang="ru-RU" dirty="0"/>
          </a:p>
        </p:txBody>
      </p:sp>
    </p:spTree>
    <p:extLst>
      <p:ext uri="{BB962C8B-B14F-4D97-AF65-F5344CB8AC3E}">
        <p14:creationId xmlns:p14="http://schemas.microsoft.com/office/powerpoint/2010/main" val="342296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05CCB3-09E2-4B28-A5C5-6EFF8BC12F9C}"/>
              </a:ext>
            </a:extLst>
          </p:cNvPr>
          <p:cNvSpPr>
            <a:spLocks noGrp="1"/>
          </p:cNvSpPr>
          <p:nvPr>
            <p:ph type="title"/>
          </p:nvPr>
        </p:nvSpPr>
        <p:spPr/>
        <p:txBody>
          <a:bodyPr/>
          <a:lstStyle/>
          <a:p>
            <a:r>
              <a:rPr lang="ru-RU" dirty="0"/>
              <a:t>применение</a:t>
            </a:r>
          </a:p>
        </p:txBody>
      </p:sp>
      <p:sp>
        <p:nvSpPr>
          <p:cNvPr id="3" name="Объект 2">
            <a:extLst>
              <a:ext uri="{FF2B5EF4-FFF2-40B4-BE49-F238E27FC236}">
                <a16:creationId xmlns:a16="http://schemas.microsoft.com/office/drawing/2014/main" id="{D1421628-595E-4EC8-847F-DB8C2D1D7679}"/>
              </a:ext>
            </a:extLst>
          </p:cNvPr>
          <p:cNvSpPr>
            <a:spLocks noGrp="1"/>
          </p:cNvSpPr>
          <p:nvPr>
            <p:ph idx="1"/>
          </p:nvPr>
        </p:nvSpPr>
        <p:spPr>
          <a:xfrm>
            <a:off x="1175657" y="1185705"/>
            <a:ext cx="10254343" cy="4693887"/>
          </a:xfrm>
        </p:spPr>
        <p:txBody>
          <a:bodyPr>
            <a:normAutofit fontScale="92500" lnSpcReduction="10000"/>
          </a:bodyPr>
          <a:lstStyle/>
          <a:p>
            <a:r>
              <a:rPr lang="ru-RU" dirty="0">
                <a:solidFill>
                  <a:schemeClr val="tx1"/>
                </a:solidFill>
              </a:rPr>
              <a:t>Нитроглицерин относится к категории веществ, называемых </a:t>
            </a:r>
            <a:r>
              <a:rPr lang="ru-RU" dirty="0">
                <a:solidFill>
                  <a:schemeClr val="tx1"/>
                </a:solidFill>
                <a:hlinkClick r:id="rId2" tooltip="Вазодилататор">
                  <a:extLst>
                    <a:ext uri="{A12FA001-AC4F-418D-AE19-62706E023703}">
                      <ahyp:hlinkClr xmlns:ahyp="http://schemas.microsoft.com/office/drawing/2018/hyperlinkcolor" val="tx"/>
                    </a:ext>
                  </a:extLst>
                </a:hlinkClick>
              </a:rPr>
              <a:t>вазодилататорами</a:t>
            </a:r>
            <a:r>
              <a:rPr lang="ru-RU" dirty="0">
                <a:solidFill>
                  <a:schemeClr val="tx1"/>
                </a:solidFill>
              </a:rPr>
              <a:t> — средствам, понижающим кровяное давление, расслабляет гладкую мускулатуру кровеносных сосудов, </a:t>
            </a:r>
            <a:r>
              <a:rPr lang="ru-RU" dirty="0">
                <a:solidFill>
                  <a:schemeClr val="tx1"/>
                </a:solidFill>
                <a:hlinkClick r:id="rId3" tooltip="Бронхи">
                  <a:extLst>
                    <a:ext uri="{A12FA001-AC4F-418D-AE19-62706E023703}">
                      <ahyp:hlinkClr xmlns:ahyp="http://schemas.microsoft.com/office/drawing/2018/hyperlinkcolor" val="tx"/>
                    </a:ext>
                  </a:extLst>
                </a:hlinkClick>
              </a:rPr>
              <a:t>бронхов</a:t>
            </a:r>
            <a:r>
              <a:rPr lang="ru-RU" dirty="0">
                <a:solidFill>
                  <a:schemeClr val="tx1"/>
                </a:solidFill>
              </a:rPr>
              <a:t>, желчных и мочевых путей, </a:t>
            </a:r>
            <a:r>
              <a:rPr lang="ru-RU" dirty="0">
                <a:solidFill>
                  <a:schemeClr val="tx1"/>
                </a:solidFill>
                <a:hlinkClick r:id="rId4" tooltip="Желудочно-кишечный тракт">
                  <a:extLst>
                    <a:ext uri="{A12FA001-AC4F-418D-AE19-62706E023703}">
                      <ahyp:hlinkClr xmlns:ahyp="http://schemas.microsoft.com/office/drawing/2018/hyperlinkcolor" val="tx"/>
                    </a:ext>
                  </a:extLst>
                </a:hlinkClick>
              </a:rPr>
              <a:t>желудочно-кишечного тракта</a:t>
            </a:r>
            <a:r>
              <a:rPr lang="ru-RU" dirty="0">
                <a:solidFill>
                  <a:schemeClr val="tx1"/>
                </a:solidFill>
              </a:rPr>
              <a:t>. Основное применение имеет при </a:t>
            </a:r>
            <a:r>
              <a:rPr lang="ru-RU" dirty="0">
                <a:solidFill>
                  <a:schemeClr val="tx1"/>
                </a:solidFill>
                <a:hlinkClick r:id="rId5" tooltip="Стенокардия">
                  <a:extLst>
                    <a:ext uri="{A12FA001-AC4F-418D-AE19-62706E023703}">
                      <ahyp:hlinkClr xmlns:ahyp="http://schemas.microsoft.com/office/drawing/2018/hyperlinkcolor" val="tx"/>
                    </a:ext>
                  </a:extLst>
                </a:hlinkClick>
              </a:rPr>
              <a:t>стенокардии</a:t>
            </a:r>
            <a:r>
              <a:rPr lang="ru-RU" dirty="0">
                <a:solidFill>
                  <a:schemeClr val="tx1"/>
                </a:solidFill>
              </a:rPr>
              <a:t>, главным образом для купирования острых приступов спазмов коронарных сосудов. Для предупреждения приступов он мало пригоден из-за кратковременности действия. Иногда применяется при </a:t>
            </a:r>
            <a:r>
              <a:rPr lang="ru-RU" dirty="0">
                <a:solidFill>
                  <a:schemeClr val="tx1"/>
                </a:solidFill>
                <a:hlinkClick r:id="rId6" tooltip="Эмболия">
                  <a:extLst>
                    <a:ext uri="{A12FA001-AC4F-418D-AE19-62706E023703}">
                      <ahyp:hlinkClr xmlns:ahyp="http://schemas.microsoft.com/office/drawing/2018/hyperlinkcolor" val="tx"/>
                    </a:ext>
                  </a:extLst>
                </a:hlinkClick>
              </a:rPr>
              <a:t>эмболии</a:t>
            </a:r>
            <a:r>
              <a:rPr lang="ru-RU" dirty="0">
                <a:solidFill>
                  <a:schemeClr val="tx1"/>
                </a:solidFill>
              </a:rPr>
              <a:t> центральной артерии сетчатки, а также функциональных </a:t>
            </a:r>
            <a:r>
              <a:rPr lang="ru-RU" dirty="0" err="1">
                <a:solidFill>
                  <a:schemeClr val="tx1"/>
                </a:solidFill>
                <a:hlinkClick r:id="rId7" tooltip="Холецистопатия (страница отсутствует)">
                  <a:extLst>
                    <a:ext uri="{A12FA001-AC4F-418D-AE19-62706E023703}">
                      <ahyp:hlinkClr xmlns:ahyp="http://schemas.microsoft.com/office/drawing/2018/hyperlinkcolor" val="tx"/>
                    </a:ext>
                  </a:extLst>
                </a:hlinkClick>
              </a:rPr>
              <a:t>холецистопатиях</a:t>
            </a:r>
            <a:r>
              <a:rPr lang="ru-RU" dirty="0">
                <a:solidFill>
                  <a:schemeClr val="tx1"/>
                </a:solidFill>
              </a:rPr>
              <a:t>.</a:t>
            </a:r>
          </a:p>
          <a:p>
            <a:r>
              <a:rPr lang="ru-RU" dirty="0">
                <a:solidFill>
                  <a:schemeClr val="tx1"/>
                </a:solidFill>
              </a:rPr>
              <a:t>Нитроглицерин широко применялся во взрывотехнике. В чистом виде он очень неустойчив и опасен. После открытия </a:t>
            </a:r>
            <a:r>
              <a:rPr lang="ru-RU" dirty="0" err="1">
                <a:solidFill>
                  <a:schemeClr val="tx1"/>
                </a:solidFill>
                <a:hlinkClick r:id="rId8" tooltip="Собреро, Асканио">
                  <a:extLst>
                    <a:ext uri="{A12FA001-AC4F-418D-AE19-62706E023703}">
                      <ahyp:hlinkClr xmlns:ahyp="http://schemas.microsoft.com/office/drawing/2018/hyperlinkcolor" val="tx"/>
                    </a:ext>
                  </a:extLst>
                </a:hlinkClick>
              </a:rPr>
              <a:t>Асканио</a:t>
            </a:r>
            <a:r>
              <a:rPr lang="ru-RU" dirty="0">
                <a:solidFill>
                  <a:schemeClr val="tx1"/>
                </a:solidFill>
                <a:hlinkClick r:id="rId8" tooltip="Собреро, Асканио">
                  <a:extLst>
                    <a:ext uri="{A12FA001-AC4F-418D-AE19-62706E023703}">
                      <ahyp:hlinkClr xmlns:ahyp="http://schemas.microsoft.com/office/drawing/2018/hyperlinkcolor" val="tx"/>
                    </a:ext>
                  </a:extLst>
                </a:hlinkClick>
              </a:rPr>
              <a:t> </a:t>
            </a:r>
            <a:r>
              <a:rPr lang="ru-RU" dirty="0" err="1">
                <a:solidFill>
                  <a:schemeClr val="tx1"/>
                </a:solidFill>
                <a:hlinkClick r:id="rId8" tooltip="Собреро, Асканио">
                  <a:extLst>
                    <a:ext uri="{A12FA001-AC4F-418D-AE19-62706E023703}">
                      <ahyp:hlinkClr xmlns:ahyp="http://schemas.microsoft.com/office/drawing/2018/hyperlinkcolor" val="tx"/>
                    </a:ext>
                  </a:extLst>
                </a:hlinkClick>
              </a:rPr>
              <a:t>Собреро</a:t>
            </a:r>
            <a:r>
              <a:rPr lang="ru-RU" dirty="0">
                <a:solidFill>
                  <a:schemeClr val="tx1"/>
                </a:solidFill>
              </a:rPr>
              <a:t> нитроглицерина, в 1853 году русский химик </a:t>
            </a:r>
            <a:r>
              <a:rPr lang="ru-RU" dirty="0">
                <a:solidFill>
                  <a:schemeClr val="tx1"/>
                </a:solidFill>
                <a:hlinkClick r:id="rId9" tooltip="Зинин, Николай Николаевич">
                  <a:extLst>
                    <a:ext uri="{A12FA001-AC4F-418D-AE19-62706E023703}">
                      <ahyp:hlinkClr xmlns:ahyp="http://schemas.microsoft.com/office/drawing/2018/hyperlinkcolor" val="tx"/>
                    </a:ext>
                  </a:extLst>
                </a:hlinkClick>
              </a:rPr>
              <a:t>Николай Зинин</a:t>
            </a:r>
            <a:r>
              <a:rPr lang="ru-RU" dirty="0">
                <a:solidFill>
                  <a:schemeClr val="tx1"/>
                </a:solidFill>
              </a:rPr>
              <a:t> предложил использовать его в технических целях. Спустя 10 лет помощник Зинина военный инженер </a:t>
            </a:r>
            <a:r>
              <a:rPr lang="ru-RU" dirty="0">
                <a:solidFill>
                  <a:schemeClr val="tx1"/>
                </a:solidFill>
                <a:hlinkClick r:id="rId10" tooltip="Петрушевский, Василий Фомич">
                  <a:extLst>
                    <a:ext uri="{A12FA001-AC4F-418D-AE19-62706E023703}">
                      <ahyp:hlinkClr xmlns:ahyp="http://schemas.microsoft.com/office/drawing/2018/hyperlinkcolor" val="tx"/>
                    </a:ext>
                  </a:extLst>
                </a:hlinkClick>
              </a:rPr>
              <a:t>Василий Петрушевский</a:t>
            </a:r>
            <a:r>
              <a:rPr lang="ru-RU" dirty="0">
                <a:solidFill>
                  <a:schemeClr val="tx1"/>
                </a:solidFill>
              </a:rPr>
              <a:t> первым начал производить его в больших количествах, под его руководством нитроглицерин был применён в горном деле в 1867 году. </a:t>
            </a:r>
            <a:r>
              <a:rPr lang="ru-RU" dirty="0">
                <a:solidFill>
                  <a:schemeClr val="tx1"/>
                </a:solidFill>
                <a:hlinkClick r:id="rId11" tooltip="Нобель, Альфред">
                  <a:extLst>
                    <a:ext uri="{A12FA001-AC4F-418D-AE19-62706E023703}">
                      <ahyp:hlinkClr xmlns:ahyp="http://schemas.microsoft.com/office/drawing/2018/hyperlinkcolor" val="tx"/>
                    </a:ext>
                  </a:extLst>
                </a:hlinkClick>
              </a:rPr>
              <a:t>Альфред Нобель</a:t>
            </a:r>
            <a:r>
              <a:rPr lang="ru-RU" dirty="0">
                <a:solidFill>
                  <a:schemeClr val="tx1"/>
                </a:solidFill>
              </a:rPr>
              <a:t> в 1863 году изобрёл инжектор-смеситель для производства нитроглицерина и капсюль-детонатор, а в 1867 году — </a:t>
            </a:r>
            <a:r>
              <a:rPr lang="ru-RU" dirty="0">
                <a:solidFill>
                  <a:schemeClr val="tx1"/>
                </a:solidFill>
                <a:hlinkClick r:id="rId12" tooltip="Динамит">
                  <a:extLst>
                    <a:ext uri="{A12FA001-AC4F-418D-AE19-62706E023703}">
                      <ahyp:hlinkClr xmlns:ahyp="http://schemas.microsoft.com/office/drawing/2018/hyperlinkcolor" val="tx"/>
                    </a:ext>
                  </a:extLst>
                </a:hlinkClick>
              </a:rPr>
              <a:t>динамит</a:t>
            </a:r>
            <a:r>
              <a:rPr lang="ru-RU" dirty="0">
                <a:solidFill>
                  <a:schemeClr val="tx1"/>
                </a:solidFill>
              </a:rPr>
              <a:t>, получаемый смешением нитроглицерина с </a:t>
            </a:r>
            <a:r>
              <a:rPr lang="ru-RU" dirty="0">
                <a:solidFill>
                  <a:schemeClr val="tx1"/>
                </a:solidFill>
                <a:hlinkClick r:id="rId13" tooltip="Кизельгур">
                  <a:extLst>
                    <a:ext uri="{A12FA001-AC4F-418D-AE19-62706E023703}">
                      <ahyp:hlinkClr xmlns:ahyp="http://schemas.microsoft.com/office/drawing/2018/hyperlinkcolor" val="tx"/>
                    </a:ext>
                  </a:extLst>
                </a:hlinkClick>
              </a:rPr>
              <a:t>кизельгуром</a:t>
            </a:r>
            <a:r>
              <a:rPr lang="ru-RU" dirty="0">
                <a:solidFill>
                  <a:schemeClr val="tx1"/>
                </a:solidFill>
              </a:rPr>
              <a:t> </a:t>
            </a:r>
          </a:p>
        </p:txBody>
      </p:sp>
    </p:spTree>
    <p:extLst>
      <p:ext uri="{BB962C8B-B14F-4D97-AF65-F5344CB8AC3E}">
        <p14:creationId xmlns:p14="http://schemas.microsoft.com/office/powerpoint/2010/main" val="2112539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742153-1E23-4D9C-8159-70F89D24C544}"/>
              </a:ext>
            </a:extLst>
          </p:cNvPr>
          <p:cNvSpPr>
            <a:spLocks noGrp="1"/>
          </p:cNvSpPr>
          <p:nvPr>
            <p:ph type="title"/>
          </p:nvPr>
        </p:nvSpPr>
        <p:spPr/>
        <p:txBody>
          <a:bodyPr/>
          <a:lstStyle/>
          <a:p>
            <a:r>
              <a:rPr lang="ru-RU" dirty="0"/>
              <a:t>применение</a:t>
            </a:r>
          </a:p>
        </p:txBody>
      </p:sp>
      <p:sp>
        <p:nvSpPr>
          <p:cNvPr id="3" name="Текст 2">
            <a:extLst>
              <a:ext uri="{FF2B5EF4-FFF2-40B4-BE49-F238E27FC236}">
                <a16:creationId xmlns:a16="http://schemas.microsoft.com/office/drawing/2014/main" id="{C739CA7A-803C-4ED8-B8A6-AD1289AB7BBB}"/>
              </a:ext>
            </a:extLst>
          </p:cNvPr>
          <p:cNvSpPr>
            <a:spLocks noGrp="1"/>
          </p:cNvSpPr>
          <p:nvPr>
            <p:ph type="body" idx="1"/>
          </p:nvPr>
        </p:nvSpPr>
        <p:spPr/>
        <p:txBody>
          <a:bodyPr/>
          <a:lstStyle/>
          <a:p>
            <a:r>
              <a:rPr lang="ru-RU" dirty="0"/>
              <a:t>В фармакологии</a:t>
            </a:r>
          </a:p>
        </p:txBody>
      </p:sp>
      <p:pic>
        <p:nvPicPr>
          <p:cNvPr id="7" name="Объект 6">
            <a:extLst>
              <a:ext uri="{FF2B5EF4-FFF2-40B4-BE49-F238E27FC236}">
                <a16:creationId xmlns:a16="http://schemas.microsoft.com/office/drawing/2014/main" id="{6B6B0C1F-D279-43E7-A50B-661D5FEBE99D}"/>
              </a:ext>
            </a:extLst>
          </p:cNvPr>
          <p:cNvPicPr>
            <a:picLocks noGrp="1" noChangeAspect="1"/>
          </p:cNvPicPr>
          <p:nvPr>
            <p:ph sz="half" idx="2"/>
          </p:nvPr>
        </p:nvPicPr>
        <p:blipFill>
          <a:blip r:embed="rId2"/>
          <a:stretch>
            <a:fillRect/>
          </a:stretch>
        </p:blipFill>
        <p:spPr>
          <a:xfrm>
            <a:off x="1251678" y="2832162"/>
            <a:ext cx="4385447" cy="3859192"/>
          </a:xfrm>
          <a:prstGeom prst="rect">
            <a:avLst/>
          </a:prstGeom>
        </p:spPr>
      </p:pic>
      <p:sp>
        <p:nvSpPr>
          <p:cNvPr id="5" name="Текст 4">
            <a:extLst>
              <a:ext uri="{FF2B5EF4-FFF2-40B4-BE49-F238E27FC236}">
                <a16:creationId xmlns:a16="http://schemas.microsoft.com/office/drawing/2014/main" id="{87842929-025B-4F73-9410-D5A50ADC34D6}"/>
              </a:ext>
            </a:extLst>
          </p:cNvPr>
          <p:cNvSpPr>
            <a:spLocks noGrp="1"/>
          </p:cNvSpPr>
          <p:nvPr>
            <p:ph type="body" sz="quarter" idx="3"/>
          </p:nvPr>
        </p:nvSpPr>
        <p:spPr/>
        <p:txBody>
          <a:bodyPr/>
          <a:lstStyle/>
          <a:p>
            <a:r>
              <a:rPr lang="ru-RU" dirty="0"/>
              <a:t>Во взрывотехнике</a:t>
            </a:r>
          </a:p>
        </p:txBody>
      </p:sp>
      <p:pic>
        <p:nvPicPr>
          <p:cNvPr id="8" name="Объект 7">
            <a:extLst>
              <a:ext uri="{FF2B5EF4-FFF2-40B4-BE49-F238E27FC236}">
                <a16:creationId xmlns:a16="http://schemas.microsoft.com/office/drawing/2014/main" id="{ADFE1EE0-726F-4483-B64C-215DA7A5E5CC}"/>
              </a:ext>
            </a:extLst>
          </p:cNvPr>
          <p:cNvPicPr>
            <a:picLocks noGrp="1" noChangeAspect="1"/>
          </p:cNvPicPr>
          <p:nvPr>
            <p:ph sz="quarter" idx="4"/>
          </p:nvPr>
        </p:nvPicPr>
        <p:blipFill>
          <a:blip r:embed="rId3"/>
          <a:stretch>
            <a:fillRect/>
          </a:stretch>
        </p:blipFill>
        <p:spPr>
          <a:xfrm>
            <a:off x="6339078" y="2840511"/>
            <a:ext cx="4306459" cy="3926863"/>
          </a:xfrm>
          <a:prstGeom prst="rect">
            <a:avLst/>
          </a:prstGeom>
        </p:spPr>
      </p:pic>
    </p:spTree>
    <p:extLst>
      <p:ext uri="{BB962C8B-B14F-4D97-AF65-F5344CB8AC3E}">
        <p14:creationId xmlns:p14="http://schemas.microsoft.com/office/powerpoint/2010/main" val="3083673786"/>
      </p:ext>
    </p:extLst>
  </p:cSld>
  <p:clrMapOvr>
    <a:masterClrMapping/>
  </p:clrMapOvr>
</p:sld>
</file>

<file path=ppt/theme/theme1.xml><?xml version="1.0" encoding="utf-8"?>
<a:theme xmlns:a="http://schemas.openxmlformats.org/drawingml/2006/main" name="Эмблема">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Эмблема</Template>
  <TotalTime>70</TotalTime>
  <Words>801</Words>
  <Application>Microsoft Office PowerPoint</Application>
  <PresentationFormat>Широкоэкранный</PresentationFormat>
  <Paragraphs>37</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Corbel</vt:lpstr>
      <vt:lpstr>Gill Sans MT</vt:lpstr>
      <vt:lpstr>Impact</vt:lpstr>
      <vt:lpstr>Эмблема</vt:lpstr>
      <vt:lpstr>Нитроглицерин и его применение</vt:lpstr>
      <vt:lpstr>Задачи:</vt:lpstr>
      <vt:lpstr>Что же такое нитроглицерин?</vt:lpstr>
      <vt:lpstr>Определение</vt:lpstr>
      <vt:lpstr>свойства нитроглицерина </vt:lpstr>
      <vt:lpstr>Синтез нитроглицерина</vt:lpstr>
      <vt:lpstr>Синтез нитроглицерина</vt:lpstr>
      <vt:lpstr>применение</vt:lpstr>
      <vt:lpstr>применение</vt:lpstr>
      <vt:lpstr>Нитроглицерин своими руками</vt:lpstr>
      <vt:lpstr>Для начала подготовим нитрующую смесь и необходимое оборудование </vt:lpstr>
      <vt:lpstr>Далее охлаждаем нитрующую смесь льдом и добавляем глицерин по каплям, тщательно перемешивая</vt:lpstr>
      <vt:lpstr>Собираем бежевый нитроглицерин пипеткой и промываем раствором соды</vt:lpstr>
      <vt:lpstr>Спасбо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Нитроглицерин и его применение</dc:title>
  <dc:creator>Арсений Буров</dc:creator>
  <cp:lastModifiedBy>Арсений Буров</cp:lastModifiedBy>
  <cp:revision>1</cp:revision>
  <dcterms:created xsi:type="dcterms:W3CDTF">2024-04-01T12:47:58Z</dcterms:created>
  <dcterms:modified xsi:type="dcterms:W3CDTF">2024-04-01T13:58:55Z</dcterms:modified>
</cp:coreProperties>
</file>