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30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ru-RU" smtClean="0"/>
              <a:t>Образец заголовка</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1EEC8468-40DC-4755-B4FD-6754681F7B56}" type="datetimeFigureOut">
              <a:rPr lang="ru-RU" smtClean="0"/>
              <a:t>01.04.2024</a:t>
            </a:fld>
            <a:endParaRPr lang="ru-RU"/>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ru-RU"/>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23F7261E-C7E3-42DD-899B-C13724D11953}" type="slidenum">
              <a:rPr lang="ru-RU" smtClean="0"/>
              <a:t>‹#›</a:t>
            </a:fld>
            <a:endParaRPr lang="ru-RU"/>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82339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EEC8468-40DC-4755-B4FD-6754681F7B56}" type="datetimeFigureOut">
              <a:rPr lang="ru-RU" smtClean="0"/>
              <a:t>01.04.2024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3F7261E-C7E3-42DD-899B-C13724D11953}" type="slidenum">
              <a:rPr lang="ru-RU" smtClean="0"/>
              <a:t>‹#›</a:t>
            </a:fld>
            <a:endParaRPr lang="ru-RU"/>
          </a:p>
        </p:txBody>
      </p:sp>
    </p:spTree>
    <p:extLst>
      <p:ext uri="{BB962C8B-B14F-4D97-AF65-F5344CB8AC3E}">
        <p14:creationId xmlns:p14="http://schemas.microsoft.com/office/powerpoint/2010/main" val="2646565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EEC8468-40DC-4755-B4FD-6754681F7B56}" type="datetimeFigureOut">
              <a:rPr lang="ru-RU" smtClean="0"/>
              <a:t>01.04.2024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3F7261E-C7E3-42DD-899B-C13724D11953}" type="slidenum">
              <a:rPr lang="ru-RU" smtClean="0"/>
              <a:t>‹#›</a:t>
            </a:fld>
            <a:endParaRPr lang="ru-RU"/>
          </a:p>
        </p:txBody>
      </p:sp>
    </p:spTree>
    <p:extLst>
      <p:ext uri="{BB962C8B-B14F-4D97-AF65-F5344CB8AC3E}">
        <p14:creationId xmlns:p14="http://schemas.microsoft.com/office/powerpoint/2010/main" val="388154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EEC8468-40DC-4755-B4FD-6754681F7B56}" type="datetimeFigureOut">
              <a:rPr lang="ru-RU" smtClean="0"/>
              <a:t>01.04.2024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3F7261E-C7E3-42DD-899B-C13724D11953}" type="slidenum">
              <a:rPr lang="ru-RU" smtClean="0"/>
              <a:t>‹#›</a:t>
            </a:fld>
            <a:endParaRPr lang="ru-RU"/>
          </a:p>
        </p:txBody>
      </p:sp>
    </p:spTree>
    <p:extLst>
      <p:ext uri="{BB962C8B-B14F-4D97-AF65-F5344CB8AC3E}">
        <p14:creationId xmlns:p14="http://schemas.microsoft.com/office/powerpoint/2010/main" val="1928678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1EEC8468-40DC-4755-B4FD-6754681F7B56}" type="datetimeFigureOut">
              <a:rPr lang="ru-RU" smtClean="0"/>
              <a:t>01.04.2024</a:t>
            </a:fld>
            <a:endParaRPr lang="ru-RU"/>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ru-RU"/>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23F7261E-C7E3-42DD-899B-C13724D11953}" type="slidenum">
              <a:rPr lang="ru-RU" smtClean="0"/>
              <a:t>‹#›</a:t>
            </a:fld>
            <a:endParaRPr lang="ru-RU"/>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14935191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1EEC8468-40DC-4755-B4FD-6754681F7B56}" type="datetimeFigureOut">
              <a:rPr lang="ru-RU" smtClean="0"/>
              <a:t>01.04.2024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3F7261E-C7E3-42DD-899B-C13724D11953}" type="slidenum">
              <a:rPr lang="ru-RU" smtClean="0"/>
              <a:t>‹#›</a:t>
            </a:fld>
            <a:endParaRPr lang="ru-RU"/>
          </a:p>
        </p:txBody>
      </p:sp>
    </p:spTree>
    <p:extLst>
      <p:ext uri="{BB962C8B-B14F-4D97-AF65-F5344CB8AC3E}">
        <p14:creationId xmlns:p14="http://schemas.microsoft.com/office/powerpoint/2010/main" val="2384469734"/>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257300" y="2909102"/>
            <a:ext cx="4800600" cy="299639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633864" y="2909102"/>
            <a:ext cx="4800600" cy="299639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EEC8468-40DC-4755-B4FD-6754681F7B56}" type="datetimeFigureOut">
              <a:rPr lang="ru-RU" smtClean="0"/>
              <a:t>01.04.2024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3F7261E-C7E3-42DD-899B-C13724D11953}" type="slidenum">
              <a:rPr lang="ru-RU" smtClean="0"/>
              <a:t>‹#›</a:t>
            </a:fld>
            <a:endParaRPr lang="ru-RU"/>
          </a:p>
        </p:txBody>
      </p:sp>
    </p:spTree>
    <p:extLst>
      <p:ext uri="{BB962C8B-B14F-4D97-AF65-F5344CB8AC3E}">
        <p14:creationId xmlns:p14="http://schemas.microsoft.com/office/powerpoint/2010/main" val="1552385725"/>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EEC8468-40DC-4755-B4FD-6754681F7B56}" type="datetimeFigureOut">
              <a:rPr lang="ru-RU" smtClean="0"/>
              <a:t>01.04.2024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3F7261E-C7E3-42DD-899B-C13724D11953}" type="slidenum">
              <a:rPr lang="ru-RU" smtClean="0"/>
              <a:t>‹#›</a:t>
            </a:fld>
            <a:endParaRPr lang="ru-RU"/>
          </a:p>
        </p:txBody>
      </p:sp>
    </p:spTree>
    <p:extLst>
      <p:ext uri="{BB962C8B-B14F-4D97-AF65-F5344CB8AC3E}">
        <p14:creationId xmlns:p14="http://schemas.microsoft.com/office/powerpoint/2010/main" val="2424424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EC8468-40DC-4755-B4FD-6754681F7B56}" type="datetimeFigureOut">
              <a:rPr lang="ru-RU" smtClean="0"/>
              <a:t>01.04.2024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23F7261E-C7E3-42DD-899B-C13724D11953}" type="slidenum">
              <a:rPr lang="ru-RU" smtClean="0"/>
              <a:t>‹#›</a:t>
            </a:fld>
            <a:endParaRPr lang="ru-RU"/>
          </a:p>
        </p:txBody>
      </p:sp>
    </p:spTree>
    <p:extLst>
      <p:ext uri="{BB962C8B-B14F-4D97-AF65-F5344CB8AC3E}">
        <p14:creationId xmlns:p14="http://schemas.microsoft.com/office/powerpoint/2010/main" val="3668546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ru-RU" smtClean="0"/>
              <a:t>Образец заголовка</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65051" y="6375679"/>
            <a:ext cx="1233355" cy="348462"/>
          </a:xfrm>
        </p:spPr>
        <p:txBody>
          <a:bodyPr/>
          <a:lstStyle/>
          <a:p>
            <a:fld id="{1EEC8468-40DC-4755-B4FD-6754681F7B56}" type="datetimeFigureOut">
              <a:rPr lang="ru-RU" smtClean="0"/>
              <a:t>01.04.2024</a:t>
            </a:fld>
            <a:endParaRPr lang="ru-RU"/>
          </a:p>
        </p:txBody>
      </p:sp>
      <p:sp>
        <p:nvSpPr>
          <p:cNvPr id="6" name="Footer Placeholder 5"/>
          <p:cNvSpPr>
            <a:spLocks noGrp="1"/>
          </p:cNvSpPr>
          <p:nvPr>
            <p:ph type="ftr" sz="quarter" idx="11"/>
          </p:nvPr>
        </p:nvSpPr>
        <p:spPr>
          <a:xfrm>
            <a:off x="2103620" y="6375679"/>
            <a:ext cx="3482179" cy="345796"/>
          </a:xfrm>
        </p:spPr>
        <p:txBody>
          <a:bodyPr/>
          <a:lstStyle/>
          <a:p>
            <a:endParaRPr lang="ru-RU"/>
          </a:p>
        </p:txBody>
      </p:sp>
      <p:sp>
        <p:nvSpPr>
          <p:cNvPr id="7" name="Slide Number Placeholder 6"/>
          <p:cNvSpPr>
            <a:spLocks noGrp="1"/>
          </p:cNvSpPr>
          <p:nvPr>
            <p:ph type="sldNum" sz="quarter" idx="12"/>
          </p:nvPr>
        </p:nvSpPr>
        <p:spPr>
          <a:xfrm>
            <a:off x="5691014" y="6375679"/>
            <a:ext cx="1232456" cy="345796"/>
          </a:xfrm>
        </p:spPr>
        <p:txBody>
          <a:bodyPr/>
          <a:lstStyle/>
          <a:p>
            <a:fld id="{23F7261E-C7E3-42DD-899B-C13724D11953}" type="slidenum">
              <a:rPr lang="ru-RU" smtClean="0"/>
              <a:t>‹#›</a:t>
            </a:fld>
            <a:endParaRPr lang="ru-RU"/>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75762034"/>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65950" y="6375679"/>
            <a:ext cx="1232456" cy="348462"/>
          </a:xfrm>
        </p:spPr>
        <p:txBody>
          <a:bodyPr/>
          <a:lstStyle/>
          <a:p>
            <a:fld id="{1EEC8468-40DC-4755-B4FD-6754681F7B56}" type="datetimeFigureOut">
              <a:rPr lang="ru-RU" smtClean="0"/>
              <a:t>01.04.2024</a:t>
            </a:fld>
            <a:endParaRPr lang="ru-RU"/>
          </a:p>
        </p:txBody>
      </p:sp>
      <p:sp>
        <p:nvSpPr>
          <p:cNvPr id="6" name="Footer Placeholder 5"/>
          <p:cNvSpPr>
            <a:spLocks noGrp="1"/>
          </p:cNvSpPr>
          <p:nvPr>
            <p:ph type="ftr" sz="quarter" idx="11"/>
          </p:nvPr>
        </p:nvSpPr>
        <p:spPr>
          <a:xfrm>
            <a:off x="2103621" y="6375679"/>
            <a:ext cx="3482178" cy="345796"/>
          </a:xfrm>
        </p:spPr>
        <p:txBody>
          <a:bodyPr/>
          <a:lstStyle/>
          <a:p>
            <a:endParaRPr lang="ru-RU"/>
          </a:p>
        </p:txBody>
      </p:sp>
      <p:sp>
        <p:nvSpPr>
          <p:cNvPr id="7" name="Slide Number Placeholder 6"/>
          <p:cNvSpPr>
            <a:spLocks noGrp="1"/>
          </p:cNvSpPr>
          <p:nvPr>
            <p:ph type="sldNum" sz="quarter" idx="12"/>
          </p:nvPr>
        </p:nvSpPr>
        <p:spPr>
          <a:xfrm>
            <a:off x="5687568" y="6375679"/>
            <a:ext cx="1234440" cy="345796"/>
          </a:xfrm>
        </p:spPr>
        <p:txBody>
          <a:bodyPr/>
          <a:lstStyle/>
          <a:p>
            <a:fld id="{23F7261E-C7E3-42DD-899B-C13724D11953}" type="slidenum">
              <a:rPr lang="ru-RU" smtClean="0"/>
              <a:t>‹#›</a:t>
            </a:fld>
            <a:endParaRPr lang="ru-RU"/>
          </a:p>
        </p:txBody>
      </p:sp>
    </p:spTree>
    <p:extLst>
      <p:ext uri="{BB962C8B-B14F-4D97-AF65-F5344CB8AC3E}">
        <p14:creationId xmlns:p14="http://schemas.microsoft.com/office/powerpoint/2010/main" val="952689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1EEC8468-40DC-4755-B4FD-6754681F7B56}" type="datetimeFigureOut">
              <a:rPr lang="ru-RU" smtClean="0"/>
              <a:t>01.04.2024</a:t>
            </a:fld>
            <a:endParaRPr lang="ru-RU"/>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ru-RU"/>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23F7261E-C7E3-42DD-899B-C13724D11953}" type="slidenum">
              <a:rPr lang="ru-RU" smtClean="0"/>
              <a:t>‹#›</a:t>
            </a:fld>
            <a:endParaRPr lang="ru-RU"/>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396489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301083"/>
            <a:ext cx="9144000" cy="3208880"/>
          </a:xfrm>
        </p:spPr>
        <p:txBody>
          <a:bodyPr>
            <a:normAutofit/>
          </a:bodyPr>
          <a:lstStyle/>
          <a:p>
            <a:r>
              <a:rPr lang="ru-RU" sz="4400" dirty="0" smtClean="0"/>
              <a:t>Исследовательская работа по химии на тему:</a:t>
            </a:r>
            <a:br>
              <a:rPr lang="ru-RU" sz="4400" dirty="0" smtClean="0"/>
            </a:br>
            <a:r>
              <a:rPr lang="ru-RU" sz="4400" dirty="0" smtClean="0"/>
              <a:t>«Аспирин и его влияние на организм человека»</a:t>
            </a:r>
            <a:endParaRPr lang="ru-RU" sz="4400" dirty="0"/>
          </a:p>
        </p:txBody>
      </p:sp>
      <p:sp>
        <p:nvSpPr>
          <p:cNvPr id="3" name="Подзаголовок 2"/>
          <p:cNvSpPr>
            <a:spLocks noGrp="1"/>
          </p:cNvSpPr>
          <p:nvPr>
            <p:ph type="subTitle" idx="1"/>
          </p:nvPr>
        </p:nvSpPr>
        <p:spPr>
          <a:xfrm>
            <a:off x="2215045" y="3791416"/>
            <a:ext cx="9884028" cy="2930060"/>
          </a:xfrm>
        </p:spPr>
        <p:txBody>
          <a:bodyPr>
            <a:noAutofit/>
          </a:bodyPr>
          <a:lstStyle/>
          <a:p>
            <a:pPr algn="r"/>
            <a:r>
              <a:rPr lang="ru-RU" sz="1800" dirty="0"/>
              <a:t>Выполнил: Саитов Руслан</a:t>
            </a:r>
          </a:p>
          <a:p>
            <a:pPr algn="r"/>
            <a:r>
              <a:rPr lang="ru-RU" sz="1800" dirty="0"/>
              <a:t>ученик 10 класса</a:t>
            </a:r>
          </a:p>
          <a:p>
            <a:pPr algn="r">
              <a:lnSpc>
                <a:spcPct val="107000"/>
              </a:lnSpc>
              <a:spcAft>
                <a:spcPts val="800"/>
              </a:spcAft>
            </a:pPr>
            <a:r>
              <a:rPr lang="ru-RU" sz="1800" dirty="0">
                <a:latin typeface="Times New Roman" panose="02020603050405020304" pitchFamily="18" charset="0"/>
                <a:ea typeface="Calibri" panose="020F0502020204030204" pitchFamily="34" charset="0"/>
                <a:cs typeface="Times New Roman" panose="02020603050405020304" pitchFamily="18" charset="0"/>
              </a:rPr>
              <a:t>Проверила: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Индигишева</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Нурслу</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Кубашевна</a:t>
            </a:r>
            <a:endParaRPr lang="ru-RU" sz="1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ru-RU" sz="1800" dirty="0" smtClean="0">
                <a:latin typeface="Times New Roman" panose="02020603050405020304" pitchFamily="18" charset="0"/>
                <a:ea typeface="Calibri" panose="020F0502020204030204" pitchFamily="34" charset="0"/>
                <a:cs typeface="Times New Roman" panose="02020603050405020304" pitchFamily="18" charset="0"/>
              </a:rPr>
              <a:t>учитель </a:t>
            </a:r>
            <a:r>
              <a:rPr lang="ru-RU" sz="1800" dirty="0">
                <a:latin typeface="Times New Roman" panose="02020603050405020304" pitchFamily="18" charset="0"/>
                <a:ea typeface="Calibri" panose="020F0502020204030204" pitchFamily="34" charset="0"/>
                <a:cs typeface="Times New Roman" panose="02020603050405020304" pitchFamily="18" charset="0"/>
              </a:rPr>
              <a:t>химии</a:t>
            </a:r>
            <a:endParaRPr lang="ru-RU" sz="18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ru-RU" sz="1800" dirty="0"/>
          </a:p>
        </p:txBody>
      </p:sp>
    </p:spTree>
    <p:extLst>
      <p:ext uri="{BB962C8B-B14F-4D97-AF65-F5344CB8AC3E}">
        <p14:creationId xmlns:p14="http://schemas.microsoft.com/office/powerpoint/2010/main" val="14726024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b="1" dirty="0" smtClean="0">
                <a:latin typeface="Arial" panose="020B0604020202020204" pitchFamily="34" charset="0"/>
                <a:cs typeface="Arial" panose="020B0604020202020204" pitchFamily="34" charset="0"/>
              </a:rPr>
              <a:t>Заключение</a:t>
            </a:r>
            <a:endParaRPr lang="ru-RU" sz="40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1062106" y="1016939"/>
            <a:ext cx="10178322" cy="3593591"/>
          </a:xfrm>
        </p:spPr>
        <p:txBody>
          <a:bodyPr>
            <a:noAutofit/>
          </a:bodyPr>
          <a:lstStyle/>
          <a:p>
            <a:pPr indent="0" algn="just" fontAlgn="base">
              <a:buNone/>
            </a:pPr>
            <a:r>
              <a:rPr lang="ru-RU" sz="1400" dirty="0" smtClean="0">
                <a:solidFill>
                  <a:srgbClr val="000000"/>
                </a:solidFill>
                <a:latin typeface="Arial" panose="020B0604020202020204" pitchFamily="34" charset="0"/>
                <a:cs typeface="Arial" panose="020B0604020202020204" pitchFamily="34" charset="0"/>
              </a:rPr>
              <a:t>На </a:t>
            </a:r>
            <a:r>
              <a:rPr lang="ru-RU" sz="1400" dirty="0">
                <a:solidFill>
                  <a:srgbClr val="000000"/>
                </a:solidFill>
                <a:latin typeface="Arial" panose="020B0604020202020204" pitchFamily="34" charset="0"/>
                <a:cs typeface="Arial" panose="020B0604020202020204" pitchFamily="34" charset="0"/>
              </a:rPr>
              <a:t>основании проведенных экспериментов можно сделать следующие </a:t>
            </a:r>
            <a:r>
              <a:rPr lang="ru-RU" sz="1400" b="1" dirty="0">
                <a:solidFill>
                  <a:srgbClr val="000000"/>
                </a:solidFill>
                <a:latin typeface="Arial" panose="020B0604020202020204" pitchFamily="34" charset="0"/>
                <a:cs typeface="Arial" panose="020B0604020202020204" pitchFamily="34" charset="0"/>
              </a:rPr>
              <a:t>выводы</a:t>
            </a:r>
            <a:r>
              <a:rPr lang="ru-RU" sz="1400" dirty="0">
                <a:solidFill>
                  <a:srgbClr val="000000"/>
                </a:solidFill>
                <a:latin typeface="Arial" panose="020B0604020202020204" pitchFamily="34" charset="0"/>
                <a:cs typeface="Arial" panose="020B0604020202020204" pitchFamily="34" charset="0"/>
              </a:rPr>
              <a:t>:</a:t>
            </a:r>
          </a:p>
          <a:p>
            <a:pPr algn="just" fontAlgn="base">
              <a:buFont typeface="+mj-lt"/>
              <a:buAutoNum type="arabicPeriod"/>
            </a:pPr>
            <a:r>
              <a:rPr lang="ru-RU" sz="1400" dirty="0">
                <a:solidFill>
                  <a:srgbClr val="000000"/>
                </a:solidFill>
                <a:latin typeface="Arial" panose="020B0604020202020204" pitchFamily="34" charset="0"/>
                <a:cs typeface="Arial" panose="020B0604020202020204" pitchFamily="34" charset="0"/>
              </a:rPr>
              <a:t>Результаты анкетирования показали, что среди подростков и взрослого населения существует проблема правильного использования аспирина (ацетилсалициловой кислоты). Поэтому необходимо вести просветительную работу по данному вопросу и наша работа в этом может помочь.</a:t>
            </a:r>
          </a:p>
          <a:p>
            <a:pPr algn="just" fontAlgn="base">
              <a:buFont typeface="+mj-lt"/>
              <a:buAutoNum type="arabicPeriod"/>
            </a:pPr>
            <a:r>
              <a:rPr lang="ru-RU" sz="1400" dirty="0" smtClean="0">
                <a:solidFill>
                  <a:srgbClr val="000000"/>
                </a:solidFill>
                <a:latin typeface="Arial" panose="020B0604020202020204" pitchFamily="34" charset="0"/>
                <a:cs typeface="Arial" panose="020B0604020202020204" pitchFamily="34" charset="0"/>
              </a:rPr>
              <a:t>При </a:t>
            </a:r>
            <a:r>
              <a:rPr lang="ru-RU" sz="1400" dirty="0">
                <a:solidFill>
                  <a:srgbClr val="000000"/>
                </a:solidFill>
                <a:latin typeface="Arial" panose="020B0604020202020204" pitchFamily="34" charset="0"/>
                <a:cs typeface="Arial" panose="020B0604020202020204" pitchFamily="34" charset="0"/>
              </a:rPr>
              <a:t>гидролизе аспирина образуется </a:t>
            </a:r>
            <a:r>
              <a:rPr lang="ru-RU" sz="1400" dirty="0" err="1">
                <a:solidFill>
                  <a:srgbClr val="000000"/>
                </a:solidFill>
                <a:latin typeface="Arial" panose="020B0604020202020204" pitchFamily="34" charset="0"/>
                <a:cs typeface="Arial" panose="020B0604020202020204" pitchFamily="34" charset="0"/>
              </a:rPr>
              <a:t>фенолпроизводное</a:t>
            </a:r>
            <a:r>
              <a:rPr lang="ru-RU" sz="1400" dirty="0">
                <a:solidFill>
                  <a:srgbClr val="000000"/>
                </a:solidFill>
                <a:latin typeface="Arial" panose="020B0604020202020204" pitchFamily="34" charset="0"/>
                <a:cs typeface="Arial" panose="020B0604020202020204" pitchFamily="34" charset="0"/>
              </a:rPr>
              <a:t> соединение, которое является токсичным веществом для организма человека, и, внимательно, изучив инструкцию, мы увидели, наличие множества побочных эффектов, которые возможно вызваны действием данного соединения. Поэтому хорошо подумайте, прежде чем употребить данное лекарство, если в этом нет крайней необходимости. В таком случае откажитесь от приема такой таблетки.</a:t>
            </a:r>
          </a:p>
          <a:p>
            <a:pPr algn="just" fontAlgn="base">
              <a:buFont typeface="+mj-lt"/>
              <a:buAutoNum type="arabicPeriod"/>
            </a:pPr>
            <a:r>
              <a:rPr lang="ru-RU" sz="1400" dirty="0">
                <a:solidFill>
                  <a:srgbClr val="000000"/>
                </a:solidFill>
                <a:latin typeface="Arial" panose="020B0604020202020204" pitchFamily="34" charset="0"/>
                <a:cs typeface="Arial" panose="020B0604020202020204" pitchFamily="34" charset="0"/>
              </a:rPr>
              <a:t>При не соблюдении сроков и правил хранения ацетилсалициловая кислота разлагается, что приводит к образованию других веществ, а именно </a:t>
            </a:r>
            <a:r>
              <a:rPr lang="ru-RU" sz="1400" dirty="0" err="1">
                <a:solidFill>
                  <a:srgbClr val="000000"/>
                </a:solidFill>
                <a:latin typeface="Arial" panose="020B0604020202020204" pitchFamily="34" charset="0"/>
                <a:cs typeface="Arial" panose="020B0604020202020204" pitchFamily="34" charset="0"/>
              </a:rPr>
              <a:t>фенолкислоты</a:t>
            </a:r>
            <a:r>
              <a:rPr lang="ru-RU" sz="1400" dirty="0">
                <a:solidFill>
                  <a:srgbClr val="000000"/>
                </a:solidFill>
                <a:latin typeface="Arial" panose="020B0604020202020204" pitchFamily="34" charset="0"/>
                <a:cs typeface="Arial" panose="020B0604020202020204" pitchFamily="34" charset="0"/>
              </a:rPr>
              <a:t>, и применение такого препарата может пагубно отразиться на здоровье человека. При вскрытии упаковочной бумаги АСПИРИНА С, мы, почувствовали резкий запах уксусной кислоты, следовательно, скорее всего, были нарушены правила  хранения данного лекарственного средства, и ацетилсалициловая кислота подверглась гидролизу (препарат хранили в условиях повышенной влажности), в результате которого образуется не только </a:t>
            </a:r>
            <a:r>
              <a:rPr lang="ru-RU" sz="1400" dirty="0" err="1">
                <a:solidFill>
                  <a:srgbClr val="000000"/>
                </a:solidFill>
                <a:latin typeface="Arial" panose="020B0604020202020204" pitchFamily="34" charset="0"/>
                <a:cs typeface="Arial" panose="020B0604020202020204" pitchFamily="34" charset="0"/>
              </a:rPr>
              <a:t>фенолкислота</a:t>
            </a:r>
            <a:r>
              <a:rPr lang="ru-RU" sz="1400" dirty="0">
                <a:solidFill>
                  <a:srgbClr val="000000"/>
                </a:solidFill>
                <a:latin typeface="Arial" panose="020B0604020202020204" pitchFamily="34" charset="0"/>
                <a:cs typeface="Arial" panose="020B0604020202020204" pitchFamily="34" charset="0"/>
              </a:rPr>
              <a:t> (салициловая кислота), но и уксусная кислота. Рекомендация: прежде чем употреблять аспирин, необходимо проверить на наличие запаха уксусной кислоты, такого запаха быть не должно, согласно физическим свойствам ацетилсалициловая кислота запаха не имеет, если запах присутствует, то следовательно ацетилсалициловая кислота подверглась гидролизу).</a:t>
            </a:r>
          </a:p>
          <a:p>
            <a:pPr algn="just" fontAlgn="base">
              <a:buFont typeface="+mj-lt"/>
              <a:buAutoNum type="arabicPeriod"/>
            </a:pPr>
            <a:r>
              <a:rPr lang="ru-RU" sz="1400" dirty="0">
                <a:solidFill>
                  <a:srgbClr val="000000"/>
                </a:solidFill>
                <a:latin typeface="Arial" panose="020B0604020202020204" pitchFamily="34" charset="0"/>
                <a:cs typeface="Arial" panose="020B0604020202020204" pitchFamily="34" charset="0"/>
              </a:rPr>
              <a:t>Необходимо знать, что все лекарства действуют эффективно только в определенных условиях, которые всегда указаны в прилагаемой инструкции. Прежде чем пользоваться любым препаратом, надо внимательно ознакомиться с инструкцией, так как неумелое использование или хранение может представлять потенциальную опасность для здоровья. Лекарственные препараты также нужно применять по назначению. Суммируя сказанное выше, нельзя ещё раз не подчеркнуть опасность злоупотребления некоторыми органическими химикатами.</a:t>
            </a:r>
          </a:p>
          <a:p>
            <a:endParaRPr lang="ru-RU"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57623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Образец урока-презентации по Химии - wilda.ru"/>
          <p:cNvPicPr/>
          <p:nvPr/>
        </p:nvPicPr>
        <p:blipFill>
          <a:blip r:embed="rId2">
            <a:extLst>
              <a:ext uri="{28A0092B-C50C-407E-A947-70E740481C1C}">
                <a14:useLocalDpi xmlns:a14="http://schemas.microsoft.com/office/drawing/2010/main" val="0"/>
              </a:ext>
            </a:extLst>
          </a:blip>
          <a:srcRect/>
          <a:stretch>
            <a:fillRect/>
          </a:stretch>
        </p:blipFill>
        <p:spPr bwMode="auto">
          <a:xfrm>
            <a:off x="1471962" y="758283"/>
            <a:ext cx="9902553" cy="5224888"/>
          </a:xfrm>
          <a:prstGeom prst="rect">
            <a:avLst/>
          </a:prstGeom>
          <a:noFill/>
          <a:ln>
            <a:noFill/>
          </a:ln>
        </p:spPr>
      </p:pic>
    </p:spTree>
    <p:extLst>
      <p:ext uri="{BB962C8B-B14F-4D97-AF65-F5344CB8AC3E}">
        <p14:creationId xmlns:p14="http://schemas.microsoft.com/office/powerpoint/2010/main" val="21238250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b="1" dirty="0" smtClean="0">
                <a:latin typeface="Arial" panose="020B0604020202020204" pitchFamily="34" charset="0"/>
                <a:cs typeface="Arial" panose="020B0604020202020204" pitchFamily="34" charset="0"/>
              </a:rPr>
              <a:t>Оглавление</a:t>
            </a:r>
            <a:endParaRPr lang="ru-RU" sz="40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rmAutofit/>
          </a:bodyPr>
          <a:lstStyle/>
          <a:p>
            <a:r>
              <a:rPr lang="ru-RU" dirty="0" smtClean="0">
                <a:solidFill>
                  <a:schemeClr val="tx1"/>
                </a:solidFill>
                <a:latin typeface="Arial" panose="020B0604020202020204" pitchFamily="34" charset="0"/>
                <a:cs typeface="Arial" panose="020B0604020202020204" pitchFamily="34" charset="0"/>
              </a:rPr>
              <a:t>1 Введение.</a:t>
            </a:r>
          </a:p>
          <a:p>
            <a:r>
              <a:rPr lang="ru-RU" dirty="0" smtClean="0">
                <a:solidFill>
                  <a:schemeClr val="tx1"/>
                </a:solidFill>
                <a:latin typeface="Arial" panose="020B0604020202020204" pitchFamily="34" charset="0"/>
                <a:cs typeface="Arial" panose="020B0604020202020204" pitchFamily="34" charset="0"/>
              </a:rPr>
              <a:t>2 История создания аспирина.</a:t>
            </a:r>
          </a:p>
          <a:p>
            <a:r>
              <a:rPr lang="ru-RU" dirty="0" smtClean="0">
                <a:solidFill>
                  <a:schemeClr val="tx1"/>
                </a:solidFill>
                <a:latin typeface="Arial" panose="020B0604020202020204" pitchFamily="34" charset="0"/>
                <a:cs typeface="Arial" panose="020B0604020202020204" pitchFamily="34" charset="0"/>
              </a:rPr>
              <a:t>3 Характеристика аспирина.</a:t>
            </a:r>
          </a:p>
          <a:p>
            <a:r>
              <a:rPr lang="ru-RU" dirty="0" smtClean="0">
                <a:solidFill>
                  <a:schemeClr val="tx1"/>
                </a:solidFill>
                <a:latin typeface="Arial" panose="020B0604020202020204" pitchFamily="34" charset="0"/>
                <a:cs typeface="Arial" panose="020B0604020202020204" pitchFamily="34" charset="0"/>
              </a:rPr>
              <a:t>4 Влияние аспирина на организм человека.</a:t>
            </a:r>
          </a:p>
          <a:p>
            <a:r>
              <a:rPr lang="ru-RU" dirty="0" smtClean="0">
                <a:solidFill>
                  <a:schemeClr val="tx1"/>
                </a:solidFill>
                <a:latin typeface="Arial" panose="020B0604020202020204" pitchFamily="34" charset="0"/>
                <a:cs typeface="Arial" panose="020B0604020202020204" pitchFamily="34" charset="0"/>
              </a:rPr>
              <a:t>5 Роль аспирина в быту.</a:t>
            </a:r>
          </a:p>
          <a:p>
            <a:r>
              <a:rPr lang="ru-RU" dirty="0" smtClean="0">
                <a:solidFill>
                  <a:schemeClr val="tx1"/>
                </a:solidFill>
                <a:latin typeface="Arial" panose="020B0604020202020204" pitchFamily="34" charset="0"/>
                <a:cs typeface="Arial" panose="020B0604020202020204" pitchFamily="34" charset="0"/>
              </a:rPr>
              <a:t>6 Природные источники аспирина.</a:t>
            </a:r>
          </a:p>
          <a:p>
            <a:r>
              <a:rPr lang="ru-RU" dirty="0" smtClean="0">
                <a:solidFill>
                  <a:schemeClr val="tx1"/>
                </a:solidFill>
                <a:latin typeface="Arial" panose="020B0604020202020204" pitchFamily="34" charset="0"/>
                <a:cs typeface="Arial" panose="020B0604020202020204" pitchFamily="34" charset="0"/>
              </a:rPr>
              <a:t>7 Заключение.</a:t>
            </a:r>
            <a:endParaRPr lang="ru-RU"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44613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b="1" dirty="0" smtClean="0">
                <a:latin typeface="Arial" panose="020B0604020202020204" pitchFamily="34" charset="0"/>
                <a:cs typeface="Arial" panose="020B0604020202020204" pitchFamily="34" charset="0"/>
              </a:rPr>
              <a:t>Введение</a:t>
            </a:r>
            <a:endParaRPr lang="ru-RU" sz="40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838200" y="1382751"/>
            <a:ext cx="10515600" cy="4794212"/>
          </a:xfrm>
        </p:spPr>
        <p:txBody>
          <a:bodyPr>
            <a:normAutofit/>
          </a:bodyPr>
          <a:lstStyle/>
          <a:p>
            <a:pPr indent="450850" fontAlgn="base">
              <a:lnSpc>
                <a:spcPct val="100000"/>
              </a:lnSpc>
            </a:pPr>
            <a:r>
              <a:rPr lang="ru-RU" sz="1400" dirty="0">
                <a:solidFill>
                  <a:srgbClr val="000000"/>
                </a:solidFill>
                <a:latin typeface="Arial" panose="020B0604020202020204" pitchFamily="34" charset="0"/>
                <a:cs typeface="Arial" panose="020B0604020202020204" pitchFamily="34" charset="0"/>
              </a:rPr>
              <a:t>Одним из самых известных и широко применяемых лекарственных средств в мире является – ацетилсалициловая кислота. Существует большое количество названий и торговых марок препаратов, основным действующим началом которых является это вещество. Ежегодно употребление этого уникального препарата  достигает около 50 000 тонн и в настоящее время Ацетилсалициловая кислота – это самый популярный медицинский </a:t>
            </a:r>
            <a:r>
              <a:rPr lang="ru-RU" sz="1400" dirty="0" smtClean="0">
                <a:solidFill>
                  <a:srgbClr val="000000"/>
                </a:solidFill>
                <a:latin typeface="Arial" panose="020B0604020202020204" pitchFamily="34" charset="0"/>
                <a:cs typeface="Arial" panose="020B0604020202020204" pitchFamily="34" charset="0"/>
              </a:rPr>
              <a:t>препарат.</a:t>
            </a:r>
            <a:endParaRPr lang="ru-RU" sz="1400" b="0" i="0" dirty="0" smtClean="0">
              <a:solidFill>
                <a:srgbClr val="000000"/>
              </a:solidFill>
              <a:effectLst/>
              <a:latin typeface="Arial" panose="020B0604020202020204" pitchFamily="34" charset="0"/>
              <a:cs typeface="Arial" panose="020B0604020202020204" pitchFamily="34" charset="0"/>
            </a:endParaRPr>
          </a:p>
          <a:p>
            <a:pPr indent="450850" fontAlgn="base">
              <a:lnSpc>
                <a:spcPct val="100000"/>
              </a:lnSpc>
            </a:pPr>
            <a:r>
              <a:rPr lang="ru-RU" sz="1400" dirty="0" smtClean="0">
                <a:solidFill>
                  <a:srgbClr val="000000"/>
                </a:solidFill>
                <a:latin typeface="Arial" panose="020B0604020202020204" pitchFamily="34" charset="0"/>
                <a:cs typeface="Arial" panose="020B0604020202020204" pitchFamily="34" charset="0"/>
              </a:rPr>
              <a:t>В </a:t>
            </a:r>
            <a:r>
              <a:rPr lang="ru-RU" sz="1400" dirty="0">
                <a:solidFill>
                  <a:srgbClr val="000000"/>
                </a:solidFill>
                <a:latin typeface="Arial" panose="020B0604020202020204" pitchFamily="34" charset="0"/>
                <a:cs typeface="Arial" panose="020B0604020202020204" pitchFamily="34" charset="0"/>
              </a:rPr>
              <a:t>нашем современном обществе, практически каждый человек хотя бы один раз в жизни применял данное лекарство. Изначально этот препарат предназначался для снижения температуры тела, затем нашли еще несколько эффектов: таких как обезболивающее, разжижающее кровь, противовоспалительное.</a:t>
            </a:r>
            <a:endParaRPr lang="ru-RU" sz="1400" b="0" i="0" dirty="0" smtClean="0">
              <a:solidFill>
                <a:srgbClr val="000000"/>
              </a:solidFill>
              <a:effectLst/>
              <a:latin typeface="Arial" panose="020B0604020202020204" pitchFamily="34" charset="0"/>
              <a:cs typeface="Arial" panose="020B0604020202020204" pitchFamily="34" charset="0"/>
            </a:endParaRPr>
          </a:p>
          <a:p>
            <a:pPr indent="450850" fontAlgn="base">
              <a:lnSpc>
                <a:spcPct val="100000"/>
              </a:lnSpc>
            </a:pPr>
            <a:r>
              <a:rPr lang="ru-RU" sz="1400" dirty="0">
                <a:solidFill>
                  <a:srgbClr val="000000"/>
                </a:solidFill>
                <a:latin typeface="Arial" panose="020B0604020202020204" pitchFamily="34" charset="0"/>
                <a:cs typeface="Arial" panose="020B0604020202020204" pitchFamily="34" charset="0"/>
              </a:rPr>
              <a:t>Несомненно, лекарственные средства, которые в своем составе имеют ацетилсалициловую кислоту, играют большую роль в жизни человека. Однако в тоже время, существует впечатляющий список побочных действий на организм человека, которые возникают при приеме  ацетилсалициловой кислоты. Проблема использования лекарственных препаратов заключается в разумности и грамотности их применения.</a:t>
            </a:r>
            <a:endParaRPr lang="ru-RU" sz="1400" b="0" i="0" dirty="0" smtClean="0">
              <a:solidFill>
                <a:srgbClr val="000000"/>
              </a:solidFill>
              <a:effectLst/>
              <a:latin typeface="Arial" panose="020B0604020202020204" pitchFamily="34" charset="0"/>
              <a:cs typeface="Arial" panose="020B0604020202020204" pitchFamily="34" charset="0"/>
            </a:endParaRPr>
          </a:p>
          <a:p>
            <a:pPr>
              <a:lnSpc>
                <a:spcPct val="100000"/>
              </a:lnSpc>
            </a:pPr>
            <a:endParaRPr lang="ru-RU" dirty="0"/>
          </a:p>
        </p:txBody>
      </p:sp>
      <p:pic>
        <p:nvPicPr>
          <p:cNvPr id="7" name="Рисунок 6" descr="Аспирин не рекомендован здоровым людям - МК В Новом Свете"/>
          <p:cNvPicPr/>
          <p:nvPr/>
        </p:nvPicPr>
        <p:blipFill>
          <a:blip r:embed="rId2">
            <a:extLst>
              <a:ext uri="{28A0092B-C50C-407E-A947-70E740481C1C}">
                <a14:useLocalDpi xmlns:a14="http://schemas.microsoft.com/office/drawing/2010/main" val="0"/>
              </a:ext>
            </a:extLst>
          </a:blip>
          <a:srcRect/>
          <a:stretch>
            <a:fillRect/>
          </a:stretch>
        </p:blipFill>
        <p:spPr bwMode="auto">
          <a:xfrm>
            <a:off x="1169020" y="4114801"/>
            <a:ext cx="2907448" cy="1978876"/>
          </a:xfrm>
          <a:prstGeom prst="rect">
            <a:avLst/>
          </a:prstGeom>
          <a:noFill/>
          <a:ln>
            <a:noFill/>
          </a:ln>
        </p:spPr>
      </p:pic>
      <p:pic>
        <p:nvPicPr>
          <p:cNvPr id="9" name="Рисунок 8" descr="Аспирин всемогущий."/>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76468" y="4114801"/>
            <a:ext cx="2281392" cy="2115177"/>
          </a:xfrm>
          <a:prstGeom prst="rect">
            <a:avLst/>
          </a:prstGeom>
          <a:noFill/>
          <a:ln>
            <a:noFill/>
          </a:ln>
        </p:spPr>
      </p:pic>
      <p:pic>
        <p:nvPicPr>
          <p:cNvPr id="10" name="Рисунок 9" descr="Аспирин для защиты сосудов: плюсы и минусы. Медика"/>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57860" y="4114801"/>
            <a:ext cx="3037507" cy="2009273"/>
          </a:xfrm>
          <a:prstGeom prst="rect">
            <a:avLst/>
          </a:prstGeom>
          <a:noFill/>
          <a:ln>
            <a:noFill/>
          </a:ln>
        </p:spPr>
      </p:pic>
    </p:spTree>
    <p:extLst>
      <p:ext uri="{BB962C8B-B14F-4D97-AF65-F5344CB8AC3E}">
        <p14:creationId xmlns:p14="http://schemas.microsoft.com/office/powerpoint/2010/main" val="2233873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b="1" dirty="0" smtClean="0">
                <a:latin typeface="Arial" panose="020B0604020202020204" pitchFamily="34" charset="0"/>
                <a:cs typeface="Arial" panose="020B0604020202020204" pitchFamily="34" charset="0"/>
              </a:rPr>
              <a:t>История создания</a:t>
            </a:r>
            <a:endParaRPr lang="ru-RU" sz="40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1095561" y="1361561"/>
            <a:ext cx="10178322" cy="3593591"/>
          </a:xfrm>
        </p:spPr>
        <p:txBody>
          <a:bodyPr>
            <a:normAutofit fontScale="25000" lnSpcReduction="20000"/>
          </a:bodyPr>
          <a:lstStyle/>
          <a:p>
            <a:pPr indent="0" algn="just" fontAlgn="base">
              <a:buNone/>
            </a:pPr>
            <a:r>
              <a:rPr lang="ru-RU" sz="5600" dirty="0">
                <a:solidFill>
                  <a:srgbClr val="000000"/>
                </a:solidFill>
                <a:latin typeface="Arial" panose="020B0604020202020204" pitchFamily="34" charset="0"/>
                <a:cs typeface="Arial" panose="020B0604020202020204" pitchFamily="34" charset="0"/>
              </a:rPr>
              <a:t>История препарата Аспирин — одна из самых продолжительных и красивых в фармакологии. Еще 2500–3500 лет назад, в древнем Египте и Риме, были известны целебные свойства ивовой коры, естественного источника салицилатов, как жаропонижающего и болеутоляющего средства. На папирусах, датируемых ІІ тысячелетием до н.э., найденных немецким египтологом Георгом </a:t>
            </a:r>
            <a:r>
              <a:rPr lang="ru-RU" sz="5600" dirty="0" err="1">
                <a:solidFill>
                  <a:srgbClr val="000000"/>
                </a:solidFill>
                <a:latin typeface="Arial" panose="020B0604020202020204" pitchFamily="34" charset="0"/>
                <a:cs typeface="Arial" panose="020B0604020202020204" pitchFamily="34" charset="0"/>
              </a:rPr>
              <a:t>Эберсом</a:t>
            </a:r>
            <a:r>
              <a:rPr lang="ru-RU" sz="5600" dirty="0">
                <a:solidFill>
                  <a:srgbClr val="000000"/>
                </a:solidFill>
                <a:latin typeface="Arial" panose="020B0604020202020204" pitchFamily="34" charset="0"/>
                <a:cs typeface="Arial" panose="020B0604020202020204" pitchFamily="34" charset="0"/>
              </a:rPr>
              <a:t> среди других 877 медицинских рецептов, описаны рекомендации по использованию листьев мирта (также содержащих салициловую кислоту) при ревматической боли и радикулите. Около тысячи лет спустя отец медицины Гиппократ в своих наставлениях рекомендовал использовать ивовую кору в виде отвара при лихорадке и родовых муках. В середине ХVIII в. преподобный Эдмунд Стоун, сельский викарий из </a:t>
            </a:r>
            <a:r>
              <a:rPr lang="ru-RU" sz="5600" dirty="0" err="1">
                <a:solidFill>
                  <a:srgbClr val="000000"/>
                </a:solidFill>
                <a:latin typeface="Arial" panose="020B0604020202020204" pitchFamily="34" charset="0"/>
                <a:cs typeface="Arial" panose="020B0604020202020204" pitchFamily="34" charset="0"/>
              </a:rPr>
              <a:t>Оксфордшира</a:t>
            </a:r>
            <a:r>
              <a:rPr lang="ru-RU" sz="5600" dirty="0">
                <a:solidFill>
                  <a:srgbClr val="000000"/>
                </a:solidFill>
                <a:latin typeface="Arial" panose="020B0604020202020204" pitchFamily="34" charset="0"/>
                <a:cs typeface="Arial" panose="020B0604020202020204" pitchFamily="34" charset="0"/>
              </a:rPr>
              <a:t>, представил президенту Лондонского королевского общества отчет об исцелении лихорадки ивовой корой. Часто для обезболивания отвар коры ивы применяли в сочетании с настойкой мака. В таком виде его использовали вплоть до середины XIX в., когда развитие химии позволило начать серьезные исследования состава лекарственных средств из растительного сырья </a:t>
            </a:r>
            <a:endParaRPr lang="ru-RU" sz="5600" dirty="0" smtClean="0">
              <a:solidFill>
                <a:srgbClr val="000000"/>
              </a:solidFill>
              <a:latin typeface="Arial" panose="020B0604020202020204" pitchFamily="34" charset="0"/>
              <a:cs typeface="Arial" panose="020B0604020202020204" pitchFamily="34" charset="0"/>
            </a:endParaRPr>
          </a:p>
          <a:p>
            <a:pPr indent="0" algn="just" fontAlgn="base">
              <a:buNone/>
            </a:pPr>
            <a:r>
              <a:rPr lang="ru-RU" sz="5600" dirty="0" smtClean="0">
                <a:solidFill>
                  <a:srgbClr val="000000"/>
                </a:solidFill>
                <a:latin typeface="Arial" panose="020B0604020202020204" pitchFamily="34" charset="0"/>
                <a:cs typeface="Arial" panose="020B0604020202020204" pitchFamily="34" charset="0"/>
              </a:rPr>
              <a:t>Так</a:t>
            </a:r>
            <a:r>
              <a:rPr lang="ru-RU" sz="5600" dirty="0">
                <a:solidFill>
                  <a:srgbClr val="000000"/>
                </a:solidFill>
                <a:latin typeface="Arial" panose="020B0604020202020204" pitchFamily="34" charset="0"/>
                <a:cs typeface="Arial" panose="020B0604020202020204" pitchFamily="34" charset="0"/>
              </a:rPr>
              <a:t>, в 1828 году профессор химии Мюнхенского университета </a:t>
            </a:r>
            <a:r>
              <a:rPr lang="ru-RU" sz="5600" dirty="0" err="1">
                <a:solidFill>
                  <a:srgbClr val="000000"/>
                </a:solidFill>
                <a:latin typeface="Arial" panose="020B0604020202020204" pitchFamily="34" charset="0"/>
                <a:cs typeface="Arial" panose="020B0604020202020204" pitchFamily="34" charset="0"/>
              </a:rPr>
              <a:t>Йоган</a:t>
            </a:r>
            <a:r>
              <a:rPr lang="ru-RU" sz="5600" dirty="0">
                <a:solidFill>
                  <a:srgbClr val="000000"/>
                </a:solidFill>
                <a:latin typeface="Arial" panose="020B0604020202020204" pitchFamily="34" charset="0"/>
                <a:cs typeface="Arial" panose="020B0604020202020204" pitchFamily="34" charset="0"/>
              </a:rPr>
              <a:t> </a:t>
            </a:r>
            <a:r>
              <a:rPr lang="ru-RU" sz="5600" dirty="0" err="1">
                <a:solidFill>
                  <a:srgbClr val="000000"/>
                </a:solidFill>
                <a:latin typeface="Arial" panose="020B0604020202020204" pitchFamily="34" charset="0"/>
                <a:cs typeface="Arial" panose="020B0604020202020204" pitchFamily="34" charset="0"/>
              </a:rPr>
              <a:t>Бюхнер</a:t>
            </a:r>
            <a:r>
              <a:rPr lang="ru-RU" sz="5600" dirty="0">
                <a:solidFill>
                  <a:srgbClr val="000000"/>
                </a:solidFill>
                <a:latin typeface="Arial" panose="020B0604020202020204" pitchFamily="34" charset="0"/>
                <a:cs typeface="Arial" panose="020B0604020202020204" pitchFamily="34" charset="0"/>
              </a:rPr>
              <a:t> выделил из коры ивы активную субстанцию — горький на вкус гликозид, названный им салицин (от лат. </a:t>
            </a:r>
            <a:r>
              <a:rPr lang="ru-RU" sz="5600" dirty="0" err="1">
                <a:solidFill>
                  <a:srgbClr val="000000"/>
                </a:solidFill>
                <a:latin typeface="Arial" panose="020B0604020202020204" pitchFamily="34" charset="0"/>
                <a:cs typeface="Arial" panose="020B0604020202020204" pitchFamily="34" charset="0"/>
              </a:rPr>
              <a:t>Salix</a:t>
            </a:r>
            <a:r>
              <a:rPr lang="ru-RU" sz="5600" dirty="0">
                <a:solidFill>
                  <a:srgbClr val="000000"/>
                </a:solidFill>
                <a:latin typeface="Arial" panose="020B0604020202020204" pitchFamily="34" charset="0"/>
                <a:cs typeface="Arial" panose="020B0604020202020204" pitchFamily="34" charset="0"/>
              </a:rPr>
              <a:t> — ива). Вещество оказывало жаропонижающее действие и при гидролизе давало глюкозу и салициловый спирт.</a:t>
            </a:r>
            <a:endParaRPr lang="ru-RU" sz="5600" b="0" i="0" dirty="0" smtClean="0">
              <a:solidFill>
                <a:srgbClr val="000000"/>
              </a:solidFill>
              <a:effectLst/>
              <a:latin typeface="Arial" panose="020B0604020202020204" pitchFamily="34" charset="0"/>
              <a:cs typeface="Arial" panose="020B0604020202020204" pitchFamily="34" charset="0"/>
            </a:endParaRPr>
          </a:p>
          <a:p>
            <a:pPr indent="0" algn="just" fontAlgn="base">
              <a:buNone/>
            </a:pPr>
            <a:r>
              <a:rPr lang="ru-RU" sz="5600" dirty="0">
                <a:solidFill>
                  <a:srgbClr val="000000"/>
                </a:solidFill>
                <a:latin typeface="Arial" panose="020B0604020202020204" pitchFamily="34" charset="0"/>
                <a:cs typeface="Arial" panose="020B0604020202020204" pitchFamily="34" charset="0"/>
              </a:rPr>
              <a:t>В 1829 году французский аптекарь Анри </a:t>
            </a:r>
            <a:r>
              <a:rPr lang="ru-RU" sz="5600" dirty="0" err="1">
                <a:solidFill>
                  <a:srgbClr val="000000"/>
                </a:solidFill>
                <a:latin typeface="Arial" panose="020B0604020202020204" pitchFamily="34" charset="0"/>
                <a:cs typeface="Arial" panose="020B0604020202020204" pitchFamily="34" charset="0"/>
              </a:rPr>
              <a:t>Леруа</a:t>
            </a:r>
            <a:r>
              <a:rPr lang="ru-RU" sz="5600" dirty="0">
                <a:solidFill>
                  <a:srgbClr val="000000"/>
                </a:solidFill>
                <a:latin typeface="Arial" panose="020B0604020202020204" pitchFamily="34" charset="0"/>
                <a:cs typeface="Arial" panose="020B0604020202020204" pitchFamily="34" charset="0"/>
              </a:rPr>
              <a:t> произвел гидролиз салицилового спирта. В 1838 году  итальянский химик Рафаэль </a:t>
            </a:r>
            <a:r>
              <a:rPr lang="ru-RU" sz="5600" dirty="0" err="1">
                <a:solidFill>
                  <a:srgbClr val="000000"/>
                </a:solidFill>
                <a:latin typeface="Arial" panose="020B0604020202020204" pitchFamily="34" charset="0"/>
                <a:cs typeface="Arial" panose="020B0604020202020204" pitchFamily="34" charset="0"/>
              </a:rPr>
              <a:t>Пириа</a:t>
            </a:r>
            <a:r>
              <a:rPr lang="ru-RU" sz="5600" dirty="0">
                <a:solidFill>
                  <a:srgbClr val="000000"/>
                </a:solidFill>
                <a:latin typeface="Arial" panose="020B0604020202020204" pitchFamily="34" charset="0"/>
                <a:cs typeface="Arial" panose="020B0604020202020204" pitchFamily="34" charset="0"/>
              </a:rPr>
              <a:t> разделил салицин на две части, выявив, что лечебными свойствами обладает его кислая составляющая. По сути, это была первая очистка субстанции для дальнейшей разработки </a:t>
            </a:r>
            <a:r>
              <a:rPr lang="ru-RU" sz="5600" dirty="0" err="1" smtClean="0">
                <a:solidFill>
                  <a:srgbClr val="000000"/>
                </a:solidFill>
                <a:latin typeface="Arial" panose="020B0604020202020204" pitchFamily="34" charset="0"/>
                <a:cs typeface="Arial" panose="020B0604020202020204" pitchFamily="34" charset="0"/>
              </a:rPr>
              <a:t>препаратаВ</a:t>
            </a:r>
            <a:r>
              <a:rPr lang="ru-RU" sz="5600" dirty="0" smtClean="0">
                <a:solidFill>
                  <a:srgbClr val="000000"/>
                </a:solidFill>
                <a:latin typeface="Arial" panose="020B0604020202020204" pitchFamily="34" charset="0"/>
                <a:cs typeface="Arial" panose="020B0604020202020204" pitchFamily="34" charset="0"/>
              </a:rPr>
              <a:t> </a:t>
            </a:r>
            <a:r>
              <a:rPr lang="ru-RU" sz="5600" dirty="0">
                <a:solidFill>
                  <a:srgbClr val="000000"/>
                </a:solidFill>
                <a:latin typeface="Arial" panose="020B0604020202020204" pitchFamily="34" charset="0"/>
                <a:cs typeface="Arial" panose="020B0604020202020204" pitchFamily="34" charset="0"/>
              </a:rPr>
              <a:t>1859 году профессор химии Герман </a:t>
            </a:r>
            <a:r>
              <a:rPr lang="ru-RU" sz="5600" dirty="0" err="1">
                <a:solidFill>
                  <a:srgbClr val="000000"/>
                </a:solidFill>
                <a:latin typeface="Arial" panose="020B0604020202020204" pitchFamily="34" charset="0"/>
                <a:cs typeface="Arial" panose="020B0604020202020204" pitchFamily="34" charset="0"/>
              </a:rPr>
              <a:t>Кольбе</a:t>
            </a:r>
            <a:r>
              <a:rPr lang="ru-RU" sz="5600" dirty="0">
                <a:solidFill>
                  <a:srgbClr val="000000"/>
                </a:solidFill>
                <a:latin typeface="Arial" panose="020B0604020202020204" pitchFamily="34" charset="0"/>
                <a:cs typeface="Arial" panose="020B0604020202020204" pitchFamily="34" charset="0"/>
              </a:rPr>
              <a:t> из </a:t>
            </a:r>
            <a:r>
              <a:rPr lang="ru-RU" sz="5600" dirty="0" err="1">
                <a:solidFill>
                  <a:srgbClr val="000000"/>
                </a:solidFill>
                <a:latin typeface="Arial" panose="020B0604020202020204" pitchFamily="34" charset="0"/>
                <a:cs typeface="Arial" panose="020B0604020202020204" pitchFamily="34" charset="0"/>
              </a:rPr>
              <a:t>Марбургского</a:t>
            </a:r>
            <a:r>
              <a:rPr lang="ru-RU" sz="5600" dirty="0">
                <a:solidFill>
                  <a:srgbClr val="000000"/>
                </a:solidFill>
                <a:latin typeface="Arial" panose="020B0604020202020204" pitchFamily="34" charset="0"/>
                <a:cs typeface="Arial" panose="020B0604020202020204" pitchFamily="34" charset="0"/>
              </a:rPr>
              <a:t> университета раскрыл химическую структуру салициловой кислоты, что позволило открыть первую фабрику по ее производству в Дрездене в 1874 году.</a:t>
            </a:r>
            <a:endParaRPr lang="ru-RU" sz="5600" b="0" i="0" dirty="0" smtClean="0">
              <a:solidFill>
                <a:srgbClr val="000000"/>
              </a:solidFill>
              <a:effectLst/>
              <a:latin typeface="Arial" panose="020B0604020202020204" pitchFamily="34" charset="0"/>
              <a:cs typeface="Arial" panose="020B0604020202020204" pitchFamily="34" charset="0"/>
            </a:endParaRPr>
          </a:p>
          <a:p>
            <a:endParaRPr lang="ru-RU" dirty="0"/>
          </a:p>
        </p:txBody>
      </p:sp>
    </p:spTree>
    <p:extLst>
      <p:ext uri="{BB962C8B-B14F-4D97-AF65-F5344CB8AC3E}">
        <p14:creationId xmlns:p14="http://schemas.microsoft.com/office/powerpoint/2010/main" val="1233976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b="1" dirty="0" smtClean="0">
                <a:latin typeface="Arial" panose="020B0604020202020204" pitchFamily="34" charset="0"/>
                <a:cs typeface="Arial" panose="020B0604020202020204" pitchFamily="34" charset="0"/>
              </a:rPr>
              <a:t>История создания</a:t>
            </a:r>
            <a:endParaRPr lang="ru-RU" sz="40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914400" y="1184207"/>
            <a:ext cx="10515600" cy="4705002"/>
          </a:xfrm>
        </p:spPr>
        <p:txBody>
          <a:bodyPr>
            <a:noAutofit/>
          </a:bodyPr>
          <a:lstStyle/>
          <a:p>
            <a:pPr indent="0" fontAlgn="base">
              <a:lnSpc>
                <a:spcPct val="100000"/>
              </a:lnSpc>
              <a:buNone/>
            </a:pPr>
            <a:r>
              <a:rPr lang="ru-RU" sz="1400" dirty="0">
                <a:solidFill>
                  <a:srgbClr val="000000"/>
                </a:solidFill>
                <a:latin typeface="Arial" panose="020B0604020202020204" pitchFamily="34" charset="0"/>
                <a:cs typeface="Arial" panose="020B0604020202020204" pitchFamily="34" charset="0"/>
              </a:rPr>
              <a:t>Однако все существующие на то время терапевтические средства из коры ивы обладали очень серьезным побочным эффектом — они вызывали сильную боль в животе и </a:t>
            </a:r>
            <a:r>
              <a:rPr lang="ru-RU" sz="1400" dirty="0" smtClean="0">
                <a:solidFill>
                  <a:srgbClr val="000000"/>
                </a:solidFill>
                <a:latin typeface="Arial" panose="020B0604020202020204" pitchFamily="34" charset="0"/>
                <a:cs typeface="Arial" panose="020B0604020202020204" pitchFamily="34" charset="0"/>
              </a:rPr>
              <a:t>тошноту.</a:t>
            </a:r>
          </a:p>
          <a:p>
            <a:pPr indent="0" fontAlgn="base">
              <a:lnSpc>
                <a:spcPct val="100000"/>
              </a:lnSpc>
              <a:buNone/>
            </a:pPr>
            <a:r>
              <a:rPr lang="ru-RU" sz="1400" dirty="0" smtClean="0">
                <a:solidFill>
                  <a:srgbClr val="000000"/>
                </a:solidFill>
                <a:latin typeface="Arial" panose="020B0604020202020204" pitchFamily="34" charset="0"/>
                <a:cs typeface="Arial" panose="020B0604020202020204" pitchFamily="34" charset="0"/>
              </a:rPr>
              <a:t>В 1853 году  французский химик Шарль Фредерик Жерар в ходе опытов нашел способ </a:t>
            </a:r>
            <a:r>
              <a:rPr lang="ru-RU" sz="1400" dirty="0" err="1" smtClean="0">
                <a:solidFill>
                  <a:srgbClr val="000000"/>
                </a:solidFill>
                <a:latin typeface="Arial" panose="020B0604020202020204" pitchFamily="34" charset="0"/>
                <a:cs typeface="Arial" panose="020B0604020202020204" pitchFamily="34" charset="0"/>
              </a:rPr>
              <a:t>ацетилирования</a:t>
            </a:r>
            <a:r>
              <a:rPr lang="ru-RU" sz="1400" dirty="0" smtClean="0">
                <a:solidFill>
                  <a:srgbClr val="000000"/>
                </a:solidFill>
                <a:latin typeface="Arial" panose="020B0604020202020204" pitchFamily="34" charset="0"/>
                <a:cs typeface="Arial" panose="020B0604020202020204" pitchFamily="34" charset="0"/>
              </a:rPr>
              <a:t> салициловой кислоты, однако не довел работу до конца. А в 1875 году для лечения ревматизма и в качестве жаропонижающего средства был применен салицилат натрия.</a:t>
            </a:r>
            <a:endParaRPr lang="ru-RU" sz="1400" b="0" i="0" dirty="0" smtClean="0">
              <a:solidFill>
                <a:srgbClr val="000000"/>
              </a:solidFill>
              <a:effectLst/>
              <a:latin typeface="Arial" panose="020B0604020202020204" pitchFamily="34" charset="0"/>
              <a:cs typeface="Arial" panose="020B0604020202020204" pitchFamily="34" charset="0"/>
            </a:endParaRPr>
          </a:p>
          <a:p>
            <a:pPr indent="0" fontAlgn="base">
              <a:lnSpc>
                <a:spcPct val="100000"/>
              </a:lnSpc>
              <a:buNone/>
            </a:pPr>
            <a:r>
              <a:rPr lang="ru-RU" sz="1400" dirty="0" smtClean="0">
                <a:solidFill>
                  <a:srgbClr val="000000"/>
                </a:solidFill>
                <a:latin typeface="Arial" panose="020B0604020202020204" pitchFamily="34" charset="0"/>
                <a:cs typeface="Arial" panose="020B0604020202020204" pitchFamily="34" charset="0"/>
              </a:rPr>
              <a:t>Огромная </a:t>
            </a:r>
            <a:r>
              <a:rPr lang="ru-RU" sz="1400" dirty="0">
                <a:solidFill>
                  <a:srgbClr val="000000"/>
                </a:solidFill>
                <a:latin typeface="Arial" panose="020B0604020202020204" pitchFamily="34" charset="0"/>
                <a:cs typeface="Arial" panose="020B0604020202020204" pitchFamily="34" charset="0"/>
              </a:rPr>
              <a:t>популярность салицилата натрия пробудила немецкого химика Феликса </a:t>
            </a:r>
            <a:r>
              <a:rPr lang="ru-RU" sz="1400" dirty="0" err="1">
                <a:solidFill>
                  <a:srgbClr val="000000"/>
                </a:solidFill>
                <a:latin typeface="Arial" panose="020B0604020202020204" pitchFamily="34" charset="0"/>
                <a:cs typeface="Arial" panose="020B0604020202020204" pitchFamily="34" charset="0"/>
              </a:rPr>
              <a:t>Хоффмана</a:t>
            </a:r>
            <a:r>
              <a:rPr lang="ru-RU" sz="1400" dirty="0">
                <a:solidFill>
                  <a:srgbClr val="000000"/>
                </a:solidFill>
                <a:latin typeface="Arial" panose="020B0604020202020204" pitchFamily="34" charset="0"/>
                <a:cs typeface="Arial" panose="020B0604020202020204" pitchFamily="34" charset="0"/>
              </a:rPr>
              <a:t>, работавшего на предприятии «Байер», в 1897 году продолжить исследования Ш.Ф. Жерара. В сотрудничестве со своим руководителем Генрихом </a:t>
            </a:r>
            <a:r>
              <a:rPr lang="ru-RU" sz="1400" dirty="0" err="1">
                <a:solidFill>
                  <a:srgbClr val="000000"/>
                </a:solidFill>
                <a:latin typeface="Arial" panose="020B0604020202020204" pitchFamily="34" charset="0"/>
                <a:cs typeface="Arial" panose="020B0604020202020204" pitchFamily="34" charset="0"/>
              </a:rPr>
              <a:t>Дресером</a:t>
            </a:r>
            <a:r>
              <a:rPr lang="ru-RU" sz="1400" dirty="0">
                <a:solidFill>
                  <a:srgbClr val="000000"/>
                </a:solidFill>
                <a:latin typeface="Arial" panose="020B0604020202020204" pitchFamily="34" charset="0"/>
                <a:cs typeface="Arial" panose="020B0604020202020204" pitchFamily="34" charset="0"/>
              </a:rPr>
              <a:t> на основании работ французского химика он разработал новый метод получения </a:t>
            </a:r>
            <a:r>
              <a:rPr lang="ru-RU" sz="1400" dirty="0" err="1" smtClean="0">
                <a:solidFill>
                  <a:srgbClr val="000000"/>
                </a:solidFill>
                <a:latin typeface="Arial" panose="020B0604020202020204" pitchFamily="34" charset="0"/>
                <a:cs typeface="Arial" panose="020B0604020202020204" pitchFamily="34" charset="0"/>
              </a:rPr>
              <a:t>ацетилированной</a:t>
            </a:r>
            <a:r>
              <a:rPr lang="ru-RU" sz="1400" dirty="0" smtClean="0">
                <a:solidFill>
                  <a:srgbClr val="000000"/>
                </a:solidFill>
                <a:latin typeface="Arial" panose="020B0604020202020204" pitchFamily="34" charset="0"/>
                <a:cs typeface="Arial" panose="020B0604020202020204" pitchFamily="34" charset="0"/>
              </a:rPr>
              <a:t> </a:t>
            </a:r>
            <a:r>
              <a:rPr lang="ru-RU" sz="1400" dirty="0">
                <a:solidFill>
                  <a:srgbClr val="000000"/>
                </a:solidFill>
                <a:latin typeface="Arial" panose="020B0604020202020204" pitchFamily="34" charset="0"/>
                <a:cs typeface="Arial" panose="020B0604020202020204" pitchFamily="34" charset="0"/>
              </a:rPr>
              <a:t>формы салициловой кислоты — ацетилсалициловую кислоту, которая обладала все теми же терапевтическими свойствами, но гораздо лучше переносилась больными. Это открытие вполне можно назвать фундаментом создания </a:t>
            </a:r>
            <a:r>
              <a:rPr lang="ru-RU" sz="1400" dirty="0" smtClean="0">
                <a:solidFill>
                  <a:srgbClr val="000000"/>
                </a:solidFill>
                <a:latin typeface="Arial" panose="020B0604020202020204" pitchFamily="34" charset="0"/>
                <a:cs typeface="Arial" panose="020B0604020202020204" pitchFamily="34" charset="0"/>
              </a:rPr>
              <a:t>препарата.</a:t>
            </a:r>
            <a:endParaRPr lang="ru-RU" sz="1400" b="0" i="0" dirty="0" smtClean="0">
              <a:solidFill>
                <a:srgbClr val="000000"/>
              </a:solidFill>
              <a:effectLst/>
              <a:latin typeface="Arial" panose="020B0604020202020204" pitchFamily="34" charset="0"/>
              <a:cs typeface="Arial" panose="020B0604020202020204" pitchFamily="34" charset="0"/>
            </a:endParaRPr>
          </a:p>
          <a:p>
            <a:pPr indent="0" fontAlgn="base">
              <a:lnSpc>
                <a:spcPct val="100000"/>
              </a:lnSpc>
              <a:buNone/>
            </a:pPr>
            <a:r>
              <a:rPr lang="ru-RU" sz="1400" dirty="0" smtClean="0">
                <a:solidFill>
                  <a:srgbClr val="000000"/>
                </a:solidFill>
                <a:latin typeface="Arial" panose="020B0604020202020204" pitchFamily="34" charset="0"/>
                <a:cs typeface="Arial" panose="020B0604020202020204" pitchFamily="34" charset="0"/>
              </a:rPr>
              <a:t>Для оценки безопасности полученного препарата были проведены первые в мировой истории доклинические экспериментальные исследования на животных. Таким образом, изучение фармакологических свойств препарата  стало началом клинических исследований лекарственных средств, которые с конца ХХ в. стали краеугольным камнем доказательной </a:t>
            </a:r>
            <a:r>
              <a:rPr lang="ru-RU" sz="1400" dirty="0" err="1" smtClean="0">
                <a:solidFill>
                  <a:srgbClr val="000000"/>
                </a:solidFill>
                <a:latin typeface="Arial" panose="020B0604020202020204" pitchFamily="34" charset="0"/>
                <a:cs typeface="Arial" panose="020B0604020202020204" pitchFamily="34" charset="0"/>
              </a:rPr>
              <a:t>медицины.Исследования</a:t>
            </a:r>
            <a:r>
              <a:rPr lang="ru-RU" sz="1400" dirty="0" smtClean="0">
                <a:solidFill>
                  <a:srgbClr val="000000"/>
                </a:solidFill>
                <a:latin typeface="Arial" panose="020B0604020202020204" pitchFamily="34" charset="0"/>
                <a:cs typeface="Arial" panose="020B0604020202020204" pitchFamily="34" charset="0"/>
              </a:rPr>
              <a:t> завершились успешно — была доказана хорошая противовоспалительная активность препарата и он был рекомендован для терапевтического применения .6 марта 1899 года, когда новое лекарственное средство было запатентовано в Кайзеровском патентном ведомстве, стало днем рождения препарата Аспирин.</a:t>
            </a:r>
            <a:endParaRPr lang="ru-RU" sz="1400" b="0" i="0" dirty="0" smtClean="0">
              <a:solidFill>
                <a:srgbClr val="000000"/>
              </a:solidFill>
              <a:effectLst/>
              <a:latin typeface="Arial" panose="020B0604020202020204" pitchFamily="34" charset="0"/>
              <a:cs typeface="Arial" panose="020B0604020202020204" pitchFamily="34" charset="0"/>
            </a:endParaRPr>
          </a:p>
          <a:p>
            <a:pPr>
              <a:lnSpc>
                <a:spcPct val="100000"/>
              </a:lnSpc>
            </a:pPr>
            <a:endParaRPr lang="ru-RU" sz="1600" dirty="0"/>
          </a:p>
        </p:txBody>
      </p:sp>
    </p:spTree>
    <p:extLst>
      <p:ext uri="{BB962C8B-B14F-4D97-AF65-F5344CB8AC3E}">
        <p14:creationId xmlns:p14="http://schemas.microsoft.com/office/powerpoint/2010/main" val="5449588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b="1" dirty="0" smtClean="0">
                <a:latin typeface="Arial" panose="020B0604020202020204" pitchFamily="34" charset="0"/>
                <a:cs typeface="Arial" panose="020B0604020202020204" pitchFamily="34" charset="0"/>
              </a:rPr>
              <a:t>Характеристика</a:t>
            </a:r>
            <a:endParaRPr lang="ru-RU" sz="40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883688" y="1074758"/>
            <a:ext cx="10178322" cy="3593591"/>
          </a:xfrm>
        </p:spPr>
        <p:txBody>
          <a:bodyPr/>
          <a:lstStyle/>
          <a:p>
            <a:pPr indent="450850" algn="just" fontAlgn="base"/>
            <a:r>
              <a:rPr lang="ru-RU" sz="1400" dirty="0">
                <a:solidFill>
                  <a:srgbClr val="000000"/>
                </a:solidFill>
                <a:latin typeface="Arial" panose="020B0604020202020204" pitchFamily="34" charset="0"/>
                <a:cs typeface="Arial" panose="020B0604020202020204" pitchFamily="34" charset="0"/>
              </a:rPr>
              <a:t>Таблетки «Аспирина» содержат ацетилсалициловую кислоту, которая представляет собой уксусный эфир салициловой кислоты.</a:t>
            </a:r>
            <a:endParaRPr lang="ru-RU" sz="1400" b="0" i="0" dirty="0" smtClean="0">
              <a:solidFill>
                <a:srgbClr val="000000"/>
              </a:solidFill>
              <a:effectLst/>
              <a:latin typeface="Arial" panose="020B0604020202020204" pitchFamily="34" charset="0"/>
              <a:cs typeface="Arial" panose="020B0604020202020204" pitchFamily="34" charset="0"/>
            </a:endParaRPr>
          </a:p>
          <a:p>
            <a:pPr indent="450850" algn="just" fontAlgn="base"/>
            <a:r>
              <a:rPr lang="ru-RU" sz="1400" dirty="0">
                <a:solidFill>
                  <a:srgbClr val="000000"/>
                </a:solidFill>
                <a:latin typeface="Arial" panose="020B0604020202020204" pitchFamily="34" charset="0"/>
                <a:cs typeface="Arial" panose="020B0604020202020204" pitchFamily="34" charset="0"/>
              </a:rPr>
              <a:t>Полное химическое название: 2-ацетокси-бензойная </a:t>
            </a:r>
            <a:r>
              <a:rPr lang="ru-RU" sz="1400" dirty="0" smtClean="0">
                <a:solidFill>
                  <a:srgbClr val="000000"/>
                </a:solidFill>
                <a:latin typeface="Arial" panose="020B0604020202020204" pitchFamily="34" charset="0"/>
                <a:cs typeface="Arial" panose="020B0604020202020204" pitchFamily="34" charset="0"/>
              </a:rPr>
              <a:t>кислота</a:t>
            </a:r>
            <a:endParaRPr lang="ru-RU" sz="1400" dirty="0">
              <a:solidFill>
                <a:srgbClr val="000000"/>
              </a:solidFill>
              <a:latin typeface="Arial" panose="020B0604020202020204" pitchFamily="34" charset="0"/>
              <a:cs typeface="Arial" panose="020B0604020202020204" pitchFamily="34" charset="0"/>
            </a:endParaRPr>
          </a:p>
          <a:p>
            <a:pPr indent="450850" algn="just" fontAlgn="base"/>
            <a:r>
              <a:rPr lang="ru-RU" sz="1400" b="1" dirty="0" smtClean="0">
                <a:solidFill>
                  <a:srgbClr val="000000"/>
                </a:solidFill>
                <a:latin typeface="Arial" panose="020B0604020202020204" pitchFamily="34" charset="0"/>
                <a:cs typeface="Arial" panose="020B0604020202020204" pitchFamily="34" charset="0"/>
              </a:rPr>
              <a:t>Физико-химические свойства:</a:t>
            </a:r>
          </a:p>
          <a:p>
            <a:pPr indent="450850" algn="just" fontAlgn="base"/>
            <a:r>
              <a:rPr lang="ru-RU" sz="1400" dirty="0">
                <a:solidFill>
                  <a:srgbClr val="000000"/>
                </a:solidFill>
                <a:latin typeface="Arial" panose="020B0604020202020204" pitchFamily="34" charset="0"/>
                <a:cs typeface="Arial" panose="020B0604020202020204" pitchFamily="34" charset="0"/>
              </a:rPr>
              <a:t>Ацетилсалициловая кислота белое кристаллическое вещество, малорастворимое в воде при комнатной температуре, растворимое в горячей воде, хорошо растворимо в спирте, в растворах щелочей</a:t>
            </a:r>
            <a:endParaRPr lang="ru-RU" sz="1400" b="0" i="0" dirty="0" smtClean="0">
              <a:solidFill>
                <a:srgbClr val="000000"/>
              </a:solidFill>
              <a:effectLst/>
              <a:latin typeface="Arial" panose="020B0604020202020204" pitchFamily="34" charset="0"/>
              <a:cs typeface="Arial" panose="020B0604020202020204" pitchFamily="34" charset="0"/>
            </a:endParaRPr>
          </a:p>
          <a:p>
            <a:pPr indent="450850" algn="just" fontAlgn="base"/>
            <a:r>
              <a:rPr lang="ru-RU" sz="1400" dirty="0">
                <a:solidFill>
                  <a:srgbClr val="000000"/>
                </a:solidFill>
                <a:latin typeface="Arial" panose="020B0604020202020204" pitchFamily="34" charset="0"/>
                <a:cs typeface="Arial" panose="020B0604020202020204" pitchFamily="34" charset="0"/>
              </a:rPr>
              <a:t>Краткая химическая формула: C</a:t>
            </a:r>
            <a:r>
              <a:rPr lang="ru-RU" sz="1400" baseline="-25000" dirty="0">
                <a:solidFill>
                  <a:srgbClr val="000000"/>
                </a:solidFill>
                <a:latin typeface="Arial" panose="020B0604020202020204" pitchFamily="34" charset="0"/>
                <a:cs typeface="Arial" panose="020B0604020202020204" pitchFamily="34" charset="0"/>
              </a:rPr>
              <a:t>9</a:t>
            </a:r>
            <a:r>
              <a:rPr lang="ru-RU" sz="1400" dirty="0">
                <a:solidFill>
                  <a:srgbClr val="000000"/>
                </a:solidFill>
                <a:latin typeface="Arial" panose="020B0604020202020204" pitchFamily="34" charset="0"/>
                <a:cs typeface="Arial" panose="020B0604020202020204" pitchFamily="34" charset="0"/>
              </a:rPr>
              <a:t>H</a:t>
            </a:r>
            <a:r>
              <a:rPr lang="ru-RU" sz="1400" baseline="-25000" dirty="0">
                <a:solidFill>
                  <a:srgbClr val="000000"/>
                </a:solidFill>
                <a:latin typeface="Arial" panose="020B0604020202020204" pitchFamily="34" charset="0"/>
                <a:cs typeface="Arial" panose="020B0604020202020204" pitchFamily="34" charset="0"/>
              </a:rPr>
              <a:t>8</a:t>
            </a:r>
            <a:r>
              <a:rPr lang="ru-RU" sz="1400" dirty="0">
                <a:solidFill>
                  <a:srgbClr val="000000"/>
                </a:solidFill>
                <a:latin typeface="Arial" panose="020B0604020202020204" pitchFamily="34" charset="0"/>
                <a:cs typeface="Arial" panose="020B0604020202020204" pitchFamily="34" charset="0"/>
              </a:rPr>
              <a:t>O</a:t>
            </a:r>
            <a:r>
              <a:rPr lang="ru-RU" sz="1400" baseline="-25000" dirty="0">
                <a:solidFill>
                  <a:srgbClr val="000000"/>
                </a:solidFill>
                <a:latin typeface="Arial" panose="020B0604020202020204" pitchFamily="34" charset="0"/>
                <a:cs typeface="Arial" panose="020B0604020202020204" pitchFamily="34" charset="0"/>
              </a:rPr>
              <a:t>4</a:t>
            </a:r>
            <a:endParaRPr lang="ru-RU" sz="1400" b="0" i="0" dirty="0" smtClean="0">
              <a:solidFill>
                <a:srgbClr val="000000"/>
              </a:solidFill>
              <a:effectLst/>
              <a:latin typeface="Arial" panose="020B0604020202020204" pitchFamily="34" charset="0"/>
              <a:cs typeface="Arial" panose="020B0604020202020204" pitchFamily="34" charset="0"/>
            </a:endParaRPr>
          </a:p>
          <a:p>
            <a:pPr indent="450850" algn="just" fontAlgn="base"/>
            <a:r>
              <a:rPr lang="ru-RU" sz="1400" dirty="0">
                <a:solidFill>
                  <a:srgbClr val="000000"/>
                </a:solidFill>
                <a:latin typeface="Arial" panose="020B0604020202020204" pitchFamily="34" charset="0"/>
                <a:cs typeface="Arial" panose="020B0604020202020204" pitchFamily="34" charset="0"/>
              </a:rPr>
              <a:t>Молекулярная масса:180.2</a:t>
            </a:r>
            <a:endParaRPr lang="ru-RU" sz="1400" b="0" i="0" dirty="0" smtClean="0">
              <a:solidFill>
                <a:srgbClr val="000000"/>
              </a:solidFill>
              <a:effectLst/>
              <a:latin typeface="Arial" panose="020B0604020202020204" pitchFamily="34" charset="0"/>
              <a:cs typeface="Arial" panose="020B0604020202020204" pitchFamily="34" charset="0"/>
            </a:endParaRPr>
          </a:p>
          <a:p>
            <a:pPr indent="450850" algn="just" fontAlgn="base"/>
            <a:r>
              <a:rPr lang="ru-RU" sz="1400" dirty="0">
                <a:solidFill>
                  <a:srgbClr val="000000"/>
                </a:solidFill>
                <a:latin typeface="Arial" panose="020B0604020202020204" pitchFamily="34" charset="0"/>
                <a:cs typeface="Arial" panose="020B0604020202020204" pitchFamily="34" charset="0"/>
              </a:rPr>
              <a:t>Температура плавления:133 - 138 </a:t>
            </a:r>
            <a:r>
              <a:rPr lang="ru-RU" sz="1400" baseline="30000" dirty="0">
                <a:solidFill>
                  <a:srgbClr val="000000"/>
                </a:solidFill>
                <a:latin typeface="Arial" panose="020B0604020202020204" pitchFamily="34" charset="0"/>
                <a:cs typeface="Arial" panose="020B0604020202020204" pitchFamily="34" charset="0"/>
              </a:rPr>
              <a:t>0</a:t>
            </a:r>
            <a:r>
              <a:rPr lang="ru-RU" sz="1400" dirty="0">
                <a:solidFill>
                  <a:srgbClr val="000000"/>
                </a:solidFill>
                <a:latin typeface="Arial" panose="020B0604020202020204" pitchFamily="34" charset="0"/>
                <a:cs typeface="Arial" panose="020B0604020202020204" pitchFamily="34" charset="0"/>
              </a:rPr>
              <a:t>С</a:t>
            </a:r>
            <a:endParaRPr lang="ru-RU" sz="1400" b="0" i="0" dirty="0" smtClean="0">
              <a:solidFill>
                <a:srgbClr val="000000"/>
              </a:solidFill>
              <a:effectLst/>
              <a:latin typeface="Arial" panose="020B0604020202020204" pitchFamily="34" charset="0"/>
              <a:cs typeface="Arial" panose="020B0604020202020204" pitchFamily="34" charset="0"/>
            </a:endParaRPr>
          </a:p>
          <a:p>
            <a:pPr indent="450850" algn="just" fontAlgn="base"/>
            <a:r>
              <a:rPr lang="ru-RU" sz="1400" dirty="0">
                <a:solidFill>
                  <a:srgbClr val="000000"/>
                </a:solidFill>
                <a:latin typeface="Arial" panose="020B0604020202020204" pitchFamily="34" charset="0"/>
                <a:cs typeface="Arial" panose="020B0604020202020204" pitchFamily="34" charset="0"/>
              </a:rPr>
              <a:t>Константа диссоциации: </a:t>
            </a:r>
            <a:r>
              <a:rPr lang="ru-RU" sz="1400" dirty="0" err="1">
                <a:solidFill>
                  <a:srgbClr val="000000"/>
                </a:solidFill>
                <a:latin typeface="Arial" panose="020B0604020202020204" pitchFamily="34" charset="0"/>
                <a:cs typeface="Arial" panose="020B0604020202020204" pitchFamily="34" charset="0"/>
              </a:rPr>
              <a:t>pKa</a:t>
            </a:r>
            <a:r>
              <a:rPr lang="ru-RU" sz="1400" dirty="0">
                <a:solidFill>
                  <a:srgbClr val="000000"/>
                </a:solidFill>
                <a:latin typeface="Arial" panose="020B0604020202020204" pitchFamily="34" charset="0"/>
                <a:cs typeface="Arial" panose="020B0604020202020204" pitchFamily="34" charset="0"/>
              </a:rPr>
              <a:t> = 3.7</a:t>
            </a:r>
            <a:endParaRPr lang="ru-RU" sz="1400" b="0" i="0" dirty="0" smtClean="0">
              <a:solidFill>
                <a:srgbClr val="000000"/>
              </a:solidFill>
              <a:effectLst/>
              <a:latin typeface="Arial" panose="020B0604020202020204" pitchFamily="34" charset="0"/>
              <a:cs typeface="Arial" panose="020B0604020202020204" pitchFamily="34" charset="0"/>
            </a:endParaRPr>
          </a:p>
          <a:p>
            <a:endParaRPr lang="ru-RU" dirty="0"/>
          </a:p>
        </p:txBody>
      </p:sp>
      <p:pic>
        <p:nvPicPr>
          <p:cNvPr id="6" name="Рисунок 5" descr="img"/>
          <p:cNvPicPr/>
          <p:nvPr/>
        </p:nvPicPr>
        <p:blipFill>
          <a:blip r:embed="rId2">
            <a:extLst>
              <a:ext uri="{28A0092B-C50C-407E-A947-70E740481C1C}">
                <a14:useLocalDpi xmlns:a14="http://schemas.microsoft.com/office/drawing/2010/main" val="0"/>
              </a:ext>
            </a:extLst>
          </a:blip>
          <a:srcRect/>
          <a:stretch>
            <a:fillRect/>
          </a:stretch>
        </p:blipFill>
        <p:spPr bwMode="auto">
          <a:xfrm>
            <a:off x="5262447" y="2871554"/>
            <a:ext cx="2514600" cy="1895475"/>
          </a:xfrm>
          <a:prstGeom prst="rect">
            <a:avLst/>
          </a:prstGeom>
          <a:noFill/>
          <a:ln>
            <a:noFill/>
          </a:ln>
        </p:spPr>
      </p:pic>
      <p:pic>
        <p:nvPicPr>
          <p:cNvPr id="8" name="Рисунок 7" descr="Ацетилсалициловая кислота — Википедия"/>
          <p:cNvPicPr/>
          <p:nvPr/>
        </p:nvPicPr>
        <p:blipFill>
          <a:blip r:embed="rId3">
            <a:extLst>
              <a:ext uri="{28A0092B-C50C-407E-A947-70E740481C1C}">
                <a14:useLocalDpi xmlns:a14="http://schemas.microsoft.com/office/drawing/2010/main" val="0"/>
              </a:ext>
            </a:extLst>
          </a:blip>
          <a:srcRect/>
          <a:stretch>
            <a:fillRect/>
          </a:stretch>
        </p:blipFill>
        <p:spPr bwMode="auto">
          <a:xfrm>
            <a:off x="7928516" y="2871554"/>
            <a:ext cx="1792327" cy="1639230"/>
          </a:xfrm>
          <a:prstGeom prst="rect">
            <a:avLst/>
          </a:prstGeom>
          <a:noFill/>
          <a:ln>
            <a:noFill/>
          </a:ln>
        </p:spPr>
      </p:pic>
    </p:spTree>
    <p:extLst>
      <p:ext uri="{BB962C8B-B14F-4D97-AF65-F5344CB8AC3E}">
        <p14:creationId xmlns:p14="http://schemas.microsoft.com/office/powerpoint/2010/main" val="26104296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b="1" dirty="0" smtClean="0">
                <a:latin typeface="Arial" panose="020B0604020202020204" pitchFamily="34" charset="0"/>
                <a:cs typeface="Arial" panose="020B0604020202020204" pitchFamily="34" charset="0"/>
              </a:rPr>
              <a:t>Влияние на организм человека</a:t>
            </a:r>
            <a:endParaRPr lang="ru-RU" sz="40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838200" y="1471961"/>
            <a:ext cx="6599663" cy="4694663"/>
          </a:xfrm>
        </p:spPr>
        <p:txBody>
          <a:bodyPr>
            <a:noAutofit/>
          </a:bodyPr>
          <a:lstStyle/>
          <a:p>
            <a:pPr>
              <a:lnSpc>
                <a:spcPct val="120000"/>
              </a:lnSpc>
            </a:pPr>
            <a:r>
              <a:rPr lang="ru-RU" sz="1400" dirty="0">
                <a:solidFill>
                  <a:schemeClr val="tx1"/>
                </a:solidFill>
                <a:latin typeface="Arial" panose="020B0604020202020204" pitchFamily="34" charset="0"/>
                <a:cs typeface="Arial" panose="020B0604020202020204" pitchFamily="34" charset="0"/>
              </a:rPr>
              <a:t>Д</a:t>
            </a:r>
            <a:r>
              <a:rPr lang="ru-RU" sz="1400" b="0" i="0" dirty="0" smtClean="0">
                <a:solidFill>
                  <a:schemeClr val="tx1"/>
                </a:solidFill>
                <a:effectLst/>
                <a:latin typeface="Arial" panose="020B0604020202020204" pitchFamily="34" charset="0"/>
                <a:cs typeface="Arial" panose="020B0604020202020204" pitchFamily="34" charset="0"/>
              </a:rPr>
              <a:t>лительный прием этого лекарственного средства в невысоких дозах может использоваться для снижения риска тромбоза, в том числе коронарных и мозговых артерий, что значительно снижает риск развития инфарктов, ишемических инсультов и других сердечно-сосудистых неприятностей. В 1982 году за это революционное открытие </a:t>
            </a:r>
            <a:r>
              <a:rPr lang="ru-RU" sz="1400" b="0" i="0" dirty="0" err="1" smtClean="0">
                <a:solidFill>
                  <a:schemeClr val="tx1"/>
                </a:solidFill>
                <a:effectLst/>
                <a:latin typeface="Arial" panose="020B0604020202020204" pitchFamily="34" charset="0"/>
                <a:cs typeface="Arial" panose="020B0604020202020204" pitchFamily="34" charset="0"/>
              </a:rPr>
              <a:t>Вейну</a:t>
            </a:r>
            <a:r>
              <a:rPr lang="ru-RU" sz="1400" b="0" i="0" dirty="0" smtClean="0">
                <a:solidFill>
                  <a:schemeClr val="tx1"/>
                </a:solidFill>
                <a:effectLst/>
                <a:latin typeface="Arial" panose="020B0604020202020204" pitchFamily="34" charset="0"/>
                <a:cs typeface="Arial" panose="020B0604020202020204" pitchFamily="34" charset="0"/>
              </a:rPr>
              <a:t> была присуждена Нобелевская премия, а королева Великобритании Елизавета II посвятила его в рыцари. Очень быстро </a:t>
            </a:r>
            <a:r>
              <a:rPr lang="ru-RU" sz="1400" b="0" i="0" dirty="0" err="1" smtClean="0">
                <a:solidFill>
                  <a:schemeClr val="tx1"/>
                </a:solidFill>
                <a:effectLst/>
                <a:latin typeface="Arial" panose="020B0604020202020204" pitchFamily="34" charset="0"/>
                <a:cs typeface="Arial" panose="020B0604020202020204" pitchFamily="34" charset="0"/>
              </a:rPr>
              <a:t>антиаггрегантный</a:t>
            </a:r>
            <a:r>
              <a:rPr lang="ru-RU" sz="1400" b="0" i="0" dirty="0" smtClean="0">
                <a:solidFill>
                  <a:schemeClr val="tx1"/>
                </a:solidFill>
                <a:effectLst/>
                <a:latin typeface="Arial" panose="020B0604020202020204" pitchFamily="34" charset="0"/>
                <a:cs typeface="Arial" panose="020B0604020202020204" pitchFamily="34" charset="0"/>
              </a:rPr>
              <a:t> ("</a:t>
            </a:r>
            <a:r>
              <a:rPr lang="ru-RU" sz="1400" b="0" i="0" dirty="0" err="1" smtClean="0">
                <a:solidFill>
                  <a:schemeClr val="tx1"/>
                </a:solidFill>
                <a:effectLst/>
                <a:latin typeface="Arial" panose="020B0604020202020204" pitchFamily="34" charset="0"/>
                <a:cs typeface="Arial" panose="020B0604020202020204" pitchFamily="34" charset="0"/>
              </a:rPr>
              <a:t>кроверазжижающий</a:t>
            </a:r>
            <a:r>
              <a:rPr lang="ru-RU" sz="1400" b="0" i="0" dirty="0" smtClean="0">
                <a:solidFill>
                  <a:schemeClr val="tx1"/>
                </a:solidFill>
                <a:effectLst/>
                <a:latin typeface="Arial" panose="020B0604020202020204" pitchFamily="34" charset="0"/>
                <a:cs typeface="Arial" panose="020B0604020202020204" pitchFamily="34" charset="0"/>
              </a:rPr>
              <a:t>") эффект лекарства затмил его противовоспалительные свойства, и в настоящее время профилактика тромбозов - единственное практически оправданное применение этого средства. </a:t>
            </a:r>
          </a:p>
          <a:p>
            <a:pPr>
              <a:lnSpc>
                <a:spcPct val="120000"/>
              </a:lnSpc>
            </a:pPr>
            <a:r>
              <a:rPr lang="ru-RU" sz="1400" b="0" i="0" dirty="0" smtClean="0">
                <a:solidFill>
                  <a:schemeClr val="tx1"/>
                </a:solidFill>
                <a:effectLst/>
                <a:latin typeface="Arial" panose="020B0604020202020204" pitchFamily="34" charset="0"/>
                <a:cs typeface="Arial" panose="020B0604020202020204" pitchFamily="34" charset="0"/>
              </a:rPr>
              <a:t>"Разжижая" кровь, аспирин не только предотвращает </a:t>
            </a:r>
            <a:r>
              <a:rPr lang="ru-RU" sz="1400" b="0" i="0" dirty="0" err="1" smtClean="0">
                <a:solidFill>
                  <a:schemeClr val="tx1"/>
                </a:solidFill>
                <a:effectLst/>
                <a:latin typeface="Arial" panose="020B0604020202020204" pitchFamily="34" charset="0"/>
                <a:cs typeface="Arial" panose="020B0604020202020204" pitchFamily="34" charset="0"/>
              </a:rPr>
              <a:t>тромбообразование</a:t>
            </a:r>
            <a:r>
              <a:rPr lang="ru-RU" sz="1400" b="0" i="0" dirty="0" smtClean="0">
                <a:solidFill>
                  <a:schemeClr val="tx1"/>
                </a:solidFill>
                <a:effectLst/>
                <a:latin typeface="Arial" panose="020B0604020202020204" pitchFamily="34" charset="0"/>
                <a:cs typeface="Arial" panose="020B0604020202020204" pitchFamily="34" charset="0"/>
              </a:rPr>
              <a:t>, но и повышает кровоточивость, что делает применение его в качестве жаропонижающего опасным в случае многих инфекционных заболеваний (грипп, лихорадка Денге и др.). Детям давать аспирин при вирусных лихорадках нельзя и по причине риска развития у них редкого, но смертельно опасного синдрома Рея. По этим причинам для снижения температуры тела, борьбы с болью и отеками, предпочтение теперь отдается другим нестероидным противовоспалительным средствам (НПВС) и парацетамолу.</a:t>
            </a:r>
            <a:r>
              <a:rPr lang="ru-RU" sz="1400" dirty="0" smtClean="0">
                <a:solidFill>
                  <a:schemeClr val="tx1"/>
                </a:solidFill>
                <a:latin typeface="Arial" panose="020B0604020202020204" pitchFamily="34" charset="0"/>
                <a:cs typeface="Arial" panose="020B0604020202020204" pitchFamily="34" charset="0"/>
              </a:rPr>
              <a:t/>
            </a:r>
            <a:br>
              <a:rPr lang="ru-RU" sz="1400" dirty="0" smtClean="0">
                <a:solidFill>
                  <a:schemeClr val="tx1"/>
                </a:solidFill>
                <a:latin typeface="Arial" panose="020B0604020202020204" pitchFamily="34" charset="0"/>
                <a:cs typeface="Arial" panose="020B0604020202020204" pitchFamily="34" charset="0"/>
              </a:rPr>
            </a:br>
            <a:endParaRPr lang="ru-RU" sz="1400" dirty="0">
              <a:solidFill>
                <a:schemeClr val="tx1"/>
              </a:solidFill>
              <a:latin typeface="Arial" panose="020B0604020202020204" pitchFamily="34" charset="0"/>
              <a:cs typeface="Arial" panose="020B0604020202020204" pitchFamily="34" charset="0"/>
            </a:endParaRPr>
          </a:p>
        </p:txBody>
      </p:sp>
      <p:pic>
        <p:nvPicPr>
          <p:cNvPr id="5" name="Рисунок 4" descr="asp19"/>
          <p:cNvPicPr/>
          <p:nvPr/>
        </p:nvPicPr>
        <p:blipFill>
          <a:blip r:embed="rId2">
            <a:extLst>
              <a:ext uri="{28A0092B-C50C-407E-A947-70E740481C1C}">
                <a14:useLocalDpi xmlns:a14="http://schemas.microsoft.com/office/drawing/2010/main" val="0"/>
              </a:ext>
            </a:extLst>
          </a:blip>
          <a:srcRect/>
          <a:stretch>
            <a:fillRect/>
          </a:stretch>
        </p:blipFill>
        <p:spPr bwMode="auto">
          <a:xfrm>
            <a:off x="7437863" y="2051824"/>
            <a:ext cx="4449337" cy="3588262"/>
          </a:xfrm>
          <a:prstGeom prst="rect">
            <a:avLst/>
          </a:prstGeom>
          <a:noFill/>
          <a:ln>
            <a:noFill/>
          </a:ln>
        </p:spPr>
      </p:pic>
    </p:spTree>
    <p:extLst>
      <p:ext uri="{BB962C8B-B14F-4D97-AF65-F5344CB8AC3E}">
        <p14:creationId xmlns:p14="http://schemas.microsoft.com/office/powerpoint/2010/main" val="29910389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b="1" dirty="0" smtClean="0">
                <a:latin typeface="Arial" panose="020B0604020202020204" pitchFamily="34" charset="0"/>
                <a:cs typeface="Arial" panose="020B0604020202020204" pitchFamily="34" charset="0"/>
              </a:rPr>
              <a:t>Применение в быту</a:t>
            </a:r>
            <a:endParaRPr lang="ru-RU" sz="40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1251678" y="1271240"/>
            <a:ext cx="10178322" cy="3593591"/>
          </a:xfrm>
        </p:spPr>
        <p:txBody>
          <a:bodyPr>
            <a:noAutofit/>
          </a:bodyPr>
          <a:lstStyle/>
          <a:p>
            <a:pPr>
              <a:lnSpc>
                <a:spcPct val="100000"/>
              </a:lnSpc>
            </a:pPr>
            <a:r>
              <a:rPr lang="ru-RU" sz="1400" b="0" i="0" dirty="0" smtClean="0">
                <a:solidFill>
                  <a:schemeClr val="tx1"/>
                </a:solidFill>
                <a:effectLst/>
                <a:latin typeface="Arial" panose="020B0604020202020204" pitchFamily="34" charset="0"/>
                <a:cs typeface="Arial" panose="020B0604020202020204" pitchFamily="34" charset="0"/>
              </a:rPr>
              <a:t>Если в воде, которая находится в вазе с цветами, растворена таблетка аспирина, то цветы дольше будут сохранять красоту и радовать окружающих, но этот фокус знают многие. </a:t>
            </a:r>
          </a:p>
          <a:p>
            <a:pPr>
              <a:lnSpc>
                <a:spcPct val="100000"/>
              </a:lnSpc>
            </a:pPr>
            <a:r>
              <a:rPr lang="ru-RU" sz="1400" b="0" i="0" dirty="0" smtClean="0">
                <a:solidFill>
                  <a:schemeClr val="tx1"/>
                </a:solidFill>
                <a:effectLst/>
                <a:latin typeface="Arial" panose="020B0604020202020204" pitchFamily="34" charset="0"/>
                <a:cs typeface="Arial" panose="020B0604020202020204" pitchFamily="34" charset="0"/>
              </a:rPr>
              <a:t>  С помощью ацетилсалициловой кислоты, можно улучшать структуру почвы. Заражённую грибком низкокислотную почву можно “излечить” аспирином. Достаточно растворить таблетку на литр воды и полить ей “проблемную” грядку.</a:t>
            </a:r>
          </a:p>
          <a:p>
            <a:pPr>
              <a:lnSpc>
                <a:spcPct val="100000"/>
              </a:lnSpc>
            </a:pPr>
            <a:r>
              <a:rPr lang="ru-RU" sz="1400" b="0" i="0" dirty="0" smtClean="0">
                <a:solidFill>
                  <a:schemeClr val="tx1"/>
                </a:solidFill>
                <a:effectLst/>
                <a:latin typeface="Arial" panose="020B0604020202020204" pitchFamily="34" charset="0"/>
                <a:cs typeface="Arial" panose="020B0604020202020204" pitchFamily="34" charset="0"/>
              </a:rPr>
              <a:t>   Можно попытаться завести автомобиль с севшим аккумулятором, что актуально при низких температурах , нужно кинуть в него по половину таблетки на “банку» с дистиллированной водой. Из-за реакции аспирина с электролитом произойдет кратковременный заряд аккумулятора, которого может хватить на то, чтоб завести автомобиль. </a:t>
            </a:r>
          </a:p>
          <a:p>
            <a:pPr>
              <a:lnSpc>
                <a:spcPct val="100000"/>
              </a:lnSpc>
            </a:pPr>
            <a:r>
              <a:rPr lang="ru-RU" sz="1400" b="0" i="0" dirty="0" smtClean="0">
                <a:solidFill>
                  <a:schemeClr val="tx1"/>
                </a:solidFill>
                <a:effectLst/>
                <a:latin typeface="Arial" panose="020B0604020202020204" pitchFamily="34" charset="0"/>
                <a:cs typeface="Arial" panose="020B0604020202020204" pitchFamily="34" charset="0"/>
              </a:rPr>
              <a:t>  С помощью аспирина можно удалять пятна от пота. Белые соленые разводы нужно замочить в жидкости (2 таблетки на пол стакана воды). Замоченную в растворе одежду, через три часа необходимо застирать с помощью порошков.</a:t>
            </a:r>
          </a:p>
          <a:p>
            <a:pPr>
              <a:lnSpc>
                <a:spcPct val="100000"/>
              </a:lnSpc>
            </a:pPr>
            <a:r>
              <a:rPr lang="ru-RU" sz="1400" b="0" i="0" dirty="0" smtClean="0">
                <a:solidFill>
                  <a:schemeClr val="tx1"/>
                </a:solidFill>
                <a:effectLst/>
                <a:latin typeface="Arial" panose="020B0604020202020204" pitchFamily="34" charset="0"/>
                <a:cs typeface="Arial" panose="020B0604020202020204" pitchFamily="34" charset="0"/>
              </a:rPr>
              <a:t>Пастой, состоящей из растолченного лекарства смоченного водой, лечат прыщи. </a:t>
            </a:r>
          </a:p>
          <a:p>
            <a:pPr>
              <a:lnSpc>
                <a:spcPct val="100000"/>
              </a:lnSpc>
            </a:pPr>
            <a:r>
              <a:rPr lang="ru-RU" sz="1400" b="0" i="0" dirty="0" smtClean="0">
                <a:solidFill>
                  <a:schemeClr val="tx1"/>
                </a:solidFill>
                <a:effectLst/>
                <a:latin typeface="Arial" panose="020B0604020202020204" pitchFamily="34" charset="0"/>
                <a:cs typeface="Arial" panose="020B0604020202020204" pitchFamily="34" charset="0"/>
              </a:rPr>
              <a:t>Аспирин снимает покраснение за 2-3 минуты. Если этого не произошло нужно повторить процедуру. После того как зуд утихнет место применения аспирина промывают с помощью мыльного раствора.  </a:t>
            </a:r>
          </a:p>
          <a:p>
            <a:pPr>
              <a:lnSpc>
                <a:spcPct val="100000"/>
              </a:lnSpc>
            </a:pPr>
            <a:r>
              <a:rPr lang="ru-RU" sz="1400" b="0" i="0" dirty="0" smtClean="0">
                <a:solidFill>
                  <a:schemeClr val="tx1"/>
                </a:solidFill>
                <a:effectLst/>
                <a:latin typeface="Arial" panose="020B0604020202020204" pitchFamily="34" charset="0"/>
                <a:cs typeface="Arial" panose="020B0604020202020204" pitchFamily="34" charset="0"/>
              </a:rPr>
              <a:t> Жесткие мозоли на пятках, их еще называют “</a:t>
            </a:r>
            <a:r>
              <a:rPr lang="ru-RU" sz="1400" b="0" i="0" dirty="0" err="1" smtClean="0">
                <a:solidFill>
                  <a:schemeClr val="tx1"/>
                </a:solidFill>
                <a:effectLst/>
                <a:latin typeface="Arial" panose="020B0604020202020204" pitchFamily="34" charset="0"/>
                <a:cs typeface="Arial" panose="020B0604020202020204" pitchFamily="34" charset="0"/>
              </a:rPr>
              <a:t>натоптыши</a:t>
            </a:r>
            <a:r>
              <a:rPr lang="ru-RU" sz="1400" b="0" i="0" dirty="0" smtClean="0">
                <a:solidFill>
                  <a:schemeClr val="tx1"/>
                </a:solidFill>
                <a:effectLst/>
                <a:latin typeface="Arial" panose="020B0604020202020204" pitchFamily="34" charset="0"/>
                <a:cs typeface="Arial" panose="020B0604020202020204" pitchFamily="34" charset="0"/>
              </a:rPr>
              <a:t>”, также легко устраняются с помощью аспирина. Необходимо растолочь 5-6 таблеток в очень мелкую пудру и смешать их с лимонным соком. Достаточно половины чайной ложки. До образования пасты нужно добавить немного воды. После того как смесь приготовлена, мажем ей мозоли и обматываем ступни тряпочными салфетками. Затем одеваем на ногу полиэтиленовый пакет. Через 5-10 минут можно размотать ступни и обработать проблемные места пемзой.</a:t>
            </a:r>
          </a:p>
        </p:txBody>
      </p:sp>
    </p:spTree>
    <p:extLst>
      <p:ext uri="{BB962C8B-B14F-4D97-AF65-F5344CB8AC3E}">
        <p14:creationId xmlns:p14="http://schemas.microsoft.com/office/powerpoint/2010/main" val="3601892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b="1" dirty="0" smtClean="0">
                <a:latin typeface="Arial" panose="020B0604020202020204" pitchFamily="34" charset="0"/>
                <a:cs typeface="Arial" panose="020B0604020202020204" pitchFamily="34" charset="0"/>
              </a:rPr>
              <a:t>Природные источники</a:t>
            </a:r>
            <a:endParaRPr lang="ru-RU" sz="40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838200" y="1346122"/>
            <a:ext cx="6878444" cy="4351338"/>
          </a:xfrm>
        </p:spPr>
        <p:txBody>
          <a:bodyPr>
            <a:normAutofit lnSpcReduction="10000"/>
          </a:bodyPr>
          <a:lstStyle/>
          <a:p>
            <a:r>
              <a:rPr lang="ru-RU" sz="1600" b="0" i="0" dirty="0" smtClean="0">
                <a:solidFill>
                  <a:schemeClr val="tx1"/>
                </a:solidFill>
                <a:effectLst/>
                <a:latin typeface="Arial" panose="020B0604020202020204" pitchFamily="34" charset="0"/>
                <a:cs typeface="Arial" panose="020B0604020202020204" pitchFamily="34" charset="0"/>
              </a:rPr>
              <a:t>Аспирин - это самый широко </a:t>
            </a:r>
            <a:r>
              <a:rPr lang="ru-RU" sz="1600" b="0" i="0" dirty="0" err="1" smtClean="0">
                <a:solidFill>
                  <a:schemeClr val="tx1"/>
                </a:solidFill>
                <a:effectLst/>
                <a:latin typeface="Arial" panose="020B0604020202020204" pitchFamily="34" charset="0"/>
                <a:cs typeface="Arial" panose="020B0604020202020204" pitchFamily="34" charset="0"/>
              </a:rPr>
              <a:t>распростpaнённый</a:t>
            </a:r>
            <a:r>
              <a:rPr lang="ru-RU" sz="1600" b="0" i="0" dirty="0" smtClean="0">
                <a:solidFill>
                  <a:schemeClr val="tx1"/>
                </a:solidFill>
                <a:effectLst/>
                <a:latin typeface="Arial" panose="020B0604020202020204" pitchFamily="34" charset="0"/>
                <a:cs typeface="Arial" panose="020B0604020202020204" pitchFamily="34" charset="0"/>
              </a:rPr>
              <a:t> препарат в мире. В действительности, каждый год в мире потребляется около 40 миллионов килограмм аспирина. Даже несмотря на то, что сейчас большинство из нас пользуется синтетической версией салицина для уменьшения боли, мощное болеутоляющее и противовоспалительное средство, содержащееся в коре деревьев, не теряет своей актуальности. Салицин входит в состав внутренней коры (флоэма, лубяной слой) деревьев и кустарников семейства ивовых.</a:t>
            </a:r>
          </a:p>
          <a:p>
            <a:r>
              <a:rPr lang="ru-RU" sz="1600" b="0" i="0" dirty="0" smtClean="0">
                <a:solidFill>
                  <a:schemeClr val="tx1"/>
                </a:solidFill>
                <a:effectLst/>
                <a:latin typeface="Arial" panose="020B0604020202020204" pitchFamily="34" charset="0"/>
                <a:cs typeface="Arial" panose="020B0604020202020204" pitchFamily="34" charset="0"/>
              </a:rPr>
              <a:t> Синтетический аспирин был впервые открыт немецким химиком Феликсом </a:t>
            </a:r>
            <a:r>
              <a:rPr lang="ru-RU" sz="1600" b="0" i="0" dirty="0" err="1" smtClean="0">
                <a:solidFill>
                  <a:schemeClr val="tx1"/>
                </a:solidFill>
                <a:effectLst/>
                <a:latin typeface="Arial" panose="020B0604020202020204" pitchFamily="34" charset="0"/>
                <a:cs typeface="Arial" panose="020B0604020202020204" pitchFamily="34" charset="0"/>
              </a:rPr>
              <a:t>Хоффманом</a:t>
            </a:r>
            <a:r>
              <a:rPr lang="ru-RU" sz="1600" b="0" i="0" dirty="0" smtClean="0">
                <a:solidFill>
                  <a:schemeClr val="tx1"/>
                </a:solidFill>
                <a:effectLst/>
                <a:latin typeface="Arial" panose="020B0604020202020204" pitchFamily="34" charset="0"/>
                <a:cs typeface="Arial" panose="020B0604020202020204" pitchFamily="34" charset="0"/>
              </a:rPr>
              <a:t> в 1897 году. За много лет до этого открытия салицин, встречающаяся в природе форма, использовалась для лечения лихорадки и снятия боли. Поскольку природное соединение салицина раздражало слизистую оболочку желудка и рта, его редко прописывали для лечения болезней. </a:t>
            </a:r>
            <a:r>
              <a:rPr lang="ru-RU" sz="1600" b="0" i="0" dirty="0" err="1" smtClean="0">
                <a:solidFill>
                  <a:schemeClr val="tx1"/>
                </a:solidFill>
                <a:effectLst/>
                <a:latin typeface="Arial" panose="020B0604020202020204" pitchFamily="34" charset="0"/>
                <a:cs typeface="Arial" panose="020B0604020202020204" pitchFamily="34" charset="0"/>
              </a:rPr>
              <a:t>Хоффман</a:t>
            </a:r>
            <a:r>
              <a:rPr lang="ru-RU" sz="1600" b="0" i="0" dirty="0" smtClean="0">
                <a:solidFill>
                  <a:schemeClr val="tx1"/>
                </a:solidFill>
                <a:effectLst/>
                <a:latin typeface="Arial" panose="020B0604020202020204" pitchFamily="34" charset="0"/>
                <a:cs typeface="Arial" panose="020B0604020202020204" pitchFamily="34" charset="0"/>
              </a:rPr>
              <a:t> решил эту проблему, когда открыл, как искусственно синтезировать салицин, и начал коммерческое производство аспирина.</a:t>
            </a:r>
            <a:endParaRPr lang="ru-RU" sz="1600" dirty="0">
              <a:solidFill>
                <a:schemeClr val="tx1"/>
              </a:solidFill>
              <a:latin typeface="Arial" panose="020B0604020202020204" pitchFamily="34" charset="0"/>
              <a:cs typeface="Arial" panose="020B0604020202020204" pitchFamily="34" charset="0"/>
            </a:endParaRPr>
          </a:p>
        </p:txBody>
      </p:sp>
      <p:pic>
        <p:nvPicPr>
          <p:cNvPr id="4" name="Рисунок 3" descr="Природный аспирин. В Башкирии нашли источник, снимающий похмелье - Уфа -  Регионы - SmartNews.ru"/>
          <p:cNvPicPr/>
          <p:nvPr/>
        </p:nvPicPr>
        <p:blipFill>
          <a:blip r:embed="rId2">
            <a:extLst>
              <a:ext uri="{28A0092B-C50C-407E-A947-70E740481C1C}">
                <a14:useLocalDpi xmlns:a14="http://schemas.microsoft.com/office/drawing/2010/main" val="0"/>
              </a:ext>
            </a:extLst>
          </a:blip>
          <a:srcRect/>
          <a:stretch>
            <a:fillRect/>
          </a:stretch>
        </p:blipFill>
        <p:spPr bwMode="auto">
          <a:xfrm>
            <a:off x="7716644" y="2297151"/>
            <a:ext cx="4138961" cy="2680844"/>
          </a:xfrm>
          <a:prstGeom prst="rect">
            <a:avLst/>
          </a:prstGeom>
          <a:noFill/>
          <a:ln>
            <a:noFill/>
          </a:ln>
        </p:spPr>
      </p:pic>
    </p:spTree>
    <p:extLst>
      <p:ext uri="{BB962C8B-B14F-4D97-AF65-F5344CB8AC3E}">
        <p14:creationId xmlns:p14="http://schemas.microsoft.com/office/powerpoint/2010/main" val="2313032174"/>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TM10001106[[fn=Эмблема]]</Template>
  <TotalTime>355</TotalTime>
  <Words>520</Words>
  <Application>Microsoft Office PowerPoint</Application>
  <PresentationFormat>Широкоэкранный</PresentationFormat>
  <Paragraphs>55</Paragraphs>
  <Slides>11</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11</vt:i4>
      </vt:variant>
    </vt:vector>
  </HeadingPairs>
  <TitlesOfParts>
    <vt:vector size="18" baseType="lpstr">
      <vt:lpstr>Arial</vt:lpstr>
      <vt:lpstr>Calibri</vt:lpstr>
      <vt:lpstr>Corbel</vt:lpstr>
      <vt:lpstr>Gill Sans MT</vt:lpstr>
      <vt:lpstr>Impact</vt:lpstr>
      <vt:lpstr>Times New Roman</vt:lpstr>
      <vt:lpstr>Badge</vt:lpstr>
      <vt:lpstr>Исследовательская работа по химии на тему: «Аспирин и его влияние на организм человека»</vt:lpstr>
      <vt:lpstr>Оглавление</vt:lpstr>
      <vt:lpstr>Введение</vt:lpstr>
      <vt:lpstr>История создания</vt:lpstr>
      <vt:lpstr>История создания</vt:lpstr>
      <vt:lpstr>Характеристика</vt:lpstr>
      <vt:lpstr>Влияние на организм человека</vt:lpstr>
      <vt:lpstr>Применение в быту</vt:lpstr>
      <vt:lpstr>Природные источники</vt:lpstr>
      <vt:lpstr>Заключение</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Исследовательская работа по химии на тему: «Аспирин и его влияние на организм человека»</dc:title>
  <dc:creator>Я</dc:creator>
  <cp:lastModifiedBy>Я</cp:lastModifiedBy>
  <cp:revision>13</cp:revision>
  <dcterms:created xsi:type="dcterms:W3CDTF">2024-04-01T08:05:00Z</dcterms:created>
  <dcterms:modified xsi:type="dcterms:W3CDTF">2024-04-01T14:00:29Z</dcterms:modified>
</cp:coreProperties>
</file>