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459A8C5-388E-44A3-9582-F7AF7D98B6AA}" type="datetimeFigureOut">
              <a:rPr lang="ru-RU" smtClean="0"/>
              <a:t>01.04.2024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88FB53-47EE-49F1-8E27-53DB6D8173AF}" type="slidenum">
              <a:rPr lang="ru-RU" smtClean="0"/>
              <a:t>‹#›</a:t>
            </a:fld>
            <a:endParaRPr lang="ru-RU"/>
          </a:p>
        </p:txBody>
      </p:sp>
    </p:spTree>
    <p:extLst>
      <p:ext uri="{BB962C8B-B14F-4D97-AF65-F5344CB8AC3E}">
        <p14:creationId xmlns:p14="http://schemas.microsoft.com/office/powerpoint/2010/main" val="1622685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459A8C5-388E-44A3-9582-F7AF7D98B6AA}" type="datetimeFigureOut">
              <a:rPr lang="ru-RU" smtClean="0"/>
              <a:t>01.04.2024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88FB53-47EE-49F1-8E27-53DB6D8173AF}" type="slidenum">
              <a:rPr lang="ru-RU" smtClean="0"/>
              <a:t>‹#›</a:t>
            </a:fld>
            <a:endParaRPr lang="ru-RU"/>
          </a:p>
        </p:txBody>
      </p:sp>
    </p:spTree>
    <p:extLst>
      <p:ext uri="{BB962C8B-B14F-4D97-AF65-F5344CB8AC3E}">
        <p14:creationId xmlns:p14="http://schemas.microsoft.com/office/powerpoint/2010/main" val="2121455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459A8C5-388E-44A3-9582-F7AF7D98B6AA}" type="datetimeFigureOut">
              <a:rPr lang="ru-RU" smtClean="0"/>
              <a:t>01.04.2024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88FB53-47EE-49F1-8E27-53DB6D8173AF}" type="slidenum">
              <a:rPr lang="ru-RU" smtClean="0"/>
              <a:t>‹#›</a:t>
            </a:fld>
            <a:endParaRPr lang="ru-RU"/>
          </a:p>
        </p:txBody>
      </p:sp>
    </p:spTree>
    <p:extLst>
      <p:ext uri="{BB962C8B-B14F-4D97-AF65-F5344CB8AC3E}">
        <p14:creationId xmlns:p14="http://schemas.microsoft.com/office/powerpoint/2010/main" val="3459234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459A8C5-388E-44A3-9582-F7AF7D98B6AA}" type="datetimeFigureOut">
              <a:rPr lang="ru-RU" smtClean="0"/>
              <a:t>01.04.2024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88FB53-47EE-49F1-8E27-53DB6D8173AF}" type="slidenum">
              <a:rPr lang="ru-RU" smtClean="0"/>
              <a:t>‹#›</a:t>
            </a:fld>
            <a:endParaRPr lang="ru-RU"/>
          </a:p>
        </p:txBody>
      </p:sp>
    </p:spTree>
    <p:extLst>
      <p:ext uri="{BB962C8B-B14F-4D97-AF65-F5344CB8AC3E}">
        <p14:creationId xmlns:p14="http://schemas.microsoft.com/office/powerpoint/2010/main" val="869256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459A8C5-388E-44A3-9582-F7AF7D98B6AA}" type="datetimeFigureOut">
              <a:rPr lang="ru-RU" smtClean="0"/>
              <a:t>01.04.2024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88FB53-47EE-49F1-8E27-53DB6D8173AF}" type="slidenum">
              <a:rPr lang="ru-RU" smtClean="0"/>
              <a:t>‹#›</a:t>
            </a:fld>
            <a:endParaRPr lang="ru-RU"/>
          </a:p>
        </p:txBody>
      </p:sp>
    </p:spTree>
    <p:extLst>
      <p:ext uri="{BB962C8B-B14F-4D97-AF65-F5344CB8AC3E}">
        <p14:creationId xmlns:p14="http://schemas.microsoft.com/office/powerpoint/2010/main" val="2812370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459A8C5-388E-44A3-9582-F7AF7D98B6AA}" type="datetimeFigureOut">
              <a:rPr lang="ru-RU" smtClean="0"/>
              <a:t>01.04.2024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888FB53-47EE-49F1-8E27-53DB6D8173AF}" type="slidenum">
              <a:rPr lang="ru-RU" smtClean="0"/>
              <a:t>‹#›</a:t>
            </a:fld>
            <a:endParaRPr lang="ru-RU"/>
          </a:p>
        </p:txBody>
      </p:sp>
    </p:spTree>
    <p:extLst>
      <p:ext uri="{BB962C8B-B14F-4D97-AF65-F5344CB8AC3E}">
        <p14:creationId xmlns:p14="http://schemas.microsoft.com/office/powerpoint/2010/main" val="2637743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459A8C5-388E-44A3-9582-F7AF7D98B6AA}" type="datetimeFigureOut">
              <a:rPr lang="ru-RU" smtClean="0"/>
              <a:t>01.04.2024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888FB53-47EE-49F1-8E27-53DB6D8173AF}" type="slidenum">
              <a:rPr lang="ru-RU" smtClean="0"/>
              <a:t>‹#›</a:t>
            </a:fld>
            <a:endParaRPr lang="ru-RU"/>
          </a:p>
        </p:txBody>
      </p:sp>
    </p:spTree>
    <p:extLst>
      <p:ext uri="{BB962C8B-B14F-4D97-AF65-F5344CB8AC3E}">
        <p14:creationId xmlns:p14="http://schemas.microsoft.com/office/powerpoint/2010/main" val="431833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459A8C5-388E-44A3-9582-F7AF7D98B6AA}" type="datetimeFigureOut">
              <a:rPr lang="ru-RU" smtClean="0"/>
              <a:t>01.04.2024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888FB53-47EE-49F1-8E27-53DB6D8173AF}" type="slidenum">
              <a:rPr lang="ru-RU" smtClean="0"/>
              <a:t>‹#›</a:t>
            </a:fld>
            <a:endParaRPr lang="ru-RU"/>
          </a:p>
        </p:txBody>
      </p:sp>
    </p:spTree>
    <p:extLst>
      <p:ext uri="{BB962C8B-B14F-4D97-AF65-F5344CB8AC3E}">
        <p14:creationId xmlns:p14="http://schemas.microsoft.com/office/powerpoint/2010/main" val="4057104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459A8C5-388E-44A3-9582-F7AF7D98B6AA}" type="datetimeFigureOut">
              <a:rPr lang="ru-RU" smtClean="0"/>
              <a:t>01.04.2024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888FB53-47EE-49F1-8E27-53DB6D8173AF}" type="slidenum">
              <a:rPr lang="ru-RU" smtClean="0"/>
              <a:t>‹#›</a:t>
            </a:fld>
            <a:endParaRPr lang="ru-RU"/>
          </a:p>
        </p:txBody>
      </p:sp>
    </p:spTree>
    <p:extLst>
      <p:ext uri="{BB962C8B-B14F-4D97-AF65-F5344CB8AC3E}">
        <p14:creationId xmlns:p14="http://schemas.microsoft.com/office/powerpoint/2010/main" val="712925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459A8C5-388E-44A3-9582-F7AF7D98B6AA}" type="datetimeFigureOut">
              <a:rPr lang="ru-RU" smtClean="0"/>
              <a:t>01.04.2024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888FB53-47EE-49F1-8E27-53DB6D8173AF}" type="slidenum">
              <a:rPr lang="ru-RU" smtClean="0"/>
              <a:t>‹#›</a:t>
            </a:fld>
            <a:endParaRPr lang="ru-RU"/>
          </a:p>
        </p:txBody>
      </p:sp>
    </p:spTree>
    <p:extLst>
      <p:ext uri="{BB962C8B-B14F-4D97-AF65-F5344CB8AC3E}">
        <p14:creationId xmlns:p14="http://schemas.microsoft.com/office/powerpoint/2010/main" val="2272235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459A8C5-388E-44A3-9582-F7AF7D98B6AA}" type="datetimeFigureOut">
              <a:rPr lang="ru-RU" smtClean="0"/>
              <a:t>01.04.2024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888FB53-47EE-49F1-8E27-53DB6D8173AF}" type="slidenum">
              <a:rPr lang="ru-RU" smtClean="0"/>
              <a:t>‹#›</a:t>
            </a:fld>
            <a:endParaRPr lang="ru-RU"/>
          </a:p>
        </p:txBody>
      </p:sp>
    </p:spTree>
    <p:extLst>
      <p:ext uri="{BB962C8B-B14F-4D97-AF65-F5344CB8AC3E}">
        <p14:creationId xmlns:p14="http://schemas.microsoft.com/office/powerpoint/2010/main" val="256097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9A8C5-388E-44A3-9582-F7AF7D98B6AA}" type="datetimeFigureOut">
              <a:rPr lang="ru-RU" smtClean="0"/>
              <a:t>01.04.2024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88FB53-47EE-49F1-8E27-53DB6D8173AF}" type="slidenum">
              <a:rPr lang="ru-RU" smtClean="0"/>
              <a:t>‹#›</a:t>
            </a:fld>
            <a:endParaRPr lang="ru-RU"/>
          </a:p>
        </p:txBody>
      </p:sp>
    </p:spTree>
    <p:extLst>
      <p:ext uri="{BB962C8B-B14F-4D97-AF65-F5344CB8AC3E}">
        <p14:creationId xmlns:p14="http://schemas.microsoft.com/office/powerpoint/2010/main" val="3669012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7016" y="332656"/>
            <a:ext cx="8856984" cy="3024336"/>
          </a:xfrm>
        </p:spPr>
        <p:txBody>
          <a:bodyPr>
            <a:normAutofit/>
          </a:bodyPr>
          <a:lstStyle/>
          <a:p>
            <a:pPr algn="l"/>
            <a:r>
              <a:rPr lang="ru-RU" dirty="0" smtClean="0">
                <a:latin typeface="Times New Roman" pitchFamily="18" charset="0"/>
                <a:cs typeface="Times New Roman" pitchFamily="18" charset="0"/>
              </a:rPr>
              <a:t>Исследовательская работа по химии на тему: </a:t>
            </a:r>
            <a:r>
              <a:rPr lang="en-US" dirty="0" smtClean="0">
                <a:latin typeface="Times New Roman" pitchFamily="18" charset="0"/>
                <a:cs typeface="Times New Roman" pitchFamily="18" charset="0"/>
              </a:rPr>
              <a:t>“</a:t>
            </a:r>
            <a:r>
              <a:rPr lang="ru-RU" dirty="0">
                <a:latin typeface="Times New Roman" pitchFamily="18" charset="0"/>
                <a:cs typeface="Times New Roman" pitchFamily="18" charset="0"/>
              </a:rPr>
              <a:t>Влияние питательных элементов на </a:t>
            </a:r>
            <a:r>
              <a:rPr lang="ru-RU" dirty="0" smtClean="0">
                <a:latin typeface="Times New Roman" pitchFamily="18" charset="0"/>
                <a:cs typeface="Times New Roman" pitchFamily="18" charset="0"/>
              </a:rPr>
              <a:t>рост </a:t>
            </a:r>
            <a:r>
              <a:rPr lang="ru-RU" dirty="0">
                <a:latin typeface="Times New Roman" pitchFamily="18" charset="0"/>
                <a:cs typeface="Times New Roman" pitchFamily="18" charset="0"/>
              </a:rPr>
              <a:t>и развитие </a:t>
            </a:r>
            <a:r>
              <a:rPr lang="ru-RU" dirty="0" smtClean="0">
                <a:latin typeface="Times New Roman" pitchFamily="18" charset="0"/>
                <a:cs typeface="Times New Roman" pitchFamily="18" charset="0"/>
              </a:rPr>
              <a:t>растений</a:t>
            </a:r>
            <a:r>
              <a:rPr lang="en-US"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555776" y="4725144"/>
            <a:ext cx="6400800" cy="1752600"/>
          </a:xfrm>
        </p:spPr>
        <p:txBody>
          <a:bodyPr>
            <a:normAutofit/>
          </a:bodyPr>
          <a:lstStyle/>
          <a:p>
            <a:pPr algn="r"/>
            <a:r>
              <a:rPr lang="ru-RU" sz="2000" dirty="0" smtClean="0">
                <a:solidFill>
                  <a:schemeClr val="tx1"/>
                </a:solidFill>
                <a:latin typeface="Times New Roman" pitchFamily="18" charset="0"/>
                <a:cs typeface="Times New Roman" pitchFamily="18" charset="0"/>
              </a:rPr>
              <a:t>Выполнил: </a:t>
            </a:r>
            <a:r>
              <a:rPr lang="ru-RU" sz="2000" dirty="0" err="1" smtClean="0">
                <a:solidFill>
                  <a:schemeClr val="tx1"/>
                </a:solidFill>
                <a:latin typeface="Times New Roman" pitchFamily="18" charset="0"/>
                <a:cs typeface="Times New Roman" pitchFamily="18" charset="0"/>
              </a:rPr>
              <a:t>Лынов</a:t>
            </a:r>
            <a:r>
              <a:rPr lang="ru-RU" sz="2000" dirty="0" smtClean="0">
                <a:solidFill>
                  <a:schemeClr val="tx1"/>
                </a:solidFill>
                <a:latin typeface="Times New Roman" pitchFamily="18" charset="0"/>
                <a:cs typeface="Times New Roman" pitchFamily="18" charset="0"/>
              </a:rPr>
              <a:t> Андрей</a:t>
            </a:r>
          </a:p>
          <a:p>
            <a:pPr algn="r"/>
            <a:r>
              <a:rPr lang="ru-RU" sz="2000" dirty="0" smtClean="0">
                <a:solidFill>
                  <a:schemeClr val="tx1"/>
                </a:solidFill>
                <a:latin typeface="Times New Roman" pitchFamily="18" charset="0"/>
                <a:cs typeface="Times New Roman" pitchFamily="18" charset="0"/>
              </a:rPr>
              <a:t>ученик 10 класса</a:t>
            </a:r>
          </a:p>
          <a:p>
            <a:pPr algn="r"/>
            <a:r>
              <a:rPr lang="ru-RU" sz="2000" dirty="0" smtClean="0">
                <a:solidFill>
                  <a:schemeClr val="tx1"/>
                </a:solidFill>
                <a:latin typeface="Times New Roman" pitchFamily="18" charset="0"/>
                <a:cs typeface="Times New Roman" pitchFamily="18" charset="0"/>
              </a:rPr>
              <a:t>Проверила: </a:t>
            </a:r>
            <a:r>
              <a:rPr lang="ru-RU" sz="2000" dirty="0" err="1" smtClean="0">
                <a:solidFill>
                  <a:schemeClr val="tx1"/>
                </a:solidFill>
                <a:latin typeface="Times New Roman" pitchFamily="18" charset="0"/>
                <a:cs typeface="Times New Roman" pitchFamily="18" charset="0"/>
              </a:rPr>
              <a:t>Идигишева</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Нурслу</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Кубашевна</a:t>
            </a:r>
            <a:endParaRPr lang="ru-RU"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593853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Times New Roman" pitchFamily="18" charset="0"/>
                <a:cs typeface="Times New Roman" pitchFamily="18" charset="0"/>
              </a:rPr>
              <a:t>Вред, наносимый </a:t>
            </a:r>
            <a:r>
              <a:rPr lang="ru-RU" dirty="0" smtClean="0">
                <a:latin typeface="Times New Roman" pitchFamily="18" charset="0"/>
                <a:cs typeface="Times New Roman" pitchFamily="18" charset="0"/>
              </a:rPr>
              <a:t>удобрениями.</a:t>
            </a:r>
            <a:endParaRPr lang="ru-RU" dirty="0">
              <a:latin typeface="Times New Roman" pitchFamily="18" charset="0"/>
              <a:cs typeface="Times New Roman" pitchFamily="18" charset="0"/>
            </a:endParaRPr>
          </a:p>
        </p:txBody>
      </p:sp>
      <p:sp>
        <p:nvSpPr>
          <p:cNvPr id="3" name="Объект 2"/>
          <p:cNvSpPr>
            <a:spLocks noGrp="1"/>
          </p:cNvSpPr>
          <p:nvPr>
            <p:ph idx="1"/>
          </p:nvPr>
        </p:nvSpPr>
        <p:spPr>
          <a:xfrm>
            <a:off x="251520" y="1340768"/>
            <a:ext cx="8712968" cy="5112568"/>
          </a:xfrm>
        </p:spPr>
        <p:txBody>
          <a:bodyPr>
            <a:normAutofit fontScale="47500" lnSpcReduction="20000"/>
          </a:bodyPr>
          <a:lstStyle/>
          <a:p>
            <a:pPr marL="0" indent="0">
              <a:buNone/>
            </a:pPr>
            <a:r>
              <a:rPr lang="ru-RU" sz="4200" dirty="0">
                <a:latin typeface="Times New Roman" pitchFamily="18" charset="0"/>
                <a:cs typeface="Times New Roman" pitchFamily="18" charset="0"/>
              </a:rPr>
              <a:t>Повышая урожайность культур, минеральные удобрения влияют на качество урожая и на здоровье самой культуры. В растениях уменьшается содержание углеводов и увеличивается количество сырого протеина. В картофеле уменьшается содержание крахмала, а в зерновых культурах изменяется аминокислотный состав, т.е. питательность белка снижается. Применение минеральных удобрений при выращивании сельскохозяйственных культур влияет также на хранение продуктов. Снижение сахара и сухого вещества в свекле и других овощах ведёт к уменьшению срока хранения продукта.</a:t>
            </a:r>
          </a:p>
          <a:p>
            <a:pPr marL="0" indent="0">
              <a:buNone/>
            </a:pPr>
            <a:r>
              <a:rPr lang="ru-RU" sz="4200" dirty="0">
                <a:latin typeface="Times New Roman" pitchFamily="18" charset="0"/>
                <a:cs typeface="Times New Roman" pitchFamily="18" charset="0"/>
              </a:rPr>
              <a:t>Также чрезмерное употребление минеральных удобрений приводит к перенасыщению почвы различными солями, что ведет к уменьшению общей плодородности почвы и затрудняю для растения в получении других необходимых веществ, например воды, что, как и является проблемой сомой по себе, так и делает его более уязвимым для разливных заболеваний.</a:t>
            </a:r>
          </a:p>
          <a:p>
            <a:pPr marL="0" indent="0">
              <a:buNone/>
            </a:pPr>
            <a:r>
              <a:rPr lang="ru-RU" sz="4200" dirty="0">
                <a:latin typeface="Times New Roman" pitchFamily="18" charset="0"/>
                <a:cs typeface="Times New Roman" pitchFamily="18" charset="0"/>
              </a:rPr>
              <a:t>Ещё одним негативным последствием неправильного применения удобрений является чрезмерное развитие сорных трав, способных полностью задушить культурные растения, ослабленные из-за избыточной концентрации солей в почве, также вызванным чрезмерным употреблением удобрений.</a:t>
            </a:r>
          </a:p>
          <a:p>
            <a:endParaRPr lang="ru-RU" dirty="0"/>
          </a:p>
        </p:txBody>
      </p:sp>
    </p:spTree>
    <p:extLst>
      <p:ext uri="{BB962C8B-B14F-4D97-AF65-F5344CB8AC3E}">
        <p14:creationId xmlns:p14="http://schemas.microsoft.com/office/powerpoint/2010/main" val="21867689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Заключение</a:t>
            </a:r>
            <a:r>
              <a:rPr lang="en-US"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3" name="Объект 2"/>
          <p:cNvSpPr>
            <a:spLocks noGrp="1"/>
          </p:cNvSpPr>
          <p:nvPr>
            <p:ph idx="1"/>
          </p:nvPr>
        </p:nvSpPr>
        <p:spPr>
          <a:xfrm>
            <a:off x="107504" y="1340768"/>
            <a:ext cx="4402832" cy="4525963"/>
          </a:xfrm>
        </p:spPr>
        <p:txBody>
          <a:bodyPr>
            <a:normAutofit/>
          </a:bodyPr>
          <a:lstStyle/>
          <a:p>
            <a:pPr marL="0" indent="0">
              <a:buNone/>
            </a:pPr>
            <a:r>
              <a:rPr lang="ru-RU" sz="2000" dirty="0">
                <a:latin typeface="Times New Roman" pitchFamily="18" charset="0"/>
                <a:cs typeface="Times New Roman" pitchFamily="18" charset="0"/>
              </a:rPr>
              <a:t>В заключение хотелось бы сказать, что удобрения являются очень важной частью современного агропромышленного комплекса, но, как и со всем в нашей жизни, не следует злоупотреблять. В ходе данного проекта были составлены некоторые рекомендации по применению удобрений в сфере промышленного сельского хозяйства и любительского садоводства. Ниже приведён список данных рекомендаций.</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412776"/>
            <a:ext cx="4392488"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7385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Оглавление</a:t>
            </a:r>
            <a:endParaRPr lang="ru-RU"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a:bodyPr>
          <a:lstStyle/>
          <a:p>
            <a:pPr marL="514350" indent="-514350">
              <a:buAutoNum type="arabicPeriod"/>
            </a:pPr>
            <a:r>
              <a:rPr lang="ru-RU" sz="2000" dirty="0" smtClean="0">
                <a:latin typeface="Times New Roman" pitchFamily="18" charset="0"/>
                <a:cs typeface="Times New Roman" pitchFamily="18" charset="0"/>
              </a:rPr>
              <a:t>Актуальность</a:t>
            </a:r>
          </a:p>
          <a:p>
            <a:pPr marL="514350" indent="-514350">
              <a:buAutoNum type="arabicPeriod"/>
            </a:pPr>
            <a:r>
              <a:rPr lang="ru-RU" sz="2000" dirty="0" smtClean="0">
                <a:latin typeface="Times New Roman" pitchFamily="18" charset="0"/>
                <a:cs typeface="Times New Roman" pitchFamily="18" charset="0"/>
              </a:rPr>
              <a:t>Задача</a:t>
            </a:r>
          </a:p>
          <a:p>
            <a:pPr marL="514350" indent="-514350">
              <a:buAutoNum type="arabicPeriod"/>
            </a:pPr>
            <a:r>
              <a:rPr lang="ru-RU" sz="2000" dirty="0" smtClean="0">
                <a:latin typeface="Times New Roman" pitchFamily="18" charset="0"/>
                <a:cs typeface="Times New Roman" pitchFamily="18" charset="0"/>
              </a:rPr>
              <a:t>Гипотеза</a:t>
            </a:r>
          </a:p>
          <a:p>
            <a:pPr marL="514350" indent="-514350">
              <a:buAutoNum type="arabicPeriod"/>
            </a:pPr>
            <a:r>
              <a:rPr lang="ru-RU" sz="2000" dirty="0" smtClean="0">
                <a:latin typeface="Times New Roman" pitchFamily="18" charset="0"/>
                <a:cs typeface="Times New Roman" pitchFamily="18" charset="0"/>
              </a:rPr>
              <a:t>Что такое удобрение?</a:t>
            </a:r>
          </a:p>
          <a:p>
            <a:pPr marL="514350" indent="-514350">
              <a:buAutoNum type="arabicPeriod"/>
            </a:pPr>
            <a:r>
              <a:rPr lang="ru-RU" sz="2000" dirty="0" smtClean="0">
                <a:latin typeface="Times New Roman" pitchFamily="18" charset="0"/>
                <a:cs typeface="Times New Roman" pitchFamily="18" charset="0"/>
              </a:rPr>
              <a:t>История применения удобрений</a:t>
            </a:r>
          </a:p>
          <a:p>
            <a:pPr marL="514350" indent="-514350">
              <a:buAutoNum type="arabicPeriod"/>
            </a:pPr>
            <a:r>
              <a:rPr lang="ru-RU" sz="2000" dirty="0" smtClean="0">
                <a:latin typeface="Times New Roman" pitchFamily="18" charset="0"/>
                <a:cs typeface="Times New Roman" pitchFamily="18" charset="0"/>
              </a:rPr>
              <a:t>Классификация</a:t>
            </a:r>
          </a:p>
          <a:p>
            <a:pPr marL="514350" indent="-514350">
              <a:buAutoNum type="arabicPeriod"/>
            </a:pPr>
            <a:r>
              <a:rPr lang="ru-RU" sz="2000" dirty="0" smtClean="0">
                <a:latin typeface="Times New Roman" pitchFamily="18" charset="0"/>
                <a:cs typeface="Times New Roman" pitchFamily="18" charset="0"/>
              </a:rPr>
              <a:t>Вред, наносимый удобрениями</a:t>
            </a:r>
          </a:p>
          <a:p>
            <a:pPr marL="514350" indent="-514350">
              <a:buAutoNum type="arabicPeriod"/>
            </a:pPr>
            <a:r>
              <a:rPr lang="ru-RU" sz="2000" dirty="0" smtClean="0">
                <a:latin typeface="Times New Roman" pitchFamily="18" charset="0"/>
                <a:cs typeface="Times New Roman" pitchFamily="18" charset="0"/>
              </a:rPr>
              <a:t>Заключение</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1970102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Актуальность</a:t>
            </a:r>
            <a:endParaRPr lang="ru-RU"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62500" lnSpcReduction="20000"/>
          </a:bodyPr>
          <a:lstStyle/>
          <a:p>
            <a:pPr marL="0" indent="0">
              <a:buNone/>
            </a:pPr>
            <a:r>
              <a:rPr lang="ru-RU" dirty="0">
                <a:latin typeface="Times New Roman" pitchFamily="18" charset="0"/>
                <a:cs typeface="Times New Roman" pitchFamily="18" charset="0"/>
              </a:rPr>
              <a:t>На фоне различных проблем современного мира как глобального характера (перенаселение, изменение климата), так и охватывающих только нашу страну (существование экономики в условиях галопирующей инфляции, неравномерное освоение территория страны), остро стоит вопрос об обеспечении продовольствия и эффективного исполнения функций сельского хозяйства. Возникают проблемы слишком малой урожайности, плохого качества растительных продуктов и постепенного истощения земли. Пытаясь решить выше описанные проблемы, многие землевладельцы начинают использовать больше удобрений для ухода за урожаем. Мне стало интересно, является ли это решением данного вопроса. Собирая информацию по данной теме, я наткнулся на множество интересных фактов об уходе за растениями, но у меня появились новые вопросы:</a:t>
            </a:r>
          </a:p>
          <a:p>
            <a:pPr marL="0" indent="0">
              <a:buNone/>
            </a:pPr>
            <a:endParaRPr lang="ru-RU" dirty="0" smtClean="0">
              <a:latin typeface="Times New Roman" pitchFamily="18" charset="0"/>
              <a:cs typeface="Times New Roman" pitchFamily="18" charset="0"/>
            </a:endParaRPr>
          </a:p>
          <a:p>
            <a:pPr marL="0" indent="0">
              <a:buNone/>
            </a:pPr>
            <a:r>
              <a:rPr lang="ru-RU" dirty="0" smtClean="0">
                <a:latin typeface="Times New Roman" pitchFamily="18" charset="0"/>
                <a:cs typeface="Times New Roman" pitchFamily="18" charset="0"/>
              </a:rPr>
              <a:t>1. Какие </a:t>
            </a:r>
            <a:r>
              <a:rPr lang="ru-RU" dirty="0">
                <a:latin typeface="Times New Roman" pitchFamily="18" charset="0"/>
                <a:cs typeface="Times New Roman" pitchFamily="18" charset="0"/>
              </a:rPr>
              <a:t>вещества используются в качестве удобрения?</a:t>
            </a:r>
          </a:p>
          <a:p>
            <a:pPr marL="0" indent="0">
              <a:buNone/>
            </a:pPr>
            <a:r>
              <a:rPr lang="ru-RU" dirty="0" smtClean="0">
                <a:latin typeface="Times New Roman" pitchFamily="18" charset="0"/>
                <a:cs typeface="Times New Roman" pitchFamily="18" charset="0"/>
              </a:rPr>
              <a:t>2. Как </a:t>
            </a:r>
            <a:r>
              <a:rPr lang="ru-RU" dirty="0">
                <a:latin typeface="Times New Roman" pitchFamily="18" charset="0"/>
                <a:cs typeface="Times New Roman" pitchFamily="18" charset="0"/>
              </a:rPr>
              <a:t>правильно использовать данные вещества?</a:t>
            </a:r>
          </a:p>
          <a:p>
            <a:endParaRPr lang="ru-RU" dirty="0"/>
          </a:p>
        </p:txBody>
      </p:sp>
    </p:spTree>
    <p:extLst>
      <p:ext uri="{BB962C8B-B14F-4D97-AF65-F5344CB8AC3E}">
        <p14:creationId xmlns:p14="http://schemas.microsoft.com/office/powerpoint/2010/main" val="3128795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Задача и гипотеза.</a:t>
            </a:r>
            <a:endParaRPr lang="ru-RU" dirty="0">
              <a:latin typeface="Times New Roman" pitchFamily="18" charset="0"/>
              <a:cs typeface="Times New Roman" pitchFamily="18" charset="0"/>
            </a:endParaRPr>
          </a:p>
        </p:txBody>
      </p:sp>
      <p:sp>
        <p:nvSpPr>
          <p:cNvPr id="3" name="Объект 2"/>
          <p:cNvSpPr>
            <a:spLocks noGrp="1"/>
          </p:cNvSpPr>
          <p:nvPr>
            <p:ph idx="1"/>
          </p:nvPr>
        </p:nvSpPr>
        <p:spPr>
          <a:xfrm>
            <a:off x="457200" y="1600200"/>
            <a:ext cx="3538736" cy="4525963"/>
          </a:xfrm>
        </p:spPr>
        <p:txBody>
          <a:bodyPr/>
          <a:lstStyle/>
          <a:p>
            <a:pPr marL="0" indent="0">
              <a:buNone/>
            </a:pPr>
            <a:r>
              <a:rPr lang="ru-RU" sz="2000" dirty="0" smtClean="0">
                <a:latin typeface="Times New Roman" pitchFamily="18" charset="0"/>
                <a:cs typeface="Times New Roman" pitchFamily="18" charset="0"/>
              </a:rPr>
              <a:t>Задача: </a:t>
            </a:r>
            <a:r>
              <a:rPr lang="ru-RU" sz="2000" dirty="0">
                <a:latin typeface="Times New Roman" pitchFamily="18" charset="0"/>
                <a:cs typeface="Times New Roman" pitchFamily="18" charset="0"/>
              </a:rPr>
              <a:t>Выяснить, чем избыток удобрений может быть опасен для растений и урожая</a:t>
            </a:r>
            <a:r>
              <a:rPr lang="ru-RU" sz="2000" dirty="0" smtClean="0">
                <a:latin typeface="Times New Roman" pitchFamily="18" charset="0"/>
                <a:cs typeface="Times New Roman" pitchFamily="18" charset="0"/>
              </a:rPr>
              <a:t>.</a:t>
            </a:r>
          </a:p>
          <a:p>
            <a:pPr marL="0" indent="0">
              <a:buNone/>
            </a:pPr>
            <a:endParaRPr lang="ru-RU" sz="2000" dirty="0">
              <a:latin typeface="Times New Roman" pitchFamily="18" charset="0"/>
              <a:cs typeface="Times New Roman" pitchFamily="18" charset="0"/>
            </a:endParaRPr>
          </a:p>
          <a:p>
            <a:pPr marL="0" indent="0">
              <a:buNone/>
            </a:pPr>
            <a:r>
              <a:rPr lang="ru-RU" sz="2000" dirty="0" smtClean="0">
                <a:latin typeface="Times New Roman" pitchFamily="18" charset="0"/>
                <a:cs typeface="Times New Roman" pitchFamily="18" charset="0"/>
              </a:rPr>
              <a:t>Гипотеза: </a:t>
            </a:r>
            <a:r>
              <a:rPr lang="ru-RU" sz="2000" dirty="0">
                <a:latin typeface="Times New Roman" pitchFamily="18" charset="0"/>
                <a:cs typeface="Times New Roman" pitchFamily="18" charset="0"/>
              </a:rPr>
              <a:t>Допустим, избыток удобрения может негативно сказаться на развитии растений и урожайности.</a:t>
            </a:r>
          </a:p>
          <a:p>
            <a:endParaRPr lang="ru-RU" dirty="0"/>
          </a:p>
        </p:txBody>
      </p:sp>
      <p:pic>
        <p:nvPicPr>
          <p:cNvPr id="1026" name="Picture 2" descr="https://avatars.dzeninfra.ru/get-zen_doc/2419806/pub_61ad9e5eee48e76c94a6ffcb_61ad9f36d087c16fc3b6b731/scale_1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1556792"/>
            <a:ext cx="5128191"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223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Что такое удобрение?</a:t>
            </a:r>
            <a:endParaRPr lang="ru-RU"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a:bodyPr>
          <a:lstStyle/>
          <a:p>
            <a:pPr marL="0" indent="0">
              <a:buNone/>
            </a:pPr>
            <a:r>
              <a:rPr lang="ru-RU" sz="2000" dirty="0">
                <a:latin typeface="Times New Roman" pitchFamily="18" charset="0"/>
                <a:cs typeface="Times New Roman" pitchFamily="18" charset="0"/>
              </a:rPr>
              <a:t>Удобрения — вещества для питания растений и повышения плодородия почв. Их эффект обусловлен тем, что </a:t>
            </a:r>
            <a:r>
              <a:rPr lang="ru-RU" sz="2000" dirty="0" smtClean="0">
                <a:latin typeface="Times New Roman" pitchFamily="18" charset="0"/>
                <a:cs typeface="Times New Roman" pitchFamily="18" charset="0"/>
              </a:rPr>
              <a:t>они предоставляют </a:t>
            </a:r>
            <a:r>
              <a:rPr lang="ru-RU" sz="2000" dirty="0">
                <a:latin typeface="Times New Roman" pitchFamily="18" charset="0"/>
                <a:cs typeface="Times New Roman" pitchFamily="18" charset="0"/>
              </a:rPr>
              <a:t>растениям один или несколько дефицитных химических компонентов, необходимых для их нормального роста и </a:t>
            </a:r>
            <a:r>
              <a:rPr lang="ru-RU" sz="2000" dirty="0" smtClean="0">
                <a:latin typeface="Times New Roman" pitchFamily="18" charset="0"/>
                <a:cs typeface="Times New Roman" pitchFamily="18" charset="0"/>
              </a:rPr>
              <a:t>развития.</a:t>
            </a:r>
            <a:endParaRPr lang="ru-RU" sz="20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996952"/>
            <a:ext cx="6840760" cy="373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1728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43408"/>
            <a:ext cx="8229600" cy="1143000"/>
          </a:xfrm>
        </p:spPr>
        <p:txBody>
          <a:bodyPr/>
          <a:lstStyle/>
          <a:p>
            <a:r>
              <a:rPr lang="ru-RU" dirty="0" smtClean="0">
                <a:latin typeface="Times New Roman" pitchFamily="18" charset="0"/>
                <a:cs typeface="Times New Roman" pitchFamily="18" charset="0"/>
              </a:rPr>
              <a:t>История применения удобрений.</a:t>
            </a:r>
            <a:endParaRPr lang="ru-RU" dirty="0">
              <a:latin typeface="Times New Roman" pitchFamily="18" charset="0"/>
              <a:cs typeface="Times New Roman" pitchFamily="18" charset="0"/>
            </a:endParaRPr>
          </a:p>
        </p:txBody>
      </p:sp>
      <p:sp>
        <p:nvSpPr>
          <p:cNvPr id="3" name="Объект 2"/>
          <p:cNvSpPr>
            <a:spLocks noGrp="1"/>
          </p:cNvSpPr>
          <p:nvPr>
            <p:ph idx="1"/>
          </p:nvPr>
        </p:nvSpPr>
        <p:spPr>
          <a:xfrm>
            <a:off x="287016" y="764704"/>
            <a:ext cx="8856984" cy="4925144"/>
          </a:xfrm>
        </p:spPr>
        <p:txBody>
          <a:bodyPr>
            <a:noAutofit/>
          </a:bodyPr>
          <a:lstStyle/>
          <a:p>
            <a:pPr marL="0" indent="0">
              <a:buNone/>
            </a:pPr>
            <a:r>
              <a:rPr lang="ru-RU" sz="2000" dirty="0">
                <a:latin typeface="Times New Roman" pitchFamily="18" charset="0"/>
                <a:cs typeface="Times New Roman" pitchFamily="18" charset="0"/>
              </a:rPr>
              <a:t>Точно определить момент, когда впервые были осознанно применены различные химические вещества для ускорения роста растений, отследить невозможно, однако примеры использования удобрений встречаются на протяжении всей истории человечества. Скорее всего, удобрения в той или иной форме применялись со времён возникновения земледелия.</a:t>
            </a:r>
          </a:p>
          <a:p>
            <a:pPr marL="0" indent="0">
              <a:buNone/>
            </a:pPr>
            <a:r>
              <a:rPr lang="ru-RU" sz="2000" dirty="0">
                <a:latin typeface="Times New Roman" pitchFamily="18" charset="0"/>
                <a:cs typeface="Times New Roman" pitchFamily="18" charset="0"/>
              </a:rPr>
              <a:t>Одним из первых примеров применения удобрений был Древний Египет. В то время для ускорения роста культур использовался речной ил, считавшиеся благословением бога Нила-</a:t>
            </a:r>
            <a:r>
              <a:rPr lang="ru-RU" sz="2000" dirty="0" err="1">
                <a:latin typeface="Times New Roman" pitchFamily="18" charset="0"/>
                <a:cs typeface="Times New Roman" pitchFamily="18" charset="0"/>
              </a:rPr>
              <a:t>Хапи</a:t>
            </a:r>
            <a:r>
              <a:rPr lang="ru-RU" sz="2000" dirty="0">
                <a:latin typeface="Times New Roman" pitchFamily="18" charset="0"/>
                <a:cs typeface="Times New Roman" pitchFamily="18" charset="0"/>
              </a:rPr>
              <a:t>.</a:t>
            </a:r>
          </a:p>
          <a:p>
            <a:pPr marL="0" indent="0">
              <a:buNone/>
            </a:pPr>
            <a:r>
              <a:rPr lang="ru-RU" sz="2000" dirty="0">
                <a:latin typeface="Times New Roman" pitchFamily="18" charset="0"/>
                <a:cs typeface="Times New Roman" pitchFamily="18" charset="0"/>
              </a:rPr>
              <a:t>Несмотря на вышеуказанные факты, применение минеральных веществ для удобрения почвы началось относительно недавно, так как к концу античности в представлении людей сложилось мнение, что для роста растениям необходима лишь вода, а в тех случаях, когда удобрения применялись это были либо органические удобрения, либо эмпирически подобранные вещества (например, зола). Вероятно, поэтому новая теория, предложенная немецким химиком Ю. Либихом в книге «Органическая химия в применении к земледелию и физиологии», была встречена «в штыки». В частности, в своем труде автор указывал на обеднение почвы минеральными солями и предрекал скорую необходимость их искусственного внесения в состав удобрений.</a:t>
            </a:r>
          </a:p>
          <a:p>
            <a:endParaRPr lang="ru-RU" sz="2000" dirty="0"/>
          </a:p>
        </p:txBody>
      </p:sp>
    </p:spTree>
    <p:extLst>
      <p:ext uri="{BB962C8B-B14F-4D97-AF65-F5344CB8AC3E}">
        <p14:creationId xmlns:p14="http://schemas.microsoft.com/office/powerpoint/2010/main" val="3954872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Классификация удобрений.</a:t>
            </a:r>
            <a:endParaRPr lang="ru-RU"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a:bodyPr>
          <a:lstStyle/>
          <a:p>
            <a:pPr marL="0" indent="0">
              <a:buNone/>
            </a:pPr>
            <a:r>
              <a:rPr lang="ru-RU" sz="2000" dirty="0">
                <a:latin typeface="Times New Roman" pitchFamily="18" charset="0"/>
                <a:cs typeface="Times New Roman" pitchFamily="18" charset="0"/>
              </a:rPr>
              <a:t>Удобрения можно классифицировать по следующим признакам:</a:t>
            </a:r>
          </a:p>
          <a:p>
            <a:r>
              <a:rPr lang="ru-RU" sz="2000" dirty="0">
                <a:latin typeface="Times New Roman" pitchFamily="18" charset="0"/>
                <a:cs typeface="Times New Roman" pitchFamily="18" charset="0"/>
              </a:rPr>
              <a:t>по происхождению (минеральные и органические);</a:t>
            </a:r>
          </a:p>
          <a:p>
            <a:r>
              <a:rPr lang="ru-RU" sz="2000" dirty="0">
                <a:latin typeface="Times New Roman" pitchFamily="18" charset="0"/>
                <a:cs typeface="Times New Roman" pitchFamily="18" charset="0"/>
              </a:rPr>
              <a:t>по агрегатному состоянию (жидкие, полужидкие, твёрдые);</a:t>
            </a:r>
          </a:p>
          <a:p>
            <a:r>
              <a:rPr lang="ru-RU" sz="2000" dirty="0">
                <a:latin typeface="Times New Roman" pitchFamily="18" charset="0"/>
                <a:cs typeface="Times New Roman" pitchFamily="18" charset="0"/>
              </a:rPr>
              <a:t>по способу действия (прямого и косвенного);</a:t>
            </a:r>
          </a:p>
          <a:p>
            <a:r>
              <a:rPr lang="ru-RU" sz="2000" dirty="0">
                <a:latin typeface="Times New Roman" pitchFamily="18" charset="0"/>
                <a:cs typeface="Times New Roman" pitchFamily="18" charset="0"/>
              </a:rPr>
              <a:t>по способу их внесения в почву: основное, предпосевное, подкормочное, внутрипочвенное, поверхностное;</a:t>
            </a:r>
          </a:p>
          <a:p>
            <a:r>
              <a:rPr lang="ru-RU" sz="2000" dirty="0">
                <a:latin typeface="Times New Roman" pitchFamily="18" charset="0"/>
                <a:cs typeface="Times New Roman" pitchFamily="18" charset="0"/>
              </a:rPr>
              <a:t>по способу кормления растений: корневые подкормки, внекорневые подкормки (по листу).</a:t>
            </a:r>
          </a:p>
          <a:p>
            <a:endParaRPr lang="ru-RU" dirty="0"/>
          </a:p>
        </p:txBody>
      </p:sp>
    </p:spTree>
    <p:extLst>
      <p:ext uri="{BB962C8B-B14F-4D97-AF65-F5344CB8AC3E}">
        <p14:creationId xmlns:p14="http://schemas.microsoft.com/office/powerpoint/2010/main" val="182395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Минеральные удобрения.</a:t>
            </a:r>
            <a:endParaRPr lang="ru-RU"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a:bodyPr>
          <a:lstStyle/>
          <a:p>
            <a:pPr marL="0" indent="0">
              <a:buNone/>
            </a:pPr>
            <a:r>
              <a:rPr lang="ru-RU" sz="2000" dirty="0" smtClean="0">
                <a:latin typeface="Times New Roman" pitchFamily="18" charset="0"/>
                <a:cs typeface="Times New Roman" pitchFamily="18" charset="0"/>
              </a:rPr>
              <a:t>Минеральные </a:t>
            </a:r>
            <a:r>
              <a:rPr lang="ru-RU" sz="2000" dirty="0">
                <a:latin typeface="Times New Roman" pitchFamily="18" charset="0"/>
                <a:cs typeface="Times New Roman" pitchFamily="18" charset="0"/>
              </a:rPr>
              <a:t>удобрения вносятся для пополнения запаса питательных веществ в почве, таких как фосфор (P), калий (К), азот (N). Если эти удобрения вносятся отдельно, их называют простыми (аммиачная селитра (N), суперфосфат (P), хлористый калий (K)).При внесении могут использоваться смеси удобрений, но это значительно усложняет подготовку к внесению и ухудшает качество их распределения по полю. Поэтому широкое распространение получили сложные удобрения (нитрофоски (фосфор, азот и калий) и аммофос (фосфор и азот)).</a:t>
            </a:r>
          </a:p>
        </p:txBody>
      </p:sp>
    </p:spTree>
    <p:extLst>
      <p:ext uri="{BB962C8B-B14F-4D97-AF65-F5344CB8AC3E}">
        <p14:creationId xmlns:p14="http://schemas.microsoft.com/office/powerpoint/2010/main" val="11755394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latin typeface="Times New Roman" pitchFamily="18" charset="0"/>
                <a:cs typeface="Times New Roman" pitchFamily="18" charset="0"/>
              </a:rPr>
              <a:t>Органические удобрения.</a:t>
            </a:r>
            <a:endParaRPr lang="ru-RU" dirty="0">
              <a:latin typeface="Times New Roman" pitchFamily="18" charset="0"/>
              <a:cs typeface="Times New Roman" pitchFamily="18" charset="0"/>
            </a:endParaRPr>
          </a:p>
        </p:txBody>
      </p:sp>
      <p:sp>
        <p:nvSpPr>
          <p:cNvPr id="3" name="Объект 2"/>
          <p:cNvSpPr>
            <a:spLocks noGrp="1"/>
          </p:cNvSpPr>
          <p:nvPr>
            <p:ph idx="1"/>
          </p:nvPr>
        </p:nvSpPr>
        <p:spPr>
          <a:xfrm>
            <a:off x="179512" y="1600200"/>
            <a:ext cx="8856984" cy="4525963"/>
          </a:xfrm>
        </p:spPr>
        <p:txBody>
          <a:bodyPr>
            <a:normAutofit/>
          </a:bodyPr>
          <a:lstStyle/>
          <a:p>
            <a:pPr marL="0" indent="0">
              <a:buNone/>
            </a:pPr>
            <a:r>
              <a:rPr lang="ru-RU" sz="2000" dirty="0">
                <a:latin typeface="Times New Roman" pitchFamily="18" charset="0"/>
                <a:cs typeface="Times New Roman" pitchFamily="18" charset="0"/>
              </a:rPr>
              <a:t>Наиболее распространённые виды органических удобрений </a:t>
            </a:r>
            <a:r>
              <a:rPr lang="ru-RU" sz="2000" dirty="0" smtClean="0">
                <a:latin typeface="Times New Roman" pitchFamily="18" charset="0"/>
                <a:cs typeface="Times New Roman" pitchFamily="18" charset="0"/>
              </a:rPr>
              <a:t>— биогумус</a:t>
            </a:r>
            <a:r>
              <a:rPr lang="ru-RU" sz="2000" dirty="0">
                <a:latin typeface="Times New Roman" pitchFamily="18" charset="0"/>
                <a:cs typeface="Times New Roman" pitchFamily="18" charset="0"/>
              </a:rPr>
              <a:t>, перегной, торф, вытяжка (концентрат) из морских водорослей, навоз, гуано, птичий помёт, компост, сапропель, комплексные органические удобрения. Согласно данным Росстата сельскохозяйственными предприятиями внесено органических удобрений: 1990 г — 389,5 млн. т, 2010 г — 53,0 млн. т (снижение более 7 раз). Следует отметить, что такие органические удобрения, как компосты и навозы, могут производиться и использоваться локально, не затрагивая производственные процессы других хозяйствующих рыночных субъектов, что делает статистический учет их реального применения весьма неточным.</a:t>
            </a:r>
          </a:p>
        </p:txBody>
      </p:sp>
    </p:spTree>
    <p:extLst>
      <p:ext uri="{BB962C8B-B14F-4D97-AF65-F5344CB8AC3E}">
        <p14:creationId xmlns:p14="http://schemas.microsoft.com/office/powerpoint/2010/main" val="502831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692</Words>
  <Application>Microsoft Office PowerPoint</Application>
  <PresentationFormat>Экран (4:3)</PresentationFormat>
  <Paragraphs>45</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Исследовательская работа по химии на тему: “Влияние питательных элементов на рост и развитие растений”.</vt:lpstr>
      <vt:lpstr>Оглавление</vt:lpstr>
      <vt:lpstr>Актуальность</vt:lpstr>
      <vt:lpstr>Задача и гипотеза.</vt:lpstr>
      <vt:lpstr>Что такое удобрение?</vt:lpstr>
      <vt:lpstr>История применения удобрений.</vt:lpstr>
      <vt:lpstr>Классификация удобрений.</vt:lpstr>
      <vt:lpstr>Минеральные удобрения.</vt:lpstr>
      <vt:lpstr>Органические удобрения.</vt:lpstr>
      <vt:lpstr>Вред, наносимый удобрениями.</vt:lpstr>
      <vt:lpstr>Заключение.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Исследовательская работа по химии на тему: “Влияние питательных элементов на рост и развитие растений”</dc:title>
  <dc:creator>ADMIN</dc:creator>
  <cp:lastModifiedBy>ADMIN</cp:lastModifiedBy>
  <cp:revision>5</cp:revision>
  <dcterms:created xsi:type="dcterms:W3CDTF">2024-04-01T15:53:00Z</dcterms:created>
  <dcterms:modified xsi:type="dcterms:W3CDTF">2024-04-01T16:36:10Z</dcterms:modified>
</cp:coreProperties>
</file>