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86" r:id="rId4"/>
    <p:sldId id="326" r:id="rId5"/>
    <p:sldId id="308" r:id="rId6"/>
    <p:sldId id="323" r:id="rId7"/>
    <p:sldId id="321" r:id="rId8"/>
    <p:sldId id="319" r:id="rId9"/>
    <p:sldId id="307" r:id="rId10"/>
    <p:sldId id="303" r:id="rId11"/>
    <p:sldId id="305" r:id="rId12"/>
    <p:sldId id="304" r:id="rId13"/>
    <p:sldId id="287" r:id="rId14"/>
    <p:sldId id="288" r:id="rId15"/>
    <p:sldId id="311" r:id="rId16"/>
    <p:sldId id="332" r:id="rId17"/>
    <p:sldId id="289" r:id="rId18"/>
    <p:sldId id="309" r:id="rId19"/>
    <p:sldId id="320" r:id="rId20"/>
    <p:sldId id="331" r:id="rId21"/>
    <p:sldId id="310" r:id="rId22"/>
    <p:sldId id="312" r:id="rId23"/>
    <p:sldId id="315" r:id="rId24"/>
    <p:sldId id="317" r:id="rId25"/>
    <p:sldId id="334" r:id="rId26"/>
    <p:sldId id="335" r:id="rId27"/>
    <p:sldId id="314" r:id="rId28"/>
    <p:sldId id="316" r:id="rId29"/>
    <p:sldId id="333" r:id="rId30"/>
    <p:sldId id="318" r:id="rId31"/>
    <p:sldId id="313" r:id="rId32"/>
    <p:sldId id="325" r:id="rId33"/>
    <p:sldId id="327" r:id="rId34"/>
    <p:sldId id="337" r:id="rId35"/>
    <p:sldId id="336" r:id="rId36"/>
    <p:sldId id="33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126876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Развитие  функциональной грамотности  учащихся 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начальной школы 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12845"/>
            <a:ext cx="624644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Составляющие   </a:t>
            </a:r>
            <a:r>
              <a:rPr lang="ru-RU" sz="2800" b="1" dirty="0" smtClean="0">
                <a:solidFill>
                  <a:srgbClr val="7030A0"/>
                </a:solidFill>
              </a:rPr>
              <a:t>функционально грамотной личности.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1. Речевые умения: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>– конструировать предложения изученных видов (простые предложения с однородными членами, предложения с прямой речью, сложные);</a:t>
            </a:r>
            <a:br>
              <a:rPr lang="ru-RU" b="1" dirty="0" smtClean="0"/>
            </a:br>
            <a:r>
              <a:rPr lang="ru-RU" b="1" dirty="0" smtClean="0"/>
              <a:t>– использовать в речи изученные  синтаксические конструкции;</a:t>
            </a:r>
            <a:br>
              <a:rPr lang="ru-RU" b="1" dirty="0" smtClean="0"/>
            </a:br>
            <a:r>
              <a:rPr lang="ru-RU" b="1" dirty="0" smtClean="0"/>
              <a:t>– различать однозначные и многозначные слова;</a:t>
            </a:r>
            <a:br>
              <a:rPr lang="ru-RU" b="1" dirty="0" smtClean="0"/>
            </a:br>
            <a:r>
              <a:rPr lang="ru-RU" b="1" dirty="0" smtClean="0"/>
              <a:t>– видеть в тексте синонимы, антонимы; подбирать синонимы и антонимы к данным словам;</a:t>
            </a:r>
            <a:br>
              <a:rPr lang="ru-RU" b="1" dirty="0" smtClean="0"/>
            </a:br>
            <a:r>
              <a:rPr lang="ru-RU" b="1" dirty="0" smtClean="0"/>
              <a:t>– употреблять в речи слова с учётом их значения и лексической сочетаемости;</a:t>
            </a:r>
            <a:br>
              <a:rPr lang="ru-RU" b="1" dirty="0" smtClean="0"/>
            </a:br>
            <a:r>
              <a:rPr lang="ru-RU" b="1" dirty="0" smtClean="0"/>
              <a:t>– совместно с учителем </a:t>
            </a:r>
            <a:r>
              <a:rPr lang="ru-RU" b="1" dirty="0" err="1" smtClean="0"/>
              <a:t>семантизировать</a:t>
            </a:r>
            <a:r>
              <a:rPr lang="ru-RU" b="1" dirty="0" smtClean="0"/>
              <a:t> незнакомые слова.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92696"/>
            <a:ext cx="63904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2. Интеллектуально-речевые умения.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/>
              <a:t>а) Рецептивные (умения слушать, читать):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использовать различные виды чтения (просмотровое, ознакомительное, изучающее);</a:t>
            </a:r>
            <a:br>
              <a:rPr lang="ru-RU" sz="1600" b="1" dirty="0" smtClean="0"/>
            </a:br>
            <a:r>
              <a:rPr lang="ru-RU" sz="1600" b="1" dirty="0" smtClean="0"/>
              <a:t>– делить текст на </a:t>
            </a:r>
            <a:r>
              <a:rPr lang="ru-RU" sz="1600" b="1" dirty="0" err="1" smtClean="0"/>
              <a:t>структурносмысловые</a:t>
            </a:r>
            <a:r>
              <a:rPr lang="ru-RU" sz="1600" b="1" dirty="0" smtClean="0"/>
              <a:t> части;</a:t>
            </a:r>
            <a:br>
              <a:rPr lang="ru-RU" sz="1600" b="1" dirty="0" smtClean="0"/>
            </a:br>
            <a:r>
              <a:rPr lang="ru-RU" sz="1600" b="1" dirty="0" smtClean="0"/>
              <a:t>– самостоятельно ставить вопросы к тексту;</a:t>
            </a:r>
            <a:br>
              <a:rPr lang="ru-RU" sz="1600" b="1" dirty="0" smtClean="0"/>
            </a:br>
            <a:r>
              <a:rPr lang="ru-RU" sz="1600" b="1" dirty="0" smtClean="0"/>
              <a:t>– вести диалог с автором текста;</a:t>
            </a:r>
            <a:br>
              <a:rPr lang="ru-RU" sz="1600" b="1" dirty="0" smtClean="0"/>
            </a:br>
            <a:r>
              <a:rPr lang="ru-RU" sz="1600" b="1" dirty="0" smtClean="0"/>
              <a:t>– отвечать на вопросы учителя по тексту;</a:t>
            </a:r>
            <a:br>
              <a:rPr lang="ru-RU" sz="1600" b="1" dirty="0" smtClean="0"/>
            </a:br>
            <a:r>
              <a:rPr lang="ru-RU" sz="1600" b="1" dirty="0" smtClean="0"/>
              <a:t>– выделять в тексте главное;</a:t>
            </a:r>
            <a:br>
              <a:rPr lang="ru-RU" sz="1600" b="1" dirty="0" smtClean="0"/>
            </a:br>
            <a:r>
              <a:rPr lang="ru-RU" sz="1600" b="1" dirty="0" smtClean="0"/>
              <a:t>– составлять простой план текста;</a:t>
            </a:r>
            <a:br>
              <a:rPr lang="ru-RU" sz="1600" b="1" dirty="0" smtClean="0"/>
            </a:br>
            <a:r>
              <a:rPr lang="ru-RU" sz="1600" b="1" dirty="0" smtClean="0"/>
              <a:t>– составлять таблицу, схему по со  держанию текста;</a:t>
            </a:r>
            <a:br>
              <a:rPr lang="ru-RU" sz="1600" b="1" dirty="0" smtClean="0"/>
            </a:br>
            <a:r>
              <a:rPr lang="ru-RU" sz="1600" b="1" dirty="0" smtClean="0"/>
              <a:t>– находить ключевые слова;</a:t>
            </a:r>
            <a:br>
              <a:rPr lang="ru-RU" sz="1600" b="1" dirty="0" smtClean="0"/>
            </a:br>
            <a:r>
              <a:rPr lang="ru-RU" sz="1600" b="1" dirty="0" smtClean="0"/>
              <a:t>– соотносить заглавие с содержанием текста;</a:t>
            </a:r>
            <a:br>
              <a:rPr lang="ru-RU" sz="1600" b="1" dirty="0" smtClean="0"/>
            </a:br>
            <a:r>
              <a:rPr lang="ru-RU" sz="2000" b="1" dirty="0" smtClean="0"/>
              <a:t>б) продуктивные (умения говорить, писать):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подробно пересказывать текст с опорой на план (схему, таблицу);</a:t>
            </a:r>
            <a:br>
              <a:rPr lang="ru-RU" sz="1600" b="1" dirty="0" smtClean="0"/>
            </a:br>
            <a:r>
              <a:rPr lang="ru-RU" sz="1600" b="1" dirty="0" smtClean="0"/>
              <a:t>– создавать текст-повествование и текст-описание в разговорном стиле (устно и письменно);</a:t>
            </a:r>
            <a:br>
              <a:rPr lang="ru-RU" sz="1600" b="1" dirty="0" smtClean="0"/>
            </a:br>
            <a:r>
              <a:rPr lang="ru-RU" sz="1600" b="1" dirty="0" smtClean="0"/>
              <a:t>– создавать текст-повествование в </a:t>
            </a:r>
            <a:r>
              <a:rPr lang="ru-RU" sz="1600" b="1" dirty="0" err="1" smtClean="0"/>
              <a:t>учебнонаучном</a:t>
            </a:r>
            <a:r>
              <a:rPr lang="ru-RU" sz="1600" b="1" dirty="0" smtClean="0"/>
              <a:t> стиле (устно);</a:t>
            </a:r>
            <a:br>
              <a:rPr lang="ru-RU" sz="1600" b="1" dirty="0" smtClean="0"/>
            </a:br>
            <a:r>
              <a:rPr lang="ru-RU" sz="1600" b="1" dirty="0" smtClean="0"/>
              <a:t>– озаглавливать текст;</a:t>
            </a:r>
            <a:br>
              <a:rPr lang="ru-RU" sz="1600" b="1" dirty="0" smtClean="0"/>
            </a:br>
            <a:r>
              <a:rPr lang="ru-RU" sz="1600" b="1" dirty="0" smtClean="0"/>
              <a:t>– подробно излагать текст-повествование (письменное изложение);</a:t>
            </a:r>
            <a:br>
              <a:rPr lang="ru-RU" sz="1600" b="1" dirty="0" smtClean="0"/>
            </a:br>
            <a:r>
              <a:rPr lang="ru-RU" sz="1600" b="1" dirty="0" smtClean="0"/>
              <a:t>– исправлять тексты по условным обозначениям учителя.</a:t>
            </a:r>
            <a:endParaRPr lang="ru-RU" sz="16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548680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3. Коммуникативные умения: 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– вступать в диалог с учителем и сверстниками;</a:t>
            </a:r>
            <a:br>
              <a:rPr lang="ru-RU" sz="2000" b="1" dirty="0" smtClean="0"/>
            </a:br>
            <a:r>
              <a:rPr lang="ru-RU" sz="2000" b="1" dirty="0" smtClean="0"/>
              <a:t>– высказывать и аргументировать  свою точку зрения; воспринимать </a:t>
            </a:r>
            <a:br>
              <a:rPr lang="ru-RU" sz="2000" b="1" dirty="0" smtClean="0"/>
            </a:br>
            <a:r>
              <a:rPr lang="ru-RU" sz="2000" b="1" dirty="0" smtClean="0"/>
              <a:t>аргументы собеседника;</a:t>
            </a:r>
            <a:br>
              <a:rPr lang="ru-RU" sz="2000" b="1" dirty="0" smtClean="0"/>
            </a:br>
            <a:r>
              <a:rPr lang="ru-RU" sz="2000" b="1" dirty="0" smtClean="0"/>
              <a:t>– обсуждать проблему (вопрос, задание) в группе (в паре);</a:t>
            </a:r>
            <a:br>
              <a:rPr lang="ru-RU" sz="2000" b="1" dirty="0" smtClean="0"/>
            </a:br>
            <a:r>
              <a:rPr lang="ru-RU" sz="2000" b="1" dirty="0" smtClean="0"/>
              <a:t>– договариваться, согласовывать позиции в группе (в паре), чтобы  делать что-то сообща.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1124744"/>
            <a:ext cx="6859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Орфографическая грамотность - это составная часть общей языковой культуры, залог точности выражения мысли и взаимопонимания, основа развития ключевых компетенций учащихся.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83768" y="2924944"/>
            <a:ext cx="63554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навыков грамотного письма у школьников  -  одна из самых трудных задач, которую приходится решать учителю. Но именно эта задача обозначается как важнейшая программная установка при формировании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функционально грамотной личности.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6903" y="-17377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979712" y="332657"/>
            <a:ext cx="69083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Отработка  орфографической зоркости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123728" y="1124744"/>
            <a:ext cx="6336249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Отработка способов обнаружения орфограмм осуществляется в ходе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-зрительного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-предупредительного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-выборочного диктантов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/>
              <a:t>     -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орфографическом выделении орфограмм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- в ходе звукобуквенного анализа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-при разборе слов по составу.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548680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Применяются  вместо развернутого комментирования (или наряду с ним) письменное комментирование: подчеркивание орфограмм, выделение орфограммы  простым карандашом (зеленой пастой).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При подчеркивании орфограммы ученик фиксирует свое умение обнаружить ее, при графическом обозначении орфограммы - определить ее тип, отмечая опознавательные признаки орфограммы, доказательство ее правописания, способ проверки.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39752" y="1159006"/>
            <a:ext cx="61206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Вспыхнул первый луч..  со…</a:t>
            </a:r>
            <a:r>
              <a:rPr lang="ru-RU" sz="2400" b="1" dirty="0" err="1" smtClean="0"/>
              <a:t>нца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Ноч</a:t>
            </a:r>
            <a:r>
              <a:rPr lang="ru-RU" sz="2400" b="1" dirty="0" smtClean="0"/>
              <a:t>…</a:t>
            </a:r>
            <a:r>
              <a:rPr lang="ru-RU" sz="2400" b="1" dirty="0" err="1" smtClean="0"/>
              <a:t>ная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тьма</a:t>
            </a:r>
            <a:r>
              <a:rPr lang="ru-RU" sz="2400" b="1" dirty="0" smtClean="0"/>
              <a:t> </a:t>
            </a:r>
            <a:r>
              <a:rPr lang="ru-RU" sz="2400" b="1" baseline="30000" dirty="0" smtClean="0"/>
              <a:t>1</a:t>
            </a:r>
            <a:r>
              <a:rPr lang="ru-RU" sz="2400" b="1" dirty="0" smtClean="0"/>
              <a:t> укрылась в густой л…</a:t>
            </a:r>
            <a:r>
              <a:rPr lang="ru-RU" sz="2400" b="1" dirty="0" err="1" smtClean="0"/>
              <a:t>стве</a:t>
            </a:r>
            <a:r>
              <a:rPr lang="ru-RU" sz="2400" b="1" dirty="0" smtClean="0"/>
              <a:t> д…рев…ев. Пр…</a:t>
            </a:r>
            <a:r>
              <a:rPr lang="ru-RU" sz="2400" b="1" dirty="0" err="1" smtClean="0"/>
              <a:t>снулись</a:t>
            </a:r>
            <a:r>
              <a:rPr lang="ru-RU" sz="2400" b="1" dirty="0" smtClean="0"/>
              <a:t> малиновки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. Пер…я на их </a:t>
            </a:r>
            <a:r>
              <a:rPr lang="ru-RU" sz="2400" b="1" dirty="0" err="1" smtClean="0"/>
              <a:t>гру</a:t>
            </a:r>
            <a:r>
              <a:rPr lang="ru-RU" sz="2400" b="1" dirty="0" smtClean="0"/>
              <a:t>…ках</a:t>
            </a:r>
            <a:r>
              <a:rPr lang="ru-RU" sz="2400" b="1" baseline="30000" dirty="0" smtClean="0"/>
              <a:t>2 </a:t>
            </a:r>
            <a:r>
              <a:rPr lang="ru-RU" sz="2400" b="1" dirty="0" smtClean="0"/>
              <a:t> окрасились в цвет зари. </a:t>
            </a:r>
            <a:r>
              <a:rPr lang="ru-RU" sz="2400" b="1" dirty="0" err="1" smtClean="0"/>
              <a:t>Забл</a:t>
            </a:r>
            <a:r>
              <a:rPr lang="ru-RU" sz="2400" b="1" dirty="0" smtClean="0"/>
              <a:t>…стели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 на лист…</a:t>
            </a:r>
            <a:r>
              <a:rPr lang="ru-RU" sz="2400" b="1" dirty="0" err="1" smtClean="0"/>
              <a:t>ях</a:t>
            </a:r>
            <a:r>
              <a:rPr lang="ru-RU" sz="2400" b="1" dirty="0" smtClean="0"/>
              <a:t> капли р…</a:t>
            </a:r>
            <a:r>
              <a:rPr lang="ru-RU" sz="2400" b="1" dirty="0" err="1" smtClean="0"/>
              <a:t>сы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Над </a:t>
            </a:r>
            <a:r>
              <a:rPr lang="ru-RU" sz="2400" b="1" dirty="0" err="1" smtClean="0">
                <a:solidFill>
                  <a:srgbClr val="FF0000"/>
                </a:solidFill>
              </a:rPr>
              <a:t>цв</a:t>
            </a:r>
            <a:r>
              <a:rPr lang="ru-RU" sz="2400" b="1" dirty="0" smtClean="0">
                <a:solidFill>
                  <a:srgbClr val="FF0000"/>
                </a:solidFill>
              </a:rPr>
              <a:t>…</a:t>
            </a:r>
            <a:r>
              <a:rPr lang="ru-RU" sz="2400" b="1" dirty="0" err="1" smtClean="0">
                <a:solidFill>
                  <a:srgbClr val="FF0000"/>
                </a:solidFill>
              </a:rPr>
              <a:t>тами</a:t>
            </a:r>
            <a:r>
              <a:rPr lang="ru-RU" sz="2400" b="1" dirty="0" smtClean="0">
                <a:solidFill>
                  <a:srgbClr val="FF0000"/>
                </a:solidFill>
              </a:rPr>
              <a:t> стали кружить </a:t>
            </a:r>
            <a:r>
              <a:rPr lang="ru-RU" sz="2400" b="1" dirty="0" err="1" smtClean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…л…тистые</a:t>
            </a:r>
            <a:r>
              <a:rPr lang="ru-RU" sz="2400" b="1" baseline="30000" dirty="0" smtClean="0">
                <a:solidFill>
                  <a:srgbClr val="FF0000"/>
                </a:solidFill>
              </a:rPr>
              <a:t>2 </a:t>
            </a:r>
            <a:r>
              <a:rPr lang="ru-RU" sz="2400" b="1" dirty="0" smtClean="0">
                <a:solidFill>
                  <a:srgbClr val="FF0000"/>
                </a:solidFill>
              </a:rPr>
              <a:t> пчёлки.</a:t>
            </a:r>
            <a:r>
              <a:rPr lang="ru-RU" sz="2400" b="1" baseline="30000" dirty="0" smtClean="0"/>
              <a:t>4</a:t>
            </a:r>
            <a:r>
              <a:rPr lang="ru-RU" sz="2400" b="1" dirty="0" smtClean="0"/>
              <a:t> Они жадно п…ют </a:t>
            </a:r>
            <a:r>
              <a:rPr lang="ru-RU" sz="2400" b="1" dirty="0" err="1" smtClean="0"/>
              <a:t>сла</a:t>
            </a:r>
            <a:r>
              <a:rPr lang="ru-RU" sz="2400" b="1" dirty="0" smtClean="0"/>
              <a:t>…кий сок. Мелькают стр…</a:t>
            </a:r>
            <a:r>
              <a:rPr lang="ru-RU" sz="2400" b="1" dirty="0" err="1" smtClean="0"/>
              <a:t>жи</a:t>
            </a:r>
            <a:r>
              <a:rPr lang="ru-RU" sz="2400" b="1" dirty="0" smtClean="0"/>
              <a:t>. Хорошо иметь быстрые и </a:t>
            </a:r>
            <a:r>
              <a:rPr lang="ru-RU" sz="2400" b="1" dirty="0" err="1" smtClean="0"/>
              <a:t>лё</a:t>
            </a:r>
            <a:r>
              <a:rPr lang="ru-RU" sz="2400" b="1" dirty="0" smtClean="0"/>
              <a:t>….кие крыл…я. </a:t>
            </a:r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411760" y="2996952"/>
            <a:ext cx="6116216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Упр.  «Толковый словарь».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Показывается  учащимся  любой предмет: ручка или монета и т.п.  Самостоятельно ученики записывают лексическое значение данного слова.  Затем зачитываются определения учащихся,  определение из словаря.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Одновременно вырабатываются орфографические, пунктуационные, речевые навыки  учащихся.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Словари должны быть непременным атрибутом каждого урока. Использование орфографических словарей при анализе диктанта, толковых - при изучении лексики, словарей-справочников - при выполнении определённых письменных работ.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339752" y="692696"/>
            <a:ext cx="6116216" cy="78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со словарями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476672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Логические задания  на уроках русского языка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ребусы\ребусы рус.яз\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ебусы\ребусы рус.яз\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77281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ребусы\ребусы рус.яз\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ребусы\ребусы рус.яз\кк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27784" y="1093390"/>
            <a:ext cx="58326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1. Закончи буквенный ряд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Щ          Ц           Т             П           Л    ?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2. Слово по </a:t>
            </a:r>
            <a:r>
              <a:rPr lang="ru-RU" sz="2400" b="1" dirty="0" err="1" smtClean="0">
                <a:solidFill>
                  <a:srgbClr val="7030A0"/>
                </a:solidFill>
              </a:rPr>
              <a:t>закомерности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Гриб ( бирка ) актив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Мрак ( . . . . . ) атом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3.  Подбери слово  </a:t>
            </a:r>
            <a:endParaRPr lang="ru-RU" sz="2400" b="1" dirty="0" smtClean="0"/>
          </a:p>
          <a:p>
            <a:r>
              <a:rPr lang="ru-RU" sz="2400" b="1" dirty="0" smtClean="0"/>
              <a:t>              </a:t>
            </a:r>
            <a:r>
              <a:rPr lang="ru-RU" sz="2400" b="1" dirty="0" err="1" smtClean="0"/>
              <a:t>Обы</a:t>
            </a:r>
            <a:r>
              <a:rPr lang="ru-RU" sz="2400" b="1" dirty="0" smtClean="0"/>
              <a:t> ( чай )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                    </a:t>
            </a:r>
          </a:p>
          <a:p>
            <a:r>
              <a:rPr lang="ru-RU" sz="2400" b="1" dirty="0" smtClean="0"/>
              <a:t>	</a:t>
            </a:r>
            <a:r>
              <a:rPr lang="ru-RU" sz="2400" b="1" dirty="0" err="1" smtClean="0"/>
              <a:t>Ме</a:t>
            </a:r>
            <a:r>
              <a:rPr lang="ru-RU" sz="2400" b="1" dirty="0" smtClean="0"/>
              <a:t> (…….) </a:t>
            </a:r>
            <a:r>
              <a:rPr lang="ru-RU" sz="2400" b="1" dirty="0" err="1" smtClean="0"/>
              <a:t>олад</a:t>
            </a:r>
            <a:endParaRPr lang="ru-RU" sz="2400" b="1" dirty="0" smtClean="0"/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20688"/>
            <a:ext cx="6246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Одна из важнейших задач современной школы – формирование функционально грамотных людей. </a:t>
            </a:r>
            <a:br>
              <a:rPr lang="ru-RU" sz="2400" b="1" dirty="0" smtClean="0"/>
            </a:br>
            <a:endParaRPr lang="ru-RU" sz="2400" b="1" dirty="0" smtClean="0"/>
          </a:p>
          <a:p>
            <a:r>
              <a:rPr lang="ru-RU" sz="2400" b="1" dirty="0" smtClean="0"/>
              <a:t>Что такое «функциональная грамотность»?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Функциональная грамотность – способность человека вступать в отношения с внешней средой, быстро адаптироваться и функционировать в ней.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27784" y="1399421"/>
            <a:ext cx="583264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Логический тест на выделение существенного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1. Стол, стул, кровать, пол, шкаф.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2. Молоко, сливки, сало, сметана, сыр.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3. Ботинки, сапоги, шнурки, валенки, тапочки.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4. Молоток, клещи, пила, гвоздь, топор.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5. Сладкий, горячий, кислый, горький, соленый.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6. Береза, сосна, дерево, дуб, ель.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7. Самолет, телега, человек, корабль, велосипед.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			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764704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Учебный  предмет 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“Математика”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предполагает формирование математических  счетных навыков, ознакомление с основами геометрии;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формирование навыка самостоятельного распознавания расположения предметов на плоскости ,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практическое умение ориентироваться во времени, умение решать задачи, сюжет которых связан с жизненными ситуациями.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764704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Особое значение сегодня придается формированию </a:t>
            </a:r>
            <a:r>
              <a:rPr lang="ru-RU" sz="2400" b="1" dirty="0" smtClean="0">
                <a:solidFill>
                  <a:srgbClr val="7030A0"/>
                </a:solidFill>
              </a:rPr>
              <a:t>логической грамотности </a:t>
            </a:r>
            <a:r>
              <a:rPr lang="ru-RU" sz="2400" b="1" dirty="0" smtClean="0"/>
              <a:t>у учащихся и основным средством её формирования являются уроки математики.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Главной задачей уроков математики являются - </a:t>
            </a:r>
            <a:r>
              <a:rPr lang="ru-RU" sz="2400" b="1" dirty="0" smtClean="0">
                <a:solidFill>
                  <a:srgbClr val="7030A0"/>
                </a:solidFill>
              </a:rPr>
              <a:t>интеллектуальное развитие </a:t>
            </a:r>
            <a:r>
              <a:rPr lang="ru-RU" sz="2400" b="1" dirty="0" smtClean="0"/>
              <a:t>ребенка, важной составляющей которого является словесно-логическое мышление.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-8149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427038"/>
            <a:ext cx="7003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Логические задания на уроках математики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esktop\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73" y="1700808"/>
            <a:ext cx="4190956" cy="15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9907" y="1918543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9907" y="1918543"/>
            <a:ext cx="2381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058" y="2204864"/>
            <a:ext cx="3570439" cy="128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19" y="3699537"/>
            <a:ext cx="4277389" cy="15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5057" y="5041795"/>
            <a:ext cx="3473359" cy="125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08720"/>
            <a:ext cx="567999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rou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1728192" cy="1728192"/>
          </a:xfrm>
          <a:prstGeom prst="rect">
            <a:avLst/>
          </a:prstGeom>
          <a:noFill/>
        </p:spPr>
      </p:pic>
      <p:pic>
        <p:nvPicPr>
          <p:cNvPr id="52226" name="Picture 2" descr="round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1440160" cy="1440160"/>
          </a:xfrm>
          <a:prstGeom prst="rect">
            <a:avLst/>
          </a:prstGeom>
          <a:noFill/>
        </p:spPr>
      </p:pic>
      <p:pic>
        <p:nvPicPr>
          <p:cNvPr id="52225" name="Picture 1" descr="roun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1728192" cy="1728192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83768" y="441539"/>
            <a:ext cx="66602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800" b="1" dirty="0" smtClean="0">
                <a:solidFill>
                  <a:srgbClr val="7030A0"/>
                </a:solidFill>
              </a:rPr>
              <a:t>Закономерности  в числах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b="1" dirty="0" smtClean="0"/>
              <a:t>Впишите в свободный сектор последнего кружка число, которое соответствовало бы закономерности, объединяющей все остальные числа.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1600" b="1" dirty="0" smtClean="0"/>
              <a:t>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ja-JP" sz="1600" b="1" dirty="0" smtClean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4290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429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764704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Числовые ряды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dirty="0" smtClean="0"/>
              <a:t>24,21,19,18,15,13,   ,    ,7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1,4,9,16,   ,   ,49,64,81,100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16,17,15,18,14,19,   ,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1,3,6,8,16,18,   ,   ,76,78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7,16,9;5,21,16;9,   ,4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2,4,8,10,20,22,   ,   ,92,94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24,22,19,15,   ,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332656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Различные  формы  работы над задачей: 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1600" b="1" dirty="0" smtClean="0"/>
              <a:t>1. Работа над решенной задачей. </a:t>
            </a:r>
            <a:br>
              <a:rPr lang="ru-RU" sz="1600" b="1" dirty="0" smtClean="0"/>
            </a:br>
            <a:r>
              <a:rPr lang="ru-RU" sz="1600" b="1" dirty="0" smtClean="0"/>
              <a:t>2. Решение задач различными способами. </a:t>
            </a:r>
            <a:br>
              <a:rPr lang="ru-RU" sz="1600" b="1" dirty="0" smtClean="0"/>
            </a:br>
            <a:r>
              <a:rPr lang="ru-RU" sz="1600" b="1" dirty="0" smtClean="0"/>
              <a:t>3. Правильно организованный способ анализа задачи - от вопроса или от данных к вопросу. </a:t>
            </a:r>
            <a:br>
              <a:rPr lang="ru-RU" sz="1600" b="1" dirty="0" smtClean="0"/>
            </a:br>
            <a:r>
              <a:rPr lang="ru-RU" sz="1600" b="1" dirty="0" smtClean="0"/>
              <a:t>4. Представление ситуации, описанной в задаче (нарисовать "картинку"). </a:t>
            </a:r>
            <a:br>
              <a:rPr lang="ru-RU" sz="1600" b="1" dirty="0" smtClean="0"/>
            </a:br>
            <a:r>
              <a:rPr lang="ru-RU" sz="1600" b="1" dirty="0" smtClean="0"/>
              <a:t>5. Самостоятельное составление задач учащимися. </a:t>
            </a:r>
            <a:br>
              <a:rPr lang="ru-RU" sz="1600" b="1" dirty="0" smtClean="0"/>
            </a:br>
            <a:r>
              <a:rPr lang="ru-RU" sz="1600" b="1" dirty="0" smtClean="0"/>
              <a:t>6. Решение задач с недостающими данными. </a:t>
            </a:r>
            <a:br>
              <a:rPr lang="ru-RU" sz="1600" b="1" dirty="0" smtClean="0"/>
            </a:br>
            <a:r>
              <a:rPr lang="ru-RU" sz="1600" b="1" dirty="0" smtClean="0"/>
              <a:t>7. Изменение вопроса задачи. </a:t>
            </a:r>
            <a:br>
              <a:rPr lang="ru-RU" sz="1600" b="1" dirty="0" smtClean="0"/>
            </a:br>
            <a:r>
              <a:rPr lang="ru-RU" sz="1600" b="1" dirty="0" smtClean="0"/>
              <a:t>8. Составление различных выражений по данным задачи и объяснение, что означает то или иное выражение. </a:t>
            </a:r>
            <a:br>
              <a:rPr lang="ru-RU" sz="1600" b="1" dirty="0" smtClean="0"/>
            </a:br>
            <a:r>
              <a:rPr lang="ru-RU" sz="1600" b="1" dirty="0" smtClean="0"/>
              <a:t>9. Объяснение готового решения задачи. </a:t>
            </a:r>
            <a:br>
              <a:rPr lang="ru-RU" sz="1600" b="1" dirty="0" smtClean="0"/>
            </a:br>
            <a:r>
              <a:rPr lang="ru-RU" sz="1600" b="1" dirty="0" smtClean="0"/>
              <a:t>10. Использование приема сравнения задач и их решений. </a:t>
            </a:r>
            <a:br>
              <a:rPr lang="ru-RU" sz="1600" b="1" dirty="0" smtClean="0"/>
            </a:br>
            <a:r>
              <a:rPr lang="ru-RU" sz="1600" b="1" dirty="0" smtClean="0"/>
              <a:t>11. Запись двух решений на доске - одного верного и другого неверного. </a:t>
            </a:r>
            <a:br>
              <a:rPr lang="ru-RU" sz="1600" b="1" dirty="0" smtClean="0"/>
            </a:br>
            <a:r>
              <a:rPr lang="ru-RU" sz="1600" b="1" dirty="0" smtClean="0"/>
              <a:t>12. Изменение условия задачи так, чтобы задача решалась другим действием. </a:t>
            </a:r>
            <a:br>
              <a:rPr lang="ru-RU" sz="1600" b="1" dirty="0" smtClean="0"/>
            </a:br>
            <a:r>
              <a:rPr lang="ru-RU" sz="1600" b="1" dirty="0" smtClean="0"/>
              <a:t>13. Закончить решение задачи. </a:t>
            </a:r>
            <a:br>
              <a:rPr lang="ru-RU" sz="1600" b="1" dirty="0" smtClean="0"/>
            </a:br>
            <a:r>
              <a:rPr lang="ru-RU" sz="1600" b="1" dirty="0" smtClean="0"/>
              <a:t>14. Какой вопрос и какое действие лишнее в решении задачи (или, наоборот, восстановить пропущенный вопрос и действие в задаче). </a:t>
            </a:r>
            <a:br>
              <a:rPr lang="ru-RU" sz="1600" b="1" dirty="0" smtClean="0"/>
            </a:br>
            <a:r>
              <a:rPr lang="ru-RU" sz="1600" b="1" dirty="0" smtClean="0"/>
              <a:t>15. Составление аналогичной задачи с измененными данными. </a:t>
            </a:r>
            <a:br>
              <a:rPr lang="ru-RU" sz="1600" b="1" dirty="0" smtClean="0"/>
            </a:br>
            <a:r>
              <a:rPr lang="ru-RU" sz="1600" b="1" dirty="0" smtClean="0"/>
              <a:t>16. Решение обратных задач. 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196752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Систематическое использование на уроках математики  специальных задач и заданий, направленных на развитие логического мышления,  формирует и развивает функциональную грамотность  младших школьников, </a:t>
            </a:r>
          </a:p>
          <a:p>
            <a:r>
              <a:rPr lang="ru-RU" sz="2400" b="1" dirty="0" smtClean="0"/>
              <a:t> позволяет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2646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Учебный предмет  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“Литературное  чтение” 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предусматривает овладение учащимися навыками грамотного беглого чтения,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ознакомления с произведениями детской литературы и формированием умений работы с текстом,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а также умением найти нужную книгу в библиотеке,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подобрать произведение на заданную тему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оценить работу товарища; </a:t>
            </a:r>
          </a:p>
          <a:p>
            <a:r>
              <a:rPr lang="ru-RU" sz="2000" b="1" dirty="0" smtClean="0">
                <a:latin typeface="+mj-lt"/>
                <a:ea typeface="+mj-ea"/>
                <a:cs typeface="+mj-cs"/>
              </a:rPr>
              <a:t>умение слушать и слышать, высказывать своё отношение к прочитанному, к услышанному.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476672"/>
            <a:ext cx="822960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Функционально грамотная  личность – это человек: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ориентирующийся в мире и действующий в соответствии с общественными ценностями, ожиданиями и интересами (в частности, умеющий соотносить и координировать свои  действия с действиями других людей;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способный быть самостоятельным   в ситуации выбора и принятия решений;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умеющий отвечать за свои решения;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способный нести ответственность за себя и своих близких;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владеющий приемами учения и готовый к постоянной переподготовке;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обладающий набором компетенций, как ключевых, так и по различным областям знаний;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для которого поиск решения в нестандартной ситуации – привычное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явление;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легко адаптирующийся в любом социуме и умеющий активно влиять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него;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понимающий, что жизнь среди людей – это поиск постоянных компромиссов и необходимость искать общие решения;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хорошо владеющий устной и письменной речью как средством взаимодействия между людьми;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владеющий современными информационными технологиями.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980728"/>
            <a:ext cx="64624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</a:t>
            </a:r>
          </a:p>
          <a:p>
            <a:r>
              <a:rPr lang="ru-RU" sz="2000" b="1" dirty="0" smtClean="0"/>
              <a:t>  </a:t>
            </a:r>
            <a:r>
              <a:rPr lang="ru-RU" sz="2400" b="1" dirty="0" smtClean="0"/>
              <a:t>В современных условиях в школе  появляется возможность выйти за пределы окружающего социума, это участие в различных   проектах, которые позволяют  заниматься </a:t>
            </a:r>
            <a:r>
              <a:rPr lang="ru-RU" sz="2400" b="1" dirty="0" smtClean="0">
                <a:solidFill>
                  <a:srgbClr val="7030A0"/>
                </a:solidFill>
              </a:rPr>
              <a:t>учебно-познавательной, исследовательской, творческой или игровой деятельностью, организованной на основе компьютерных технологий 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61926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Проектная деятельность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- проектная деятельность  учащихся по предметам  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участие в  школьных научно-практических конференциях </a:t>
            </a:r>
            <a:endParaRPr lang="ru-RU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3758025"/>
          <a:ext cx="8229600" cy="21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50"/>
                <a:gridCol w="25400"/>
                <a:gridCol w="81089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20688"/>
            <a:ext cx="734481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Внеклассные мероприятия,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направленные на развитие функциональной грамотности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 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      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          А</a:t>
            </a:r>
            <a:r>
              <a:rPr lang="kk-KZ" sz="2400" b="1" dirty="0" smtClean="0"/>
              <a:t>қ</a:t>
            </a:r>
            <a:r>
              <a:rPr lang="ru-RU" sz="2400" b="1" dirty="0" smtClean="0"/>
              <a:t> бота     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                                     Кенгуру – математика для всех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050" name="Рисунок 17" descr="http://www.rm.kirov.ru/Images/lab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7239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6" descr="http://www.rm.kirov.ru/Images/medtex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009653" cy="9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О проведении республиканского интеллектуального марафона «Акбота» среди 3-10 класс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1720024" cy="210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thkang.ru/files/image/posters/afisha_2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73"/>
          <a:stretch>
            <a:fillRect/>
          </a:stretch>
        </p:blipFill>
        <p:spPr bwMode="auto">
          <a:xfrm>
            <a:off x="4932040" y="3501008"/>
            <a:ext cx="2122785" cy="244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0" y="3757263"/>
          <a:ext cx="6096000" cy="2118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67744" y="718143"/>
            <a:ext cx="633670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Учитель  выступает является организатором  самостоятельной активной познавательной деятельности учащихся, компетентным консультантом и помощником.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Его профессиональные умения направляются не просто на контроль знаний и умений школьников, а на диагностику их деятельности, чтобы вовремя помочь квалифицированными действиями, устранить намечающиеся трудности в познании и применении знаний. Эта роль значительно сложнее, нежели при традиционном обучении, и требует от учителя более высокого уровня мастерства.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2076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www.widewallpapers.ru/mod/gardens/1920x1200/garden-1920x1200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4" y="-110629"/>
            <a:ext cx="9189020" cy="73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55596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79912" y="2060848"/>
            <a:ext cx="514908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Дерево – функционально грамотная личность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Вода – педагогические технологии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Яблоки – ключевые компетенции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Лейка – учитель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Лейка - учитель, для того, чтобы поливать, должен постоянно пополняться т.е. заниматься самообразованием.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Как без полива дерево зачахнет, так и без грамотной компетентной работы педагога нельзя добиться развития функциональной грамотности.</a:t>
            </a:r>
          </a:p>
        </p:txBody>
      </p:sp>
      <p:pic>
        <p:nvPicPr>
          <p:cNvPr id="1026" name="Picture 2" descr="http://static6.depositphotos.com/1001165/572/v/450/dep_5728273-Apple-tree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31" y="873293"/>
            <a:ext cx="3500388" cy="46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1052736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Современные методы и  формы   работы  оказывают  педагогам практическую помощь в решении  профессиональных задач, способствуют развитию школьной информационно-образовательной среды, направленной на повышение функциональной грамотности учащихся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289818" y="1057635"/>
            <a:ext cx="4757706" cy="1548053"/>
            <a:chOff x="936104" y="71998"/>
            <a:chExt cx="4757706" cy="154805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36104" y="71998"/>
              <a:ext cx="4757706" cy="154805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981445" y="117339"/>
              <a:ext cx="4667024" cy="14573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</a:rPr>
                <a:t>Функциональная  компетентность</a:t>
              </a:r>
              <a:endParaRPr lang="ru-RU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54992" y="2682227"/>
            <a:ext cx="402530" cy="959710"/>
            <a:chOff x="3968332" y="1766261"/>
            <a:chExt cx="402530" cy="959710"/>
          </a:xfrm>
        </p:grpSpPr>
        <p:sp>
          <p:nvSpPr>
            <p:cNvPr id="21" name="Двойная стрелка влево/вправо 20"/>
            <p:cNvSpPr/>
            <p:nvPr/>
          </p:nvSpPr>
          <p:spPr>
            <a:xfrm rot="3646274">
              <a:off x="3689742" y="2044851"/>
              <a:ext cx="959710" cy="402530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Двойная стрелка влево/вправо 6"/>
            <p:cNvSpPr/>
            <p:nvPr/>
          </p:nvSpPr>
          <p:spPr>
            <a:xfrm rot="3646274">
              <a:off x="3810501" y="2125357"/>
              <a:ext cx="718192" cy="24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20" name="Скругленный прямоугольник 8"/>
          <p:cNvSpPr/>
          <p:nvPr/>
        </p:nvSpPr>
        <p:spPr>
          <a:xfrm>
            <a:off x="570480" y="3698657"/>
            <a:ext cx="3461927" cy="1726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</a:rPr>
              <a:t>Функциональная</a:t>
            </a:r>
            <a:r>
              <a:rPr lang="ru-RU" sz="2800" b="1" kern="1200" dirty="0" smtClean="0">
                <a:solidFill>
                  <a:schemeClr val="bg1"/>
                </a:solidFill>
              </a:rPr>
              <a:t>  </a:t>
            </a:r>
            <a:r>
              <a:rPr lang="ru-RU" sz="2800" b="1" kern="1200" dirty="0" smtClean="0">
                <a:solidFill>
                  <a:schemeClr val="tx1"/>
                </a:solidFill>
              </a:rPr>
              <a:t>грамотность</a:t>
            </a:r>
            <a:endParaRPr lang="ru-RU" sz="2800" b="1" kern="1200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153871" y="4293861"/>
            <a:ext cx="817967" cy="420952"/>
            <a:chOff x="2767212" y="2593426"/>
            <a:chExt cx="817967" cy="420952"/>
          </a:xfrm>
        </p:grpSpPr>
        <p:sp>
          <p:nvSpPr>
            <p:cNvPr id="17" name="Двойная стрелка влево/вправо 16"/>
            <p:cNvSpPr/>
            <p:nvPr/>
          </p:nvSpPr>
          <p:spPr>
            <a:xfrm rot="10822562">
              <a:off x="2767212" y="2593426"/>
              <a:ext cx="817967" cy="420952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Двойная стрелка влево/вправо 10"/>
            <p:cNvSpPr/>
            <p:nvPr/>
          </p:nvSpPr>
          <p:spPr>
            <a:xfrm rot="21622562">
              <a:off x="2893498" y="2677616"/>
              <a:ext cx="565395" cy="252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88077" y="2695476"/>
            <a:ext cx="358190" cy="931751"/>
            <a:chOff x="2201417" y="1779510"/>
            <a:chExt cx="358190" cy="931751"/>
          </a:xfrm>
        </p:grpSpPr>
        <p:sp>
          <p:nvSpPr>
            <p:cNvPr id="13" name="Двойная стрелка влево/вправо 12"/>
            <p:cNvSpPr/>
            <p:nvPr/>
          </p:nvSpPr>
          <p:spPr>
            <a:xfrm rot="18159952">
              <a:off x="1914636" y="2066291"/>
              <a:ext cx="931751" cy="358190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Двойная стрелка влево/вправо 14"/>
            <p:cNvSpPr/>
            <p:nvPr/>
          </p:nvSpPr>
          <p:spPr>
            <a:xfrm rot="18159952">
              <a:off x="2022093" y="2137929"/>
              <a:ext cx="716837" cy="214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  <p:sp>
        <p:nvSpPr>
          <p:cNvPr id="25" name="Скругленный прямоугольник 8"/>
          <p:cNvSpPr/>
          <p:nvPr/>
        </p:nvSpPr>
        <p:spPr>
          <a:xfrm>
            <a:off x="5146305" y="3769234"/>
            <a:ext cx="3461927" cy="1726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tx1"/>
                </a:solidFill>
              </a:rPr>
              <a:t>Функциональная  культура </a:t>
            </a:r>
            <a:endParaRPr lang="ru-RU" sz="28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1866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Содержание функциональной грамотности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3" cstate="print"/>
          <a:srcRect t="7886" b="25642"/>
          <a:stretch>
            <a:fillRect/>
          </a:stretch>
        </p:blipFill>
        <p:spPr>
          <a:xfrm>
            <a:off x="467544" y="1268760"/>
            <a:ext cx="8136904" cy="496855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7744" y="219998"/>
            <a:ext cx="6696744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Цель учителя -  развить ребёнка.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-Развить мышление- из наглядно-действенного перевести его в абстрактно-логическое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-Развить речь, аналитико-синтетические способности, развить память и внимание,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фантазию и воображение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 smtClean="0"/>
              <a:t>Пространственное восприятие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-Развить моторную функцию, способность контролировать свои движения, а также мелкую моторику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- Развить коммуникативные способности, способность общаться, контролировать эмоции, управлять своим поведением.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Решая эти задачи, педагог  получает в результате функционально развитую личность.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11760" y="1165394"/>
            <a:ext cx="633670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</a:rPr>
              <a:t>Условия  достижения данной цели: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обучение носит </a:t>
            </a:r>
            <a:r>
              <a:rPr lang="ru-RU" sz="2400" b="1" dirty="0" err="1" smtClean="0"/>
              <a:t>деятельностный</a:t>
            </a:r>
            <a:r>
              <a:rPr lang="ru-RU" sz="2400" b="1" dirty="0" smtClean="0"/>
              <a:t> характер: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учебный процесс ориентирован на развитие самостоятельности и ответственности за результаты деятельности: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представляется возможность, для приобретения опыта достижения цели: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правила оценивания отличаются чёткостью и понятны всем участникам учебного процесса: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/>
              <a:t>- используются  технологии ЛОО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07704" y="751536"/>
            <a:ext cx="6768752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</a:rPr>
              <a:t>Приемы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-Технология проектной деятельности.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-Технология критического мышления, на основе построения проблемной ситуации: работа над деформированным текстом.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-Уровневая дифференциация обучения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-Информационные и коммуникативные технологии ( Интернет, средства </a:t>
            </a:r>
            <a:r>
              <a:rPr lang="ru-RU" sz="2400" b="1" dirty="0" err="1" smtClean="0"/>
              <a:t>мультимедия</a:t>
            </a:r>
            <a:r>
              <a:rPr lang="ru-RU" sz="2400" b="1" dirty="0" smtClean="0"/>
              <a:t>, библиотека)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w\Desktop\НЕ УДАЛЯТЬ !\ФОТОГРАФИИ\фон презентаций\06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2132856"/>
            <a:ext cx="63573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Учебный предмет 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“Русский язык”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ориентирован на овладение учащимися функциональной грамотностью,   наряду  с этим учащиеся  овладевают навыком организации своего рабочего места ,  навыком работы с учебником, со словарем; навыком распределения времени;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навыком проверки работы  одноклассника ,  навыком нахождения ошибки;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навыком словесной оценки качества работы.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906</Words>
  <Application>Microsoft Office PowerPoint</Application>
  <PresentationFormat>Экран (4:3)</PresentationFormat>
  <Paragraphs>159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 функциональной грамотности  учащихся  начальной школы</dc:title>
  <dc:creator>я</dc:creator>
  <cp:lastModifiedBy>Я</cp:lastModifiedBy>
  <cp:revision>44</cp:revision>
  <dcterms:created xsi:type="dcterms:W3CDTF">2013-03-25T13:50:52Z</dcterms:created>
  <dcterms:modified xsi:type="dcterms:W3CDTF">2015-01-05T14:12:29Z</dcterms:modified>
</cp:coreProperties>
</file>