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4"/>
  </p:notesMasterIdLst>
  <p:sldIdLst>
    <p:sldId id="278" r:id="rId2"/>
    <p:sldId id="256" r:id="rId3"/>
    <p:sldId id="266" r:id="rId4"/>
    <p:sldId id="267" r:id="rId5"/>
    <p:sldId id="268" r:id="rId6"/>
    <p:sldId id="269" r:id="rId7"/>
    <p:sldId id="257" r:id="rId8"/>
    <p:sldId id="270" r:id="rId9"/>
    <p:sldId id="262" r:id="rId10"/>
    <p:sldId id="263" r:id="rId11"/>
    <p:sldId id="271" r:id="rId12"/>
    <p:sldId id="272" r:id="rId13"/>
    <p:sldId id="264" r:id="rId14"/>
    <p:sldId id="273" r:id="rId15"/>
    <p:sldId id="259" r:id="rId16"/>
    <p:sldId id="260" r:id="rId17"/>
    <p:sldId id="258" r:id="rId18"/>
    <p:sldId id="274" r:id="rId19"/>
    <p:sldId id="275" r:id="rId20"/>
    <p:sldId id="261" r:id="rId21"/>
    <p:sldId id="277" r:id="rId22"/>
    <p:sldId id="276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246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EC7853-5073-4487-B996-F6DBBEEB96A7}" type="datetimeFigureOut">
              <a:rPr lang="ru-RU" smtClean="0"/>
              <a:t>01.05.2024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40AF76-49B1-4E94-8F30-BC3F7FF1B1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65235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40AF76-49B1-4E94-8F30-BC3F7FF1B14D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74015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C4C72-88B7-47DA-B3F4-E3DB1C53DCEF}" type="datetimeFigureOut">
              <a:rPr lang="ru-RU" smtClean="0"/>
              <a:t>01.05.2024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CD2F7B1-F76A-4712-96A5-4DBED03D4F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C4C72-88B7-47DA-B3F4-E3DB1C53DCEF}" type="datetimeFigureOut">
              <a:rPr lang="ru-RU" smtClean="0"/>
              <a:t>01.05.2024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2F7B1-F76A-4712-96A5-4DBED03D4F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C4C72-88B7-47DA-B3F4-E3DB1C53DCEF}" type="datetimeFigureOut">
              <a:rPr lang="ru-RU" smtClean="0"/>
              <a:t>01.05.2024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2F7B1-F76A-4712-96A5-4DBED03D4F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C4C72-88B7-47DA-B3F4-E3DB1C53DCEF}" type="datetimeFigureOut">
              <a:rPr lang="ru-RU" smtClean="0"/>
              <a:t>01.05.2024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CD2F7B1-F76A-4712-96A5-4DBED03D4F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C4C72-88B7-47DA-B3F4-E3DB1C53DCEF}" type="datetimeFigureOut">
              <a:rPr lang="ru-RU" smtClean="0"/>
              <a:t>01.05.2024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2F7B1-F76A-4712-96A5-4DBED03D4F8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C4C72-88B7-47DA-B3F4-E3DB1C53DCEF}" type="datetimeFigureOut">
              <a:rPr lang="ru-RU" smtClean="0"/>
              <a:t>01.05.2024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2F7B1-F76A-4712-96A5-4DBED03D4F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C4C72-88B7-47DA-B3F4-E3DB1C53DCEF}" type="datetimeFigureOut">
              <a:rPr lang="ru-RU" smtClean="0"/>
              <a:t>01.05.2024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CD2F7B1-F76A-4712-96A5-4DBED03D4F8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C4C72-88B7-47DA-B3F4-E3DB1C53DCEF}" type="datetimeFigureOut">
              <a:rPr lang="ru-RU" smtClean="0"/>
              <a:t>01.05.2024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2F7B1-F76A-4712-96A5-4DBED03D4F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C4C72-88B7-47DA-B3F4-E3DB1C53DCEF}" type="datetimeFigureOut">
              <a:rPr lang="ru-RU" smtClean="0"/>
              <a:t>01.05.2024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2F7B1-F76A-4712-96A5-4DBED03D4F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C4C72-88B7-47DA-B3F4-E3DB1C53DCEF}" type="datetimeFigureOut">
              <a:rPr lang="ru-RU" smtClean="0"/>
              <a:t>01.05.2024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2F7B1-F76A-4712-96A5-4DBED03D4F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C4C72-88B7-47DA-B3F4-E3DB1C53DCEF}" type="datetimeFigureOut">
              <a:rPr lang="ru-RU" smtClean="0"/>
              <a:t>01.05.2024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2F7B1-F76A-4712-96A5-4DBED03D4F8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66C4C72-88B7-47DA-B3F4-E3DB1C53DCEF}" type="datetimeFigureOut">
              <a:rPr lang="ru-RU" smtClean="0"/>
              <a:t>01.05.2024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CD2F7B1-F76A-4712-96A5-4DBED03D4F8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404663"/>
            <a:ext cx="7920880" cy="6030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1592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uchebnik-tetrad.com/chtenie/1_klass/uchebnik/klimanova_goreckiy_golovanova_2/25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00" t="57405" r="7143" b="14811"/>
          <a:stretch/>
        </p:blipFill>
        <p:spPr bwMode="auto">
          <a:xfrm>
            <a:off x="971600" y="3068960"/>
            <a:ext cx="7488832" cy="3384376"/>
          </a:xfrm>
          <a:prstGeom prst="rect">
            <a:avLst/>
          </a:prstGeom>
          <a:noFill/>
          <a:ln w="25400">
            <a:solidFill>
              <a:schemeClr val="accent1">
                <a:lumMod val="75000"/>
              </a:schemeClr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https://ds03.infourok.ru/uploads/ex/11bc/00063fc3-9732a4ee/img23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320" t="64624" r="10897" b="2409"/>
          <a:stretch/>
        </p:blipFill>
        <p:spPr bwMode="auto">
          <a:xfrm>
            <a:off x="179512" y="1052736"/>
            <a:ext cx="2592288" cy="1850900"/>
          </a:xfrm>
          <a:prstGeom prst="rect">
            <a:avLst/>
          </a:prstGeom>
          <a:noFill/>
          <a:ln w="25400">
            <a:solidFill>
              <a:schemeClr val="accent6">
                <a:lumMod val="75000"/>
              </a:schemeClr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800763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908720"/>
            <a:ext cx="8568952" cy="1846659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ru-RU" sz="4800" b="1" dirty="0" smtClean="0">
                <a:latin typeface="Calibri" panose="020F0502020204030204" pitchFamily="34" charset="0"/>
              </a:rPr>
              <a:t>Говорить</a:t>
            </a:r>
            <a:r>
              <a:rPr lang="ru-RU" sz="4800" dirty="0" smtClean="0">
                <a:latin typeface="Calibri" panose="020F0502020204030204" pitchFamily="34" charset="0"/>
              </a:rPr>
              <a:t> - выражать</a:t>
            </a:r>
            <a:r>
              <a:rPr lang="ru-RU" sz="4800" dirty="0">
                <a:latin typeface="Calibri" panose="020F0502020204030204" pitchFamily="34" charset="0"/>
              </a:rPr>
              <a:t> какую-нибудь мысль, сообщать </a:t>
            </a:r>
            <a:r>
              <a:rPr lang="ru-RU" sz="4800" dirty="0" smtClean="0">
                <a:latin typeface="Calibri" panose="020F0502020204030204" pitchFamily="34" charset="0"/>
              </a:rPr>
              <a:t>что-то</a:t>
            </a:r>
          </a:p>
          <a:p>
            <a:endParaRPr lang="ru-RU" dirty="0">
              <a:latin typeface="Calibri" panose="020F050202020403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3645024"/>
            <a:ext cx="8568952" cy="156966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ru-RU" sz="4800" b="1" dirty="0" smtClean="0">
                <a:latin typeface="Calibri" panose="020F0502020204030204" pitchFamily="34" charset="0"/>
              </a:rPr>
              <a:t>Болтать </a:t>
            </a:r>
            <a:r>
              <a:rPr lang="ru-RU" sz="4800" dirty="0" smtClean="0">
                <a:latin typeface="Calibri" panose="020F0502020204030204" pitchFamily="34" charset="0"/>
              </a:rPr>
              <a:t>– </a:t>
            </a:r>
            <a:r>
              <a:rPr lang="ru-RU" sz="4800" dirty="0" smtClean="0"/>
              <a:t>говорить (тараторить) много</a:t>
            </a:r>
            <a:r>
              <a:rPr lang="ru-RU" sz="4800" dirty="0"/>
              <a:t>, </a:t>
            </a:r>
            <a:r>
              <a:rPr lang="ru-RU" sz="4800" dirty="0" smtClean="0"/>
              <a:t>быстро о </a:t>
            </a:r>
            <a:r>
              <a:rPr lang="ru-RU" sz="4800" dirty="0"/>
              <a:t>чём не следует</a:t>
            </a:r>
            <a:r>
              <a:rPr lang="ru-RU" sz="4800" dirty="0" smtClean="0">
                <a:latin typeface="Calibri" panose="020F0502020204030204" pitchFamily="34" charset="0"/>
              </a:rPr>
              <a:t> </a:t>
            </a:r>
            <a:endParaRPr lang="ru-RU" sz="48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9673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03848" y="260648"/>
            <a:ext cx="2448272" cy="864096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latin typeface="Calibri" panose="020F0502020204030204" pitchFamily="34" charset="0"/>
              </a:rPr>
              <a:t>Учит:</a:t>
            </a:r>
            <a:endParaRPr lang="ru-RU" sz="4800" dirty="0">
              <a:latin typeface="Calibri" panose="020F050202020403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1412776"/>
            <a:ext cx="6192688" cy="830997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ru-RU" sz="4800" dirty="0" smtClean="0">
                <a:latin typeface="Calibri" panose="020F0502020204030204" pitchFamily="34" charset="0"/>
              </a:rPr>
              <a:t>- не быть болтливым</a:t>
            </a:r>
            <a:endParaRPr lang="ru-RU" sz="4800" dirty="0">
              <a:latin typeface="Calibri" panose="020F050202020403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2420888"/>
            <a:ext cx="6192688" cy="830997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ru-RU" sz="4800" dirty="0" smtClean="0">
                <a:latin typeface="Calibri" panose="020F0502020204030204" pitchFamily="34" charset="0"/>
              </a:rPr>
              <a:t>- кротости</a:t>
            </a:r>
            <a:endParaRPr lang="ru-RU" sz="48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757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alphabetos.ru/img/16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4293096"/>
            <a:ext cx="4762500" cy="1905000"/>
          </a:xfrm>
          <a:prstGeom prst="rect">
            <a:avLst/>
          </a:prstGeom>
          <a:noFill/>
          <a:ln w="25400">
            <a:solidFill>
              <a:schemeClr val="accent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https://ds05.infourok.ru/uploads/ex/0f46/0008d55d-872f25c1/img25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769" t="6159" b="35159"/>
          <a:stretch/>
        </p:blipFill>
        <p:spPr bwMode="auto">
          <a:xfrm>
            <a:off x="832570" y="260648"/>
            <a:ext cx="7632848" cy="3600400"/>
          </a:xfrm>
          <a:prstGeom prst="rect">
            <a:avLst/>
          </a:prstGeom>
          <a:noFill/>
          <a:ln w="25400">
            <a:solidFill>
              <a:schemeClr val="accent1">
                <a:lumMod val="75000"/>
              </a:schemeClr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859706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31840" y="116632"/>
            <a:ext cx="2448272" cy="864096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latin typeface="Calibri" panose="020F0502020204030204" pitchFamily="34" charset="0"/>
              </a:rPr>
              <a:t>Учит:</a:t>
            </a:r>
            <a:endParaRPr lang="ru-RU" sz="4800" dirty="0">
              <a:latin typeface="Calibri" panose="020F050202020403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1085835"/>
            <a:ext cx="6192688" cy="830997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ru-RU" sz="4800" dirty="0" smtClean="0">
                <a:latin typeface="Calibri" panose="020F0502020204030204" pitchFamily="34" charset="0"/>
              </a:rPr>
              <a:t>- не быть болтливым</a:t>
            </a:r>
            <a:endParaRPr lang="ru-RU" sz="4800" dirty="0">
              <a:latin typeface="Calibri" panose="020F050202020403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79300" y="2021939"/>
            <a:ext cx="6192688" cy="830997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ru-RU" sz="4800" dirty="0" smtClean="0">
                <a:latin typeface="Calibri" panose="020F0502020204030204" pitchFamily="34" charset="0"/>
              </a:rPr>
              <a:t>- кротости</a:t>
            </a:r>
            <a:endParaRPr lang="ru-RU" sz="4800" dirty="0">
              <a:latin typeface="Calibri" panose="020F050202020403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79300" y="2958043"/>
            <a:ext cx="6192688" cy="830997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ru-RU" sz="4800" dirty="0" smtClean="0">
                <a:latin typeface="Calibri" panose="020F0502020204030204" pitchFamily="34" charset="0"/>
              </a:rPr>
              <a:t>- доброте</a:t>
            </a:r>
            <a:endParaRPr lang="ru-RU" sz="4800" dirty="0">
              <a:latin typeface="Calibri" panose="020F050202020403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10717" y="3894147"/>
            <a:ext cx="6192688" cy="830997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ru-RU" sz="4800" dirty="0" smtClean="0">
                <a:latin typeface="Calibri" panose="020F0502020204030204" pitchFamily="34" charset="0"/>
              </a:rPr>
              <a:t>- отзывчивости</a:t>
            </a:r>
            <a:endParaRPr lang="ru-RU" sz="48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4078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ds04.infourok.ru/uploads/ex/106b/00063e72-5ad05c7b/img2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73" t="5199" r="27200" b="7573"/>
          <a:stretch/>
        </p:blipFill>
        <p:spPr bwMode="auto">
          <a:xfrm>
            <a:off x="539552" y="743812"/>
            <a:ext cx="2736304" cy="3888432"/>
          </a:xfrm>
          <a:prstGeom prst="rect">
            <a:avLst/>
          </a:prstGeom>
          <a:noFill/>
          <a:ln w="25400">
            <a:solidFill>
              <a:schemeClr val="accent1">
                <a:lumMod val="75000"/>
              </a:schemeClr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23535" y="116632"/>
            <a:ext cx="643362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solidFill>
                  <a:schemeClr val="accent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anose="020F0502020204030204" pitchFamily="34" charset="0"/>
              </a:rPr>
              <a:t>Михаил Спартакович </a:t>
            </a:r>
            <a:r>
              <a:rPr lang="ru-RU" sz="3200" b="1" cap="none" spc="0" dirty="0" err="1" smtClean="0">
                <a:ln w="1905"/>
                <a:solidFill>
                  <a:schemeClr val="accent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anose="020F0502020204030204" pitchFamily="34" charset="0"/>
              </a:rPr>
              <a:t>Пляцковский</a:t>
            </a:r>
            <a:endParaRPr lang="ru-RU" sz="3200" b="1" cap="none" spc="0" dirty="0">
              <a:ln w="1905"/>
              <a:solidFill>
                <a:schemeClr val="accent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libri" panose="020F050202020403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95119" y="4696499"/>
            <a:ext cx="4129607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Calibri" panose="020F0502020204030204" pitchFamily="34" charset="0"/>
              </a:rPr>
              <a:t>М. С. </a:t>
            </a:r>
            <a:r>
              <a:rPr lang="ru-RU" dirty="0" err="1" smtClean="0">
                <a:latin typeface="Calibri" panose="020F0502020204030204" pitchFamily="34" charset="0"/>
              </a:rPr>
              <a:t>Пляцковский</a:t>
            </a:r>
            <a:r>
              <a:rPr lang="ru-RU" dirty="0" smtClean="0">
                <a:latin typeface="Calibri" panose="020F0502020204030204" pitchFamily="34" charset="0"/>
              </a:rPr>
              <a:t> не </a:t>
            </a:r>
            <a:r>
              <a:rPr lang="ru-RU" dirty="0">
                <a:latin typeface="Calibri" panose="020F0502020204030204" pitchFamily="34" charset="0"/>
              </a:rPr>
              <a:t>только писал прозу, но и был поэтом-песенником. Писал тексты песен для детей и взрослых. Самая известная </a:t>
            </a:r>
            <a:r>
              <a:rPr lang="ru-RU" dirty="0" smtClean="0">
                <a:latin typeface="Calibri" panose="020F0502020204030204" pitchFamily="34" charset="0"/>
              </a:rPr>
              <a:t>песня </a:t>
            </a:r>
            <a:r>
              <a:rPr lang="ru-RU" dirty="0">
                <a:latin typeface="Calibri" panose="020F0502020204030204" pitchFamily="34" charset="0"/>
              </a:rPr>
              <a:t>«Улыбка» из </a:t>
            </a:r>
            <a:r>
              <a:rPr lang="ru-RU" dirty="0" smtClean="0">
                <a:latin typeface="Calibri" panose="020F0502020204030204" pitchFamily="34" charset="0"/>
              </a:rPr>
              <a:t>мультфильма </a:t>
            </a:r>
            <a:r>
              <a:rPr lang="ru-RU" dirty="0">
                <a:latin typeface="Calibri" panose="020F0502020204030204" pitchFamily="34" charset="0"/>
              </a:rPr>
              <a:t>«Крошка Енот». Много произведений создал Михаил Спартакович для детей. </a:t>
            </a:r>
          </a:p>
        </p:txBody>
      </p:sp>
      <p:pic>
        <p:nvPicPr>
          <p:cNvPr id="1028" name="Picture 4" descr="https://ds05.infourok.ru/uploads/ex/0a5f/000cef26-aa3d298d/img38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020"/>
          <a:stretch/>
        </p:blipFill>
        <p:spPr bwMode="auto">
          <a:xfrm>
            <a:off x="4139952" y="1412776"/>
            <a:ext cx="4824535" cy="4140460"/>
          </a:xfrm>
          <a:prstGeom prst="rect">
            <a:avLst/>
          </a:prstGeom>
          <a:noFill/>
          <a:ln w="25400">
            <a:solidFill>
              <a:schemeClr val="accent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7698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.ytimg.com/vi/E6SFsPCXiwc/maxresdefault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24" t="13256" r="50942" b="50545"/>
          <a:stretch/>
        </p:blipFill>
        <p:spPr bwMode="auto">
          <a:xfrm>
            <a:off x="179512" y="116632"/>
            <a:ext cx="4392488" cy="36004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Рисунок 2" descr="https://i.ytimg.com/vi/E6SFsPCXiwc/maxresdefault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520" t="9904" r="18218" b="56409"/>
          <a:stretch/>
        </p:blipFill>
        <p:spPr bwMode="auto">
          <a:xfrm>
            <a:off x="187410" y="3717032"/>
            <a:ext cx="4384590" cy="295232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Рисунок 9" descr="https://i.ytimg.com/vi/E6SFsPCXiwc/maxresdefault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00" t="49578" r="51497" b="8016"/>
          <a:stretch/>
        </p:blipFill>
        <p:spPr bwMode="auto">
          <a:xfrm>
            <a:off x="4915083" y="2132856"/>
            <a:ext cx="3528392" cy="295232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276846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 width=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3259619"/>
            <a:ext cx="2376264" cy="1735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 width=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3259619"/>
            <a:ext cx="2664296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 width=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56992"/>
            <a:ext cx="2562225" cy="163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323528" y="3243864"/>
            <a:ext cx="8391198" cy="2554545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4000" b="0" i="0" u="none" strike="noStrike" cap="none" normalizeH="0" baseline="0" dirty="0" smtClean="0">
                <a:ln>
                  <a:noFill/>
                </a:ln>
                <a:solidFill>
                  <a:srgbClr val="0D0D0D"/>
                </a:solidFill>
                <a:effectLst/>
                <a:latin typeface="Calibri" panose="020F0502020204030204" pitchFamily="34" charset="0"/>
                <a:ea typeface="Times New Roman" pitchFamily="18" charset="0"/>
                <a:cs typeface="Arial" pitchFamily="34" charset="0"/>
              </a:rPr>
              <a:t>Помощь должна быть оказана вовремя.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4000" b="0" i="0" u="none" strike="noStrike" cap="none" normalizeH="0" baseline="0" dirty="0" smtClean="0">
                <a:ln>
                  <a:noFill/>
                </a:ln>
                <a:solidFill>
                  <a:srgbClr val="0D0D0D"/>
                </a:solidFill>
                <a:effectLst/>
                <a:latin typeface="Calibri" panose="020F0502020204030204" pitchFamily="34" charset="0"/>
                <a:ea typeface="Times New Roman" pitchFamily="18" charset="0"/>
                <a:cs typeface="Arial" pitchFamily="34" charset="0"/>
              </a:rPr>
              <a:t>Настоящий друг тот, кто всегда готов помочь даже в трудном деле. </a:t>
            </a:r>
            <a:endParaRPr kumimoji="0" lang="ru-RU" alt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8516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1.85185E-6 L -0.31094 -0.3539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556" y="-177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2.59259E-6 L -0.31094 -0.3217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556" y="-160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2.22222E-6 L 0.6316 -0.29792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580" y="-1490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31840" y="116632"/>
            <a:ext cx="2448272" cy="864096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latin typeface="Calibri" panose="020F0502020204030204" pitchFamily="34" charset="0"/>
              </a:rPr>
              <a:t>Учит:</a:t>
            </a:r>
            <a:endParaRPr lang="ru-RU" sz="4800" dirty="0">
              <a:latin typeface="Calibri" panose="020F050202020403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1085835"/>
            <a:ext cx="6192688" cy="830997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ru-RU" sz="4800" dirty="0" smtClean="0">
                <a:latin typeface="Calibri" panose="020F0502020204030204" pitchFamily="34" charset="0"/>
              </a:rPr>
              <a:t>- не быть болтливым</a:t>
            </a:r>
            <a:endParaRPr lang="ru-RU" sz="4800" dirty="0">
              <a:latin typeface="Calibri" panose="020F050202020403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79300" y="2021939"/>
            <a:ext cx="6192688" cy="830997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ru-RU" sz="4800" dirty="0" smtClean="0">
                <a:latin typeface="Calibri" panose="020F0502020204030204" pitchFamily="34" charset="0"/>
              </a:rPr>
              <a:t>- кротости</a:t>
            </a:r>
            <a:endParaRPr lang="ru-RU" sz="4800" dirty="0">
              <a:latin typeface="Calibri" panose="020F050202020403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79300" y="2958043"/>
            <a:ext cx="6192688" cy="830997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ru-RU" sz="4800" dirty="0" smtClean="0">
                <a:latin typeface="Calibri" panose="020F0502020204030204" pitchFamily="34" charset="0"/>
              </a:rPr>
              <a:t>- доброте</a:t>
            </a:r>
            <a:endParaRPr lang="ru-RU" sz="4800" dirty="0">
              <a:latin typeface="Calibri" panose="020F050202020403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10717" y="3894147"/>
            <a:ext cx="6192688" cy="830997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ru-RU" sz="4800" dirty="0" smtClean="0">
                <a:latin typeface="Calibri" panose="020F0502020204030204" pitchFamily="34" charset="0"/>
              </a:rPr>
              <a:t>- отзывчивости</a:t>
            </a:r>
            <a:endParaRPr lang="ru-RU" sz="4800" dirty="0">
              <a:latin typeface="Calibri" panose="020F050202020403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10717" y="4830251"/>
            <a:ext cx="6192688" cy="830997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ru-RU" sz="4800" dirty="0" smtClean="0">
                <a:latin typeface="Calibri" panose="020F0502020204030204" pitchFamily="34" charset="0"/>
              </a:rPr>
              <a:t>- трудолюбию</a:t>
            </a:r>
            <a:endParaRPr lang="ru-RU" sz="4800" dirty="0">
              <a:latin typeface="Calibri" panose="020F050202020403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18165" y="5766355"/>
            <a:ext cx="6192688" cy="830997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ru-RU" sz="4800" dirty="0" smtClean="0">
                <a:latin typeface="Calibri" panose="020F0502020204030204" pitchFamily="34" charset="0"/>
              </a:rPr>
              <a:t>- честности</a:t>
            </a:r>
            <a:endParaRPr lang="ru-RU" sz="48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227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124744"/>
            <a:ext cx="871296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4400" b="1" dirty="0" smtClean="0">
                <a:solidFill>
                  <a:srgbClr val="0D0D0D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Сказка </a:t>
            </a:r>
            <a:r>
              <a:rPr lang="ru-RU" sz="4400" b="1" dirty="0">
                <a:solidFill>
                  <a:srgbClr val="0D0D0D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смешная и учит нас посмотреть на себя со стороны, значит это юмористическое произведение, и поэтому его включили в раздел </a:t>
            </a:r>
            <a:endParaRPr lang="ru-RU" sz="4400" b="1" dirty="0" smtClean="0">
              <a:solidFill>
                <a:srgbClr val="0D0D0D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4400" b="1" dirty="0" smtClean="0">
                <a:solidFill>
                  <a:srgbClr val="0D0D0D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</a:t>
            </a:r>
            <a:r>
              <a:rPr lang="ru-RU" sz="4400" b="1" dirty="0">
                <a:solidFill>
                  <a:srgbClr val="0D0D0D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 в шутку и всерьёз».</a:t>
            </a:r>
            <a:r>
              <a:rPr lang="ru-RU" sz="4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sz="4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241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https://theslide.ru/img/thumbs/31d2045f34117d198ea949e845e65628-800x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824" t="20260" r="12785" b="44052"/>
          <a:stretch/>
        </p:blipFill>
        <p:spPr bwMode="auto">
          <a:xfrm>
            <a:off x="192674" y="3861048"/>
            <a:ext cx="1719844" cy="1684784"/>
          </a:xfrm>
          <a:prstGeom prst="rect">
            <a:avLst/>
          </a:prstGeom>
          <a:noFill/>
          <a:ln w="25400">
            <a:solidFill>
              <a:schemeClr val="accent6">
                <a:lumMod val="75000"/>
              </a:schemeClr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Рисунок 9" descr="https://vseskazki.su/images/russkazka/voron-i-soroka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5304" y="4703440"/>
            <a:ext cx="2880320" cy="1821904"/>
          </a:xfrm>
          <a:prstGeom prst="rect">
            <a:avLst/>
          </a:prstGeom>
          <a:noFill/>
          <a:ln w="25400">
            <a:solidFill>
              <a:schemeClr val="accent6">
                <a:lumMod val="75000"/>
              </a:schemeClr>
            </a:solidFill>
          </a:ln>
        </p:spPr>
      </p:pic>
      <p:pic>
        <p:nvPicPr>
          <p:cNvPr id="11" name="Picture 2" descr="https://ds05.infourok.ru/uploads/ex/0f46/0008d55d-872f25c1/img22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75" t="15000" r="1563" b="53333"/>
          <a:stretch/>
        </p:blipFill>
        <p:spPr bwMode="auto">
          <a:xfrm>
            <a:off x="251520" y="1484784"/>
            <a:ext cx="8682649" cy="2088232"/>
          </a:xfrm>
          <a:prstGeom prst="rect">
            <a:avLst/>
          </a:prstGeom>
          <a:noFill/>
          <a:ln w="25400">
            <a:solidFill>
              <a:schemeClr val="accent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55576" y="332656"/>
            <a:ext cx="7560840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Что хорошо и что дурно?</a:t>
            </a:r>
            <a:endParaRPr lang="ru-RU" sz="4800" dirty="0">
              <a:solidFill>
                <a:schemeClr val="tx1"/>
              </a:solidFill>
            </a:endParaRPr>
          </a:p>
        </p:txBody>
      </p:sp>
      <p:pic>
        <p:nvPicPr>
          <p:cNvPr id="8" name="Picture 2" descr="http://www.alphabetos.ru/img/16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3123" y="4221088"/>
            <a:ext cx="3106316" cy="1905000"/>
          </a:xfrm>
          <a:prstGeom prst="rect">
            <a:avLst/>
          </a:prstGeom>
          <a:noFill/>
          <a:ln w="25400">
            <a:solidFill>
              <a:schemeClr val="accent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1396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1" descr="https://mmedia.ozone.ru/multimedia/1018985476.jpg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ru-RU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762000"/>
            <a:ext cx="9144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83383" y="2331660"/>
            <a:ext cx="8803569" cy="1569660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Кто любит трудиться, тому есть чем похвалиться.</a:t>
            </a:r>
            <a:endParaRPr lang="ru-RU" sz="4800" dirty="0"/>
          </a:p>
        </p:txBody>
      </p:sp>
      <p:sp>
        <p:nvSpPr>
          <p:cNvPr id="9" name="TextBox 8"/>
          <p:cNvSpPr txBox="1"/>
          <p:nvPr/>
        </p:nvSpPr>
        <p:spPr>
          <a:xfrm>
            <a:off x="170215" y="475439"/>
            <a:ext cx="8803569" cy="1569660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У ленивого Емели семь воскресений на неделе. </a:t>
            </a:r>
            <a:endParaRPr lang="ru-RU" sz="4800" dirty="0"/>
          </a:p>
        </p:txBody>
      </p:sp>
      <p:pic>
        <p:nvPicPr>
          <p:cNvPr id="6149" name="Picture 5" descr="https://rodkombgd.ru/wp-content/uploads/2017/11/emely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852936"/>
            <a:ext cx="4885819" cy="3072722"/>
          </a:xfrm>
          <a:prstGeom prst="rect">
            <a:avLst/>
          </a:prstGeom>
          <a:noFill/>
          <a:ln w="25400">
            <a:solidFill>
              <a:schemeClr val="accent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5310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31840" y="116632"/>
            <a:ext cx="2448272" cy="864096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latin typeface="Calibri" panose="020F0502020204030204" pitchFamily="34" charset="0"/>
              </a:rPr>
              <a:t>Учит:</a:t>
            </a:r>
            <a:endParaRPr lang="ru-RU" sz="4800" dirty="0">
              <a:latin typeface="Calibri" panose="020F050202020403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1085835"/>
            <a:ext cx="6192688" cy="830997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ru-RU" sz="4800" dirty="0" smtClean="0">
                <a:latin typeface="Calibri" panose="020F0502020204030204" pitchFamily="34" charset="0"/>
              </a:rPr>
              <a:t>- не быть болтливым</a:t>
            </a:r>
            <a:endParaRPr lang="ru-RU" sz="4800" dirty="0">
              <a:latin typeface="Calibri" panose="020F050202020403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79300" y="2021939"/>
            <a:ext cx="6192688" cy="830997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ru-RU" sz="4800" dirty="0" smtClean="0">
                <a:latin typeface="Calibri" panose="020F0502020204030204" pitchFamily="34" charset="0"/>
              </a:rPr>
              <a:t>- кротости</a:t>
            </a:r>
            <a:endParaRPr lang="ru-RU" sz="4800" dirty="0">
              <a:latin typeface="Calibri" panose="020F050202020403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79300" y="2958043"/>
            <a:ext cx="6192688" cy="830997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ru-RU" sz="4800" dirty="0" smtClean="0">
                <a:latin typeface="Calibri" panose="020F0502020204030204" pitchFamily="34" charset="0"/>
              </a:rPr>
              <a:t>- доброте</a:t>
            </a:r>
            <a:endParaRPr lang="ru-RU" sz="4800" dirty="0">
              <a:latin typeface="Calibri" panose="020F050202020403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10717" y="3894147"/>
            <a:ext cx="6192688" cy="830997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ru-RU" sz="4800" dirty="0" smtClean="0">
                <a:latin typeface="Calibri" panose="020F0502020204030204" pitchFamily="34" charset="0"/>
              </a:rPr>
              <a:t>- отзывчивости</a:t>
            </a:r>
            <a:endParaRPr lang="ru-RU" sz="4800" dirty="0">
              <a:latin typeface="Calibri" panose="020F050202020403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10717" y="4830251"/>
            <a:ext cx="6192688" cy="830997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ru-RU" sz="4800" dirty="0" smtClean="0">
                <a:latin typeface="Calibri" panose="020F0502020204030204" pitchFamily="34" charset="0"/>
              </a:rPr>
              <a:t>- трудолюбию</a:t>
            </a:r>
            <a:endParaRPr lang="ru-RU" sz="4800" dirty="0">
              <a:latin typeface="Calibri" panose="020F050202020403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18165" y="5766355"/>
            <a:ext cx="6192688" cy="830997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ru-RU" sz="4800" dirty="0" smtClean="0">
                <a:latin typeface="Calibri" panose="020F0502020204030204" pitchFamily="34" charset="0"/>
              </a:rPr>
              <a:t>- честности</a:t>
            </a:r>
            <a:endParaRPr lang="ru-RU" sz="48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9062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1412776"/>
            <a:ext cx="8031142" cy="3096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579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332656"/>
            <a:ext cx="8352928" cy="57606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chemeClr val="tx1"/>
                </a:solidFill>
              </a:rPr>
              <a:t>КРОТОСТЬ</a:t>
            </a:r>
            <a:r>
              <a:rPr lang="ru-RU" sz="4800" dirty="0" smtClean="0"/>
              <a:t> - </a:t>
            </a:r>
            <a:r>
              <a:rPr lang="ru-RU" sz="4800" dirty="0"/>
              <a:t> </a:t>
            </a:r>
            <a:r>
              <a:rPr lang="ru-RU" sz="4800" dirty="0" smtClean="0"/>
              <a:t>свойство </a:t>
            </a:r>
            <a:r>
              <a:rPr lang="ru-RU" sz="4800" dirty="0"/>
              <a:t>характера, заключающееся в доброжелательном отношении к окружающим, уступчивости</a:t>
            </a:r>
            <a:endParaRPr lang="ru-RU" sz="4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3447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332656"/>
            <a:ext cx="8352928" cy="57606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/>
              <a:t> </a:t>
            </a:r>
            <a:r>
              <a:rPr lang="ru-RU" sz="6600" b="1" dirty="0" smtClean="0">
                <a:solidFill>
                  <a:schemeClr val="tx1"/>
                </a:solidFill>
              </a:rPr>
              <a:t>Щедрость</a:t>
            </a:r>
            <a:r>
              <a:rPr lang="ru-RU" sz="6600" dirty="0" smtClean="0"/>
              <a:t> </a:t>
            </a:r>
            <a:r>
              <a:rPr lang="ru-RU" sz="6600" dirty="0"/>
              <a:t> — это желание давать, делиться.</a:t>
            </a:r>
            <a:endParaRPr lang="ru-RU" sz="4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4441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620688"/>
            <a:ext cx="8352928" cy="57606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/>
              <a:t> </a:t>
            </a:r>
            <a:endParaRPr lang="ru-RU" sz="4000" dirty="0" smtClean="0"/>
          </a:p>
          <a:p>
            <a:pPr algn="ctr"/>
            <a:endParaRPr lang="ru-RU" sz="6600" b="1" dirty="0" smtClean="0">
              <a:solidFill>
                <a:schemeClr val="tx1"/>
              </a:solidFill>
            </a:endParaRPr>
          </a:p>
          <a:p>
            <a:pPr algn="ctr"/>
            <a:r>
              <a:rPr lang="ru-RU" sz="6600" b="1" dirty="0" smtClean="0">
                <a:solidFill>
                  <a:schemeClr val="tx1"/>
                </a:solidFill>
              </a:rPr>
              <a:t>СКУПОСТЬ</a:t>
            </a:r>
            <a:r>
              <a:rPr lang="ru-RU" sz="6600" dirty="0" smtClean="0"/>
              <a:t> - чрезмерная </a:t>
            </a:r>
            <a:r>
              <a:rPr lang="ru-RU" sz="6600" dirty="0"/>
              <a:t>бережливость, нелюбовь к тратам, </a:t>
            </a:r>
            <a:r>
              <a:rPr lang="ru-RU" sz="6600" dirty="0" smtClean="0"/>
              <a:t>издержкам.</a:t>
            </a:r>
            <a:r>
              <a:rPr lang="ru-RU" sz="11500" dirty="0"/>
              <a:t/>
            </a:r>
            <a:br>
              <a:rPr lang="ru-RU" sz="11500" dirty="0"/>
            </a:br>
            <a:r>
              <a:rPr lang="ru-RU" sz="6600" dirty="0"/>
              <a:t/>
            </a:r>
            <a:br>
              <a:rPr lang="ru-RU" sz="6600" dirty="0"/>
            </a:br>
            <a:endParaRPr lang="ru-RU" sz="4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815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ds05.infourok.ru/uploads/ex/0f46/0008d55d-872f25c1/img2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63" t="7099"/>
          <a:stretch/>
        </p:blipFill>
        <p:spPr bwMode="auto">
          <a:xfrm>
            <a:off x="1447070" y="908720"/>
            <a:ext cx="5786534" cy="4013786"/>
          </a:xfrm>
          <a:prstGeom prst="rect">
            <a:avLst/>
          </a:prstGeom>
          <a:noFill/>
          <a:ln w="25400">
            <a:solidFill>
              <a:schemeClr val="accent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887957" y="116632"/>
            <a:ext cx="290477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solidFill>
                  <a:schemeClr val="accent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anose="020F0502020204030204" pitchFamily="34" charset="0"/>
              </a:rPr>
              <a:t>К. Д. Ушинский</a:t>
            </a:r>
            <a:endParaRPr lang="ru-RU" sz="3200" b="1" cap="none" spc="0" dirty="0">
              <a:ln w="1905"/>
              <a:solidFill>
                <a:schemeClr val="accent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libri" panose="020F050202020403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82350" y="5229200"/>
            <a:ext cx="3301225" cy="36933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ru-RU" dirty="0" smtClean="0"/>
              <a:t>Что </a:t>
            </a:r>
            <a:r>
              <a:rPr lang="ru-RU" dirty="0" smtClean="0"/>
              <a:t>вам </a:t>
            </a:r>
            <a:r>
              <a:rPr lang="ru-RU" dirty="0"/>
              <a:t>нравится </a:t>
            </a:r>
            <a:r>
              <a:rPr lang="ru-RU" dirty="0" smtClean="0"/>
              <a:t>в людях?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1519" y="5877272"/>
            <a:ext cx="3261406" cy="36933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none">
            <a:spAutoFit/>
          </a:bodyPr>
          <a:lstStyle/>
          <a:p>
            <a:r>
              <a:rPr lang="ru-RU" dirty="0" smtClean="0"/>
              <a:t>Что </a:t>
            </a:r>
            <a:r>
              <a:rPr lang="ru-RU" dirty="0" smtClean="0"/>
              <a:t>вам </a:t>
            </a:r>
            <a:r>
              <a:rPr lang="ru-RU" dirty="0" smtClean="0"/>
              <a:t>не </a:t>
            </a:r>
            <a:r>
              <a:rPr lang="ru-RU" dirty="0" smtClean="0"/>
              <a:t>нравится в людях?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895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 animBg="1"/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9024" y="946463"/>
            <a:ext cx="878497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«Что хорошо и что худо?»</a:t>
            </a:r>
          </a:p>
          <a:p>
            <a:r>
              <a:rPr lang="ru-RU" sz="3200" dirty="0" smtClean="0">
                <a:latin typeface="Calibri" panose="020F0502020204030204" pitchFamily="34" charset="0"/>
              </a:rPr>
              <a:t>М</a:t>
            </a:r>
            <a:r>
              <a:rPr lang="ru-RU" sz="3200" dirty="0">
                <a:latin typeface="Calibri" panose="020F0502020204030204" pitchFamily="34" charset="0"/>
              </a:rPr>
              <a:t>. </a:t>
            </a:r>
            <a:r>
              <a:rPr lang="ru-RU" sz="3200" dirty="0" err="1" smtClean="0">
                <a:latin typeface="Calibri" panose="020F0502020204030204" pitchFamily="34" charset="0"/>
              </a:rPr>
              <a:t>Пляцковский</a:t>
            </a:r>
            <a:r>
              <a:rPr lang="ru-RU" sz="3200" dirty="0" smtClean="0">
                <a:latin typeface="Calibri" panose="020F0502020204030204" pitchFamily="34" charset="0"/>
              </a:rPr>
              <a:t>  </a:t>
            </a:r>
            <a:r>
              <a:rPr lang="ru-RU" sz="3200" dirty="0">
                <a:latin typeface="Calibri" panose="020F0502020204030204" pitchFamily="34" charset="0"/>
              </a:rPr>
              <a:t>«Помощник»,</a:t>
            </a:r>
            <a:r>
              <a:rPr lang="ru-RU" sz="3200" b="1" dirty="0">
                <a:latin typeface="Calibri" panose="020F0502020204030204" pitchFamily="34" charset="0"/>
              </a:rPr>
              <a:t> </a:t>
            </a:r>
            <a:endParaRPr lang="ru-RU" sz="3200" b="1" dirty="0" smtClean="0">
              <a:latin typeface="Calibri" panose="020F0502020204030204" pitchFamily="34" charset="0"/>
            </a:endParaRPr>
          </a:p>
          <a:p>
            <a:r>
              <a:rPr lang="ru-RU" sz="3200" dirty="0" err="1" smtClean="0">
                <a:latin typeface="Calibri" panose="020F0502020204030204" pitchFamily="34" charset="0"/>
              </a:rPr>
              <a:t>К.Ушинского</a:t>
            </a:r>
            <a:r>
              <a:rPr lang="ru-RU" sz="3200" dirty="0" smtClean="0">
                <a:latin typeface="Calibri" panose="020F0502020204030204" pitchFamily="34" charset="0"/>
              </a:rPr>
              <a:t>  </a:t>
            </a:r>
            <a:r>
              <a:rPr lang="ru-RU" sz="3200" dirty="0">
                <a:latin typeface="Calibri" panose="020F0502020204030204" pitchFamily="34" charset="0"/>
              </a:rPr>
              <a:t>«Ворон и сорока», </a:t>
            </a:r>
            <a:endParaRPr lang="ru-RU" sz="3200" dirty="0" smtClean="0">
              <a:latin typeface="Calibri" panose="020F0502020204030204" pitchFamily="34" charset="0"/>
            </a:endParaRPr>
          </a:p>
          <a:p>
            <a:r>
              <a:rPr lang="ru-RU" sz="3200" dirty="0">
                <a:latin typeface="Calibri" panose="020F0502020204030204" pitchFamily="34" charset="0"/>
              </a:rPr>
              <a:t> </a:t>
            </a:r>
            <a:r>
              <a:rPr lang="ru-RU" sz="3200" dirty="0" smtClean="0">
                <a:latin typeface="Calibri" panose="020F0502020204030204" pitchFamily="34" charset="0"/>
              </a:rPr>
              <a:t>                         «</a:t>
            </a:r>
            <a:r>
              <a:rPr lang="ru-RU" sz="3200" dirty="0">
                <a:latin typeface="Calibri" panose="020F0502020204030204" pitchFamily="34" charset="0"/>
              </a:rPr>
              <a:t>Что хорошо и что дурно?», </a:t>
            </a:r>
            <a:endParaRPr lang="ru-RU" sz="3200" dirty="0" smtClean="0">
              <a:latin typeface="Calibri" panose="020F0502020204030204" pitchFamily="34" charset="0"/>
            </a:endParaRPr>
          </a:p>
          <a:p>
            <a:r>
              <a:rPr lang="ru-RU" sz="3200" dirty="0">
                <a:latin typeface="Calibri" panose="020F0502020204030204" pitchFamily="34" charset="0"/>
              </a:rPr>
              <a:t> </a:t>
            </a:r>
            <a:r>
              <a:rPr lang="ru-RU" sz="3200" dirty="0" smtClean="0">
                <a:latin typeface="Calibri" panose="020F0502020204030204" pitchFamily="34" charset="0"/>
              </a:rPr>
              <a:t>            «</a:t>
            </a:r>
            <a:r>
              <a:rPr lang="ru-RU" sz="3200" dirty="0">
                <a:latin typeface="Calibri" panose="020F0502020204030204" pitchFamily="34" charset="0"/>
              </a:rPr>
              <a:t>Худо тому, кто добра не делает никому</a:t>
            </a:r>
            <a:r>
              <a:rPr lang="ru-RU" sz="3200" dirty="0" smtClean="0">
                <a:latin typeface="Calibri" panose="020F0502020204030204" pitchFamily="34" charset="0"/>
              </a:rPr>
              <a:t>».</a:t>
            </a:r>
            <a:endParaRPr lang="ru-RU" sz="3200" dirty="0">
              <a:latin typeface="Calibri" panose="020F050202020403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4437112"/>
            <a:ext cx="612332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latin typeface="Calibri" panose="020F0502020204030204" pitchFamily="34" charset="0"/>
              </a:rPr>
              <a:t>УЧИТЬСЯ …</a:t>
            </a:r>
          </a:p>
          <a:p>
            <a:r>
              <a:rPr lang="ru-RU" sz="4000" b="1" dirty="0" smtClean="0">
                <a:latin typeface="Calibri" panose="020F0502020204030204" pitchFamily="34" charset="0"/>
              </a:rPr>
              <a:t>ОПРЕДЕЛИТЬ …</a:t>
            </a:r>
            <a:endParaRPr lang="ru-RU" sz="40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0010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340768"/>
            <a:ext cx="7848872" cy="5262979"/>
          </a:xfrm>
          <a:prstGeom prst="rect">
            <a:avLst/>
          </a:prstGeom>
          <a:ln>
            <a:solidFill>
              <a:schemeClr val="bg2">
                <a:lumMod val="9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4800" dirty="0"/>
              <a:t>Читать</a:t>
            </a:r>
          </a:p>
          <a:p>
            <a:r>
              <a:rPr lang="ru-RU" sz="4800" dirty="0"/>
              <a:t>Отвечать </a:t>
            </a:r>
          </a:p>
          <a:p>
            <a:r>
              <a:rPr lang="ru-RU" sz="4800" dirty="0"/>
              <a:t>Бегать</a:t>
            </a:r>
          </a:p>
          <a:p>
            <a:r>
              <a:rPr lang="ru-RU" sz="4800" dirty="0"/>
              <a:t>Рисовать</a:t>
            </a:r>
          </a:p>
          <a:p>
            <a:r>
              <a:rPr lang="ru-RU" sz="4800" dirty="0"/>
              <a:t>Смеяться</a:t>
            </a:r>
          </a:p>
          <a:p>
            <a:r>
              <a:rPr lang="ru-RU" sz="4800" dirty="0" smtClean="0"/>
              <a:t>Рассказывать</a:t>
            </a:r>
          </a:p>
          <a:p>
            <a:r>
              <a:rPr lang="ru-RU" sz="4800" dirty="0" smtClean="0"/>
              <a:t>Кувыркаться</a:t>
            </a:r>
            <a:endParaRPr lang="ru-RU" sz="4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09067" y="2924944"/>
            <a:ext cx="2520280" cy="72008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40397" y="3645024"/>
            <a:ext cx="2520280" cy="72008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40397" y="5949280"/>
            <a:ext cx="3744416" cy="72008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627784" y="260648"/>
            <a:ext cx="4752528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</a:rPr>
              <a:t>ЗАДАЧИ:</a:t>
            </a:r>
            <a:endParaRPr lang="ru-RU" sz="5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510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ds05.infourok.ru/uploads/ex/0f46/0008d55d-872f25c1/img5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66" t="16589" r="1254" b="3683"/>
          <a:stretch/>
        </p:blipFill>
        <p:spPr bwMode="auto">
          <a:xfrm>
            <a:off x="323528" y="1086408"/>
            <a:ext cx="5256584" cy="3793976"/>
          </a:xfrm>
          <a:prstGeom prst="rect">
            <a:avLst/>
          </a:prstGeom>
          <a:noFill/>
          <a:ln w="25400">
            <a:solidFill>
              <a:schemeClr val="accent1">
                <a:lumMod val="75000"/>
              </a:schemeClr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Рисунок 2" descr="https://ds04.infourok.ru/uploads/ex/0d4b/0014ba42-38240819/img0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46" t="9107" r="49238" b="13525"/>
          <a:stretch/>
        </p:blipFill>
        <p:spPr bwMode="auto">
          <a:xfrm>
            <a:off x="5796137" y="773596"/>
            <a:ext cx="2952328" cy="4419600"/>
          </a:xfrm>
          <a:prstGeom prst="rect">
            <a:avLst/>
          </a:prstGeom>
          <a:noFill/>
          <a:ln w="25400">
            <a:solidFill>
              <a:schemeClr val="accent1">
                <a:lumMod val="75000"/>
              </a:schemeClr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05137" y="116632"/>
            <a:ext cx="647042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solidFill>
                  <a:schemeClr val="accent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anose="020F0502020204030204" pitchFamily="34" charset="0"/>
              </a:rPr>
              <a:t>Константин Дмитриевич Ушинский</a:t>
            </a:r>
            <a:endParaRPr lang="ru-RU" sz="3200" b="1" cap="none" spc="0" dirty="0">
              <a:ln w="1905"/>
              <a:solidFill>
                <a:schemeClr val="accent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libri" panose="020F050202020403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96137" y="5373216"/>
            <a:ext cx="302433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Великий русский писатель и педагог. Автор детских рассказов и сказок.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7649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322</TotalTime>
  <Words>272</Words>
  <Application>Microsoft Office PowerPoint</Application>
  <PresentationFormat>Экран (4:3)</PresentationFormat>
  <Paragraphs>59</Paragraphs>
  <Slides>22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9" baseType="lpstr">
      <vt:lpstr>Arial</vt:lpstr>
      <vt:lpstr>Calibri</vt:lpstr>
      <vt:lpstr>Franklin Gothic Book</vt:lpstr>
      <vt:lpstr>Franklin Gothic Medium</vt:lpstr>
      <vt:lpstr>Times New Roman</vt:lpstr>
      <vt:lpstr>Wingdings 2</vt:lpstr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ПК</cp:lastModifiedBy>
  <cp:revision>20</cp:revision>
  <dcterms:created xsi:type="dcterms:W3CDTF">2020-05-10T11:30:38Z</dcterms:created>
  <dcterms:modified xsi:type="dcterms:W3CDTF">2024-05-01T05:50:13Z</dcterms:modified>
</cp:coreProperties>
</file>