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2" r:id="rId3"/>
    <p:sldId id="259" r:id="rId4"/>
    <p:sldId id="258" r:id="rId5"/>
    <p:sldId id="260" r:id="rId6"/>
    <p:sldId id="263" r:id="rId7"/>
    <p:sldId id="264" r:id="rId8"/>
    <p:sldId id="265" r:id="rId9"/>
    <p:sldId id="266" r:id="rId10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>
        <p:scale>
          <a:sx n="89" d="100"/>
          <a:sy n="89" d="100"/>
        </p:scale>
        <p:origin x="-398" y="1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DC2512-9760-4068-8828-9F53726D9558}" type="datetimeFigureOut">
              <a:rPr lang="ru-RU" smtClean="0"/>
              <a:t>22.05.2024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7AFEBE-A2A8-4C8F-A3E9-79C5ADDFF4D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574048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DC2512-9760-4068-8828-9F53726D9558}" type="datetimeFigureOut">
              <a:rPr lang="ru-RU" smtClean="0"/>
              <a:t>22.05.2024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7AFEBE-A2A8-4C8F-A3E9-79C5ADDFF4D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766269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DC2512-9760-4068-8828-9F53726D9558}" type="datetimeFigureOut">
              <a:rPr lang="ru-RU" smtClean="0"/>
              <a:t>22.05.2024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7AFEBE-A2A8-4C8F-A3E9-79C5ADDFF4D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445132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DC2512-9760-4068-8828-9F53726D9558}" type="datetimeFigureOut">
              <a:rPr lang="ru-RU" smtClean="0"/>
              <a:t>22.05.2024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7AFEBE-A2A8-4C8F-A3E9-79C5ADDFF4D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119216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DC2512-9760-4068-8828-9F53726D9558}" type="datetimeFigureOut">
              <a:rPr lang="ru-RU" smtClean="0"/>
              <a:t>22.05.2024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7AFEBE-A2A8-4C8F-A3E9-79C5ADDFF4D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629110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DC2512-9760-4068-8828-9F53726D9558}" type="datetimeFigureOut">
              <a:rPr lang="ru-RU" smtClean="0"/>
              <a:t>22.05.2024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7AFEBE-A2A8-4C8F-A3E9-79C5ADDFF4D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714771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DC2512-9760-4068-8828-9F53726D9558}" type="datetimeFigureOut">
              <a:rPr lang="ru-RU" smtClean="0"/>
              <a:t>22.05.2024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7AFEBE-A2A8-4C8F-A3E9-79C5ADDFF4D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064235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DC2512-9760-4068-8828-9F53726D9558}" type="datetimeFigureOut">
              <a:rPr lang="ru-RU" smtClean="0"/>
              <a:t>22.05.2024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7AFEBE-A2A8-4C8F-A3E9-79C5ADDFF4D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441366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DC2512-9760-4068-8828-9F53726D9558}" type="datetimeFigureOut">
              <a:rPr lang="ru-RU" smtClean="0"/>
              <a:t>22.05.2024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7AFEBE-A2A8-4C8F-A3E9-79C5ADDFF4D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656881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DC2512-9760-4068-8828-9F53726D9558}" type="datetimeFigureOut">
              <a:rPr lang="ru-RU" smtClean="0"/>
              <a:t>22.05.2024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7AFEBE-A2A8-4C8F-A3E9-79C5ADDFF4D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101015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DC2512-9760-4068-8828-9F53726D9558}" type="datetimeFigureOut">
              <a:rPr lang="ru-RU" smtClean="0"/>
              <a:t>22.05.2024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7AFEBE-A2A8-4C8F-A3E9-79C5ADDFF4D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893441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FDC2512-9760-4068-8828-9F53726D9558}" type="datetimeFigureOut">
              <a:rPr lang="ru-RU" smtClean="0"/>
              <a:t>22.05.2024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57AFEBE-A2A8-4C8F-A3E9-79C5ADDFF4D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974102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PlaceHolder 1"/>
          <p:cNvSpPr>
            <a:spLocks noGrp="1"/>
          </p:cNvSpPr>
          <p:nvPr>
            <p:ph type="ctrTitle"/>
          </p:nvPr>
        </p:nvSpPr>
        <p:spPr>
          <a:xfrm>
            <a:off x="0" y="445355"/>
            <a:ext cx="9144000" cy="2387600"/>
          </a:xfrm>
          <a:prstGeom prst="rect">
            <a:avLst/>
          </a:prstGeom>
          <a:noFill/>
          <a:ln w="0">
            <a:noFill/>
          </a:ln>
        </p:spPr>
        <p:txBody>
          <a:bodyPr lIns="100800" tIns="50400" rIns="100800" bIns="50400" anchor="ctr">
            <a:normAutofit fontScale="90000"/>
          </a:bodyPr>
          <a:lstStyle/>
          <a:p>
            <a:pPr indent="0" algn="ctr">
              <a:lnSpc>
                <a:spcPct val="100000"/>
              </a:lnSpc>
              <a:buNone/>
            </a:pPr>
            <a:r>
              <a:rPr lang="ru-RU" sz="5400" b="1" strike="noStrike" spc="49" dirty="0">
                <a:solidFill>
                  <a:srgbClr val="C00000"/>
                </a:solidFill>
                <a:latin typeface="Cambria Math"/>
                <a:ea typeface="Cambria Math"/>
              </a:rPr>
              <a:t>«С чего начинается родина?» (благоустройство пришкольной территории)</a:t>
            </a:r>
            <a:endParaRPr lang="ru-RU" sz="5400" b="0" strike="noStrike" spc="-1" dirty="0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" name="PlaceHolder 2"/>
          <p:cNvSpPr>
            <a:spLocks noGrp="1"/>
          </p:cNvSpPr>
          <p:nvPr>
            <p:ph type="subTitle" idx="1"/>
          </p:nvPr>
        </p:nvSpPr>
        <p:spPr>
          <a:xfrm>
            <a:off x="1" y="3602038"/>
            <a:ext cx="7807568" cy="1655762"/>
          </a:xfrm>
          <a:prstGeom prst="rect">
            <a:avLst/>
          </a:prstGeom>
          <a:noFill/>
          <a:ln w="0">
            <a:noFill/>
          </a:ln>
        </p:spPr>
        <p:txBody>
          <a:bodyPr lIns="100800" tIns="50400" rIns="100800" bIns="50400" anchor="t">
            <a:normAutofit fontScale="25000" lnSpcReduction="20000"/>
          </a:bodyPr>
          <a:lstStyle/>
          <a:p>
            <a:pPr indent="0" algn="ctr">
              <a:lnSpc>
                <a:spcPct val="100000"/>
              </a:lnSpc>
              <a:spcBef>
                <a:spcPts val="700"/>
              </a:spcBef>
              <a:buNone/>
              <a:tabLst>
                <a:tab pos="0" algn="l"/>
              </a:tabLst>
            </a:pPr>
            <a:r>
              <a:rPr lang="ru-RU" sz="9400" b="1" strike="noStrike" spc="-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alibri"/>
              </a:rPr>
              <a:t>Авторы </a:t>
            </a:r>
            <a:r>
              <a:rPr lang="ru-RU" sz="9400" b="1" strike="noStrike" spc="-1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/>
              </a:rPr>
              <a:t>проекта: </a:t>
            </a:r>
            <a:r>
              <a:rPr lang="ru-RU" sz="9400" b="0" strike="noStrike" spc="-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alibri"/>
              </a:rPr>
              <a:t>Владимирова Софья Александровна,</a:t>
            </a:r>
          </a:p>
          <a:p>
            <a:pPr indent="0" algn="ctr">
              <a:lnSpc>
                <a:spcPct val="100000"/>
              </a:lnSpc>
              <a:spcBef>
                <a:spcPts val="700"/>
              </a:spcBef>
              <a:buNone/>
              <a:tabLst>
                <a:tab pos="0" algn="l"/>
              </a:tabLst>
            </a:pPr>
            <a:r>
              <a:rPr lang="ru-RU" sz="9400" spc="-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alibri"/>
              </a:rPr>
              <a:t>Кудрявцева Анна Владимировна</a:t>
            </a:r>
            <a:endParaRPr lang="ru-RU" sz="9400" b="0" strike="noStrike" spc="-1" dirty="0">
              <a:solidFill>
                <a:schemeClr val="tx1">
                  <a:lumMod val="85000"/>
                  <a:lumOff val="15000"/>
                </a:schemeClr>
              </a:solidFill>
              <a:latin typeface="Arial"/>
            </a:endParaRPr>
          </a:p>
          <a:p>
            <a:pPr indent="0" algn="ctr">
              <a:lnSpc>
                <a:spcPct val="100000"/>
              </a:lnSpc>
              <a:spcBef>
                <a:spcPts val="700"/>
              </a:spcBef>
              <a:buNone/>
              <a:tabLst>
                <a:tab pos="0" algn="l"/>
              </a:tabLst>
            </a:pPr>
            <a:r>
              <a:rPr lang="ru-RU" sz="9400" b="1" strike="noStrike" spc="-1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/>
              </a:rPr>
              <a:t>Научные руководители: </a:t>
            </a:r>
            <a:r>
              <a:rPr lang="ru-RU" sz="9400" b="0" strike="noStrike" spc="-1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/>
              </a:rPr>
              <a:t>Тимофеева Светлана Анатольевна, </a:t>
            </a:r>
            <a:endParaRPr lang="ru-RU" sz="9400" b="0" strike="noStrike" spc="-1" dirty="0">
              <a:solidFill>
                <a:schemeClr val="tx1">
                  <a:lumMod val="85000"/>
                  <a:lumOff val="15000"/>
                </a:schemeClr>
              </a:solidFill>
              <a:latin typeface="Arial"/>
            </a:endParaRPr>
          </a:p>
          <a:p>
            <a:pPr indent="0" algn="ctr">
              <a:lnSpc>
                <a:spcPct val="100000"/>
              </a:lnSpc>
              <a:spcBef>
                <a:spcPts val="700"/>
              </a:spcBef>
              <a:buNone/>
              <a:tabLst>
                <a:tab pos="0" algn="l"/>
              </a:tabLst>
            </a:pPr>
            <a:r>
              <a:rPr lang="ru-RU" sz="9400" b="0" strike="noStrike" spc="-1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/>
              </a:rPr>
              <a:t>Панчук Лилия Ароновна</a:t>
            </a:r>
            <a:endParaRPr lang="ru-RU" sz="9400" b="0" strike="noStrike" spc="-1" dirty="0">
              <a:solidFill>
                <a:schemeClr val="tx1">
                  <a:lumMod val="85000"/>
                  <a:lumOff val="15000"/>
                </a:schemeClr>
              </a:solidFill>
              <a:latin typeface="Arial"/>
            </a:endParaRPr>
          </a:p>
          <a:p>
            <a:pPr indent="0" algn="ctr">
              <a:lnSpc>
                <a:spcPct val="100000"/>
              </a:lnSpc>
              <a:spcBef>
                <a:spcPts val="700"/>
              </a:spcBef>
              <a:buNone/>
              <a:tabLst>
                <a:tab pos="0" algn="l"/>
              </a:tabLst>
            </a:pPr>
            <a:r>
              <a:rPr lang="ru-RU" sz="9400" b="1" strike="noStrike" spc="-1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/>
              </a:rPr>
              <a:t>Номинация: </a:t>
            </a:r>
            <a:r>
              <a:rPr lang="ru-RU" sz="9400" b="0" strike="noStrike" spc="-1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/>
              </a:rPr>
              <a:t>«Моя школа»</a:t>
            </a:r>
            <a:endParaRPr lang="ru-RU" sz="9400" b="0" strike="noStrike" spc="-1" dirty="0">
              <a:solidFill>
                <a:schemeClr val="tx1">
                  <a:lumMod val="85000"/>
                  <a:lumOff val="15000"/>
                </a:schemeClr>
              </a:solidFill>
              <a:latin typeface="Arial"/>
            </a:endParaRPr>
          </a:p>
          <a:p>
            <a:pPr indent="0" algn="ctr">
              <a:lnSpc>
                <a:spcPct val="100000"/>
              </a:lnSpc>
              <a:spcBef>
                <a:spcPts val="700"/>
              </a:spcBef>
              <a:buNone/>
              <a:tabLst>
                <a:tab pos="0" algn="l"/>
              </a:tabLst>
            </a:pPr>
            <a:r>
              <a:rPr lang="ru-RU" sz="9400" b="1" strike="noStrike" spc="-1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/>
              </a:rPr>
              <a:t>Возрастная категория: </a:t>
            </a:r>
            <a:r>
              <a:rPr lang="ru-RU" sz="9400" b="0" strike="noStrike" spc="-1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/>
              </a:rPr>
              <a:t>от 14 до 17 лет</a:t>
            </a:r>
            <a:endParaRPr lang="ru-RU" sz="9400" b="0" strike="noStrike" spc="-1" dirty="0">
              <a:solidFill>
                <a:schemeClr val="tx1">
                  <a:lumMod val="85000"/>
                  <a:lumOff val="15000"/>
                </a:schemeClr>
              </a:solidFill>
              <a:latin typeface="Arial"/>
            </a:endParaRPr>
          </a:p>
          <a:p>
            <a:pPr indent="0" algn="ctr">
              <a:lnSpc>
                <a:spcPct val="100000"/>
              </a:lnSpc>
              <a:spcBef>
                <a:spcPts val="700"/>
              </a:spcBef>
              <a:buNone/>
              <a:tabLst>
                <a:tab pos="0" algn="l"/>
              </a:tabLst>
            </a:pPr>
            <a:r>
              <a:rPr lang="ru-RU" sz="9400" b="1" strike="noStrike" spc="-1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/>
              </a:rPr>
              <a:t>Регион: </a:t>
            </a:r>
            <a:r>
              <a:rPr lang="ru-RU" sz="9400" b="0" strike="noStrike" spc="-1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/>
              </a:rPr>
              <a:t>Псковская область</a:t>
            </a:r>
            <a:endParaRPr lang="ru-RU" sz="9400" b="0" strike="noStrike" spc="-1" dirty="0">
              <a:solidFill>
                <a:schemeClr val="tx1">
                  <a:lumMod val="85000"/>
                  <a:lumOff val="15000"/>
                </a:schemeClr>
              </a:solidFill>
              <a:latin typeface="Arial"/>
            </a:endParaRPr>
          </a:p>
          <a:p>
            <a:pPr indent="0" algn="ctr">
              <a:lnSpc>
                <a:spcPct val="100000"/>
              </a:lnSpc>
              <a:spcBef>
                <a:spcPts val="700"/>
              </a:spcBef>
              <a:buNone/>
              <a:tabLst>
                <a:tab pos="0" algn="l"/>
              </a:tabLst>
            </a:pPr>
            <a:endParaRPr lang="ru-RU" sz="3500" b="0" strike="noStrike" spc="-1" dirty="0">
              <a:solidFill>
                <a:srgbClr val="000000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7854042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1116" y="0"/>
            <a:ext cx="981221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82086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  <p:sp>
        <p:nvSpPr>
          <p:cNvPr id="5" name="PlaceHolder 1"/>
          <p:cNvSpPr>
            <a:spLocks noGrp="1"/>
          </p:cNvSpPr>
          <p:nvPr>
            <p:ph type="title"/>
          </p:nvPr>
        </p:nvSpPr>
        <p:spPr>
          <a:xfrm>
            <a:off x="0" y="1"/>
            <a:ext cx="6049108" cy="747346"/>
          </a:xfrm>
          <a:prstGeom prst="rect">
            <a:avLst/>
          </a:prstGeom>
          <a:noFill/>
          <a:ln w="0">
            <a:noFill/>
          </a:ln>
        </p:spPr>
        <p:txBody>
          <a:bodyPr lIns="100800" tIns="50400" rIns="100800" bIns="50400" anchor="ctr">
            <a:normAutofit/>
          </a:bodyPr>
          <a:lstStyle/>
          <a:p>
            <a:pPr indent="0" algn="ctr">
              <a:lnSpc>
                <a:spcPct val="100000"/>
              </a:lnSpc>
              <a:buNone/>
            </a:pPr>
            <a:r>
              <a:rPr lang="ru-RU" sz="2800" b="1" strike="noStrike" spc="-1" dirty="0">
                <a:solidFill>
                  <a:srgbClr val="C00000"/>
                </a:solidFill>
                <a:latin typeface="Calibri"/>
              </a:rPr>
              <a:t>Актуальность проекта</a:t>
            </a:r>
            <a:endParaRPr lang="ru-RU" sz="2800" b="0" strike="noStrike" spc="-1" dirty="0">
              <a:solidFill>
                <a:srgbClr val="C00000"/>
              </a:solidFill>
              <a:latin typeface="Calibri"/>
            </a:endParaRPr>
          </a:p>
        </p:txBody>
      </p:sp>
      <p:sp>
        <p:nvSpPr>
          <p:cNvPr id="7" name="Прямоугольник 2"/>
          <p:cNvSpPr/>
          <p:nvPr/>
        </p:nvSpPr>
        <p:spPr>
          <a:xfrm>
            <a:off x="184637" y="801000"/>
            <a:ext cx="11797813" cy="6492631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5000" rIns="90000" bIns="45000" anchor="t">
            <a:spAutoFit/>
          </a:bodyPr>
          <a:lstStyle/>
          <a:p>
            <a:pPr marL="343080" indent="-343080" algn="just">
              <a:lnSpc>
                <a:spcPct val="100000"/>
              </a:lnSpc>
              <a:buClr>
                <a:srgbClr val="000000"/>
              </a:buClr>
              <a:buFont typeface="Symbol"/>
              <a:buChar char=""/>
            </a:pPr>
            <a:r>
              <a:rPr lang="ru-RU" sz="2000" b="0" strike="noStrike" spc="-1" dirty="0">
                <a:solidFill>
                  <a:srgbClr val="000000"/>
                </a:solidFill>
                <a:latin typeface="Times New Roman"/>
                <a:ea typeface="Times New Roman"/>
              </a:rPr>
              <a:t>Большую часть времени ребенок проводит на территории школы, и именно она остается в памяти каждого из нас как маленький теплый «островок детства», в который хочется вернуться. На школьные годы приходится начало нашей осознанной жизни.</a:t>
            </a:r>
            <a:endParaRPr lang="ru-RU" sz="2000" b="0" strike="noStrike" spc="-1" dirty="0">
              <a:solidFill>
                <a:srgbClr val="000000"/>
              </a:solidFill>
              <a:latin typeface="Arial"/>
            </a:endParaRPr>
          </a:p>
          <a:p>
            <a:pPr algn="just">
              <a:lnSpc>
                <a:spcPct val="100000"/>
              </a:lnSpc>
            </a:pPr>
            <a:r>
              <a:rPr lang="ru-RU" sz="2000" b="0" strike="noStrike" spc="-1" dirty="0">
                <a:solidFill>
                  <a:srgbClr val="000000"/>
                </a:solidFill>
                <a:latin typeface="Times New Roman"/>
                <a:ea typeface="Times New Roman"/>
              </a:rPr>
              <a:t>Благоустройство особенно важно, так как территория школы –</a:t>
            </a:r>
            <a:r>
              <a:rPr lang="ru-RU" sz="2000" spc="-1" dirty="0">
                <a:solidFill>
                  <a:srgbClr val="000000"/>
                </a:solidFill>
                <a:latin typeface="Times New Roman"/>
                <a:ea typeface="Times New Roman"/>
              </a:rPr>
              <a:t> </a:t>
            </a:r>
            <a:r>
              <a:rPr lang="ru-RU" sz="2000" b="0" strike="noStrike" spc="-1" dirty="0">
                <a:solidFill>
                  <a:srgbClr val="000000"/>
                </a:solidFill>
                <a:latin typeface="Times New Roman"/>
                <a:ea typeface="Times New Roman"/>
              </a:rPr>
              <a:t>это эстетический, культурный, досуговый, спортивный центр нашего микрорайона.</a:t>
            </a:r>
            <a:endParaRPr lang="ru-RU" sz="2000" b="0" strike="noStrike" spc="-1" dirty="0">
              <a:solidFill>
                <a:srgbClr val="000000"/>
              </a:solidFill>
              <a:latin typeface="Arial"/>
            </a:endParaRPr>
          </a:p>
          <a:p>
            <a:pPr algn="just">
              <a:lnSpc>
                <a:spcPct val="100000"/>
              </a:lnSpc>
            </a:pPr>
            <a:endParaRPr lang="ru-RU" sz="1600" b="0" strike="noStrike" spc="-1" dirty="0">
              <a:solidFill>
                <a:srgbClr val="000000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ru-RU" sz="2400" b="1" strike="noStrike" spc="-1" dirty="0">
                <a:solidFill>
                  <a:srgbClr val="C00000"/>
                </a:solidFill>
                <a:latin typeface="Calibri"/>
                <a:ea typeface="Times New Roman"/>
              </a:rPr>
              <a:t>Цель проекта</a:t>
            </a:r>
            <a:endParaRPr lang="ru-RU" sz="2400" b="0" strike="noStrike" spc="-1" dirty="0">
              <a:solidFill>
                <a:srgbClr val="000000"/>
              </a:solidFill>
              <a:latin typeface="Arial"/>
            </a:endParaRPr>
          </a:p>
          <a:p>
            <a:pPr marL="343080" indent="-343080" algn="just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lang="ru-RU" sz="2000" b="0" strike="noStrike" spc="-1" dirty="0">
                <a:solidFill>
                  <a:srgbClr val="000000"/>
                </a:solidFill>
                <a:latin typeface="Times New Roman"/>
                <a:ea typeface="Times New Roman"/>
              </a:rPr>
              <a:t>Создание эстетически и экологически привлекательного пространства возле школы.</a:t>
            </a:r>
            <a:endParaRPr lang="ru-RU" sz="2000" b="0" strike="noStrike" spc="-1" dirty="0">
              <a:solidFill>
                <a:srgbClr val="000000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ru-RU" sz="2400" b="1" strike="noStrike" spc="-1" dirty="0">
                <a:solidFill>
                  <a:srgbClr val="C00000"/>
                </a:solidFill>
                <a:latin typeface="Calibri"/>
                <a:ea typeface="Times New Roman"/>
              </a:rPr>
              <a:t>Задачи </a:t>
            </a:r>
            <a:r>
              <a:rPr lang="ru-RU" sz="2400" b="1" strike="noStrike" spc="-1" dirty="0" smtClean="0">
                <a:solidFill>
                  <a:srgbClr val="C00000"/>
                </a:solidFill>
                <a:latin typeface="Calibri"/>
                <a:ea typeface="Times New Roman"/>
              </a:rPr>
              <a:t>проекта</a:t>
            </a:r>
            <a:endParaRPr lang="ru-RU" b="0" strike="noStrike" spc="-1" dirty="0">
              <a:solidFill>
                <a:srgbClr val="000000"/>
              </a:solidFill>
              <a:latin typeface="Arial"/>
            </a:endParaRPr>
          </a:p>
          <a:p>
            <a:pPr marL="285840" indent="-285840" algn="just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lang="ru-RU" b="0" strike="noStrike" spc="-1" dirty="0">
                <a:solidFill>
                  <a:srgbClr val="000000"/>
                </a:solidFill>
                <a:latin typeface="Times New Roman"/>
                <a:ea typeface="Times New Roman"/>
              </a:rPr>
              <a:t>Определение зон пришкольной территории с целью создания наиболее благоприятной экологической обстановки, улучшения санитарно-гигиенического режима на территории школы.</a:t>
            </a:r>
            <a:endParaRPr lang="ru-RU" b="0" strike="noStrike" spc="-1" dirty="0">
              <a:solidFill>
                <a:srgbClr val="000000"/>
              </a:solidFill>
              <a:latin typeface="Arial"/>
            </a:endParaRPr>
          </a:p>
          <a:p>
            <a:pPr marL="285840" indent="-285840" algn="just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lang="ru-RU" b="0" strike="noStrike" spc="-1" dirty="0">
                <a:solidFill>
                  <a:srgbClr val="000000"/>
                </a:solidFill>
                <a:latin typeface="Times New Roman"/>
                <a:ea typeface="Times New Roman"/>
              </a:rPr>
              <a:t>Формирование комфортной среды для учащихся и жителей микрорайона, усовершенствование экологически привлекательного пространства возле школы.</a:t>
            </a:r>
            <a:endParaRPr lang="ru-RU" b="0" strike="noStrike" spc="-1" dirty="0">
              <a:solidFill>
                <a:srgbClr val="000000"/>
              </a:solidFill>
              <a:latin typeface="Arial"/>
            </a:endParaRPr>
          </a:p>
          <a:p>
            <a:pPr marL="285840" indent="-285840" algn="just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lang="ru-RU" b="0" strike="noStrike" spc="-1" dirty="0">
                <a:solidFill>
                  <a:srgbClr val="000000"/>
                </a:solidFill>
                <a:latin typeface="Times New Roman"/>
                <a:ea typeface="Times New Roman"/>
              </a:rPr>
              <a:t>Воспитание трудолюбия, любви к своей школе, бережного отношения к природе.</a:t>
            </a:r>
            <a:endParaRPr lang="ru-RU" b="0" strike="noStrike" spc="-1" dirty="0">
              <a:solidFill>
                <a:srgbClr val="000000"/>
              </a:solidFill>
              <a:latin typeface="Arial"/>
            </a:endParaRPr>
          </a:p>
          <a:p>
            <a:pPr marL="285840" indent="-285840" algn="just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lang="ru-RU" b="0" strike="noStrike" spc="-1" dirty="0">
                <a:solidFill>
                  <a:srgbClr val="000000"/>
                </a:solidFill>
                <a:latin typeface="Times New Roman"/>
                <a:ea typeface="Times New Roman"/>
              </a:rPr>
              <a:t>Развитие творческих способностей учащихся к практической деятельности в области ландшафтного дизайна.</a:t>
            </a:r>
            <a:endParaRPr lang="ru-RU" b="0" strike="noStrike" spc="-1" dirty="0">
              <a:solidFill>
                <a:srgbClr val="000000"/>
              </a:solidFill>
              <a:latin typeface="Arial"/>
            </a:endParaRPr>
          </a:p>
          <a:p>
            <a:pPr marL="285840" indent="-285840" algn="just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lang="ru-RU" b="0" strike="noStrike" spc="-1" dirty="0">
                <a:solidFill>
                  <a:srgbClr val="000000"/>
                </a:solidFill>
                <a:latin typeface="Times New Roman"/>
                <a:ea typeface="Times New Roman"/>
              </a:rPr>
              <a:t>Развитие форм межведомственного взаимодействия, сотрудничество с родительской общественностью и всеми заинтересованными организациями, учреждениями  для  осуществления благоустройства школьной территории.</a:t>
            </a:r>
            <a:endParaRPr lang="ru-RU" b="0" strike="noStrike" spc="-1" dirty="0">
              <a:solidFill>
                <a:srgbClr val="000000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endParaRPr lang="ru-RU" sz="2800" b="0" strike="noStrike" spc="-1" dirty="0">
              <a:solidFill>
                <a:srgbClr val="000000"/>
              </a:solidFill>
              <a:latin typeface="Arial"/>
            </a:endParaRPr>
          </a:p>
          <a:p>
            <a:pPr algn="just">
              <a:lnSpc>
                <a:spcPct val="100000"/>
              </a:lnSpc>
            </a:pPr>
            <a:endParaRPr lang="ru-RU" sz="2000" b="0" strike="noStrike" spc="-1" dirty="0">
              <a:solidFill>
                <a:srgbClr val="000000"/>
              </a:solidFill>
              <a:latin typeface="Arial"/>
            </a:endParaRPr>
          </a:p>
          <a:p>
            <a:pPr algn="just">
              <a:lnSpc>
                <a:spcPct val="100000"/>
              </a:lnSpc>
            </a:pPr>
            <a:endParaRPr lang="ru-RU" sz="2000" b="0" strike="noStrike" spc="-1" dirty="0">
              <a:solidFill>
                <a:srgbClr val="000000"/>
              </a:solidFill>
              <a:latin typeface="Arial"/>
            </a:endParaRPr>
          </a:p>
          <a:p>
            <a:pPr algn="just">
              <a:lnSpc>
                <a:spcPct val="100000"/>
              </a:lnSpc>
            </a:pPr>
            <a:endParaRPr lang="ru-RU" sz="2000" b="0" strike="noStrike" spc="-1" dirty="0">
              <a:solidFill>
                <a:srgbClr val="000000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891083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14300"/>
            <a:ext cx="12192000" cy="6972300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303863"/>
            <a:ext cx="10515600" cy="942975"/>
          </a:xfrm>
        </p:spPr>
        <p:txBody>
          <a:bodyPr>
            <a:normAutofit/>
          </a:bodyPr>
          <a:lstStyle/>
          <a:p>
            <a:r>
              <a:rPr lang="ru-RU" sz="3600" b="1" spc="-1" dirty="0">
                <a:solidFill>
                  <a:srgbClr val="C00000"/>
                </a:solidFill>
                <a:latin typeface="Calibri"/>
              </a:rPr>
              <a:t>Проблемы, которые решает проект</a:t>
            </a:r>
            <a:endParaRPr lang="ru-RU" sz="3600" dirty="0"/>
          </a:p>
        </p:txBody>
      </p:sp>
      <p:sp>
        <p:nvSpPr>
          <p:cNvPr id="6" name="Прямоугольник 2"/>
          <p:cNvSpPr/>
          <p:nvPr/>
        </p:nvSpPr>
        <p:spPr>
          <a:xfrm>
            <a:off x="238125" y="1665000"/>
            <a:ext cx="11839575" cy="3433332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5000" rIns="90000" bIns="45000" anchor="t">
            <a:spAutoFit/>
          </a:bodyPr>
          <a:lstStyle/>
          <a:p>
            <a:pPr algn="just">
              <a:lnSpc>
                <a:spcPct val="115000"/>
              </a:lnSpc>
              <a:spcBef>
                <a:spcPts val="14"/>
              </a:spcBef>
              <a:tabLst>
                <a:tab pos="244440" algn="l"/>
              </a:tabLst>
            </a:pPr>
            <a:r>
              <a:rPr lang="ru-RU" sz="2400" b="0" strike="noStrike" spc="-1" dirty="0">
                <a:solidFill>
                  <a:srgbClr val="000000"/>
                </a:solidFill>
                <a:latin typeface="Times New Roman"/>
                <a:ea typeface="Times New Roman"/>
              </a:rPr>
              <a:t>1. Организация</a:t>
            </a:r>
            <a:r>
              <a:rPr lang="ru-RU" sz="2400" b="0" strike="noStrike" spc="-66" dirty="0">
                <a:solidFill>
                  <a:srgbClr val="000000"/>
                </a:solidFill>
                <a:latin typeface="Times New Roman"/>
                <a:ea typeface="Times New Roman"/>
              </a:rPr>
              <a:t> </a:t>
            </a:r>
            <a:r>
              <a:rPr lang="ru-RU" sz="2400" b="0" strike="noStrike" spc="-1" dirty="0">
                <a:solidFill>
                  <a:srgbClr val="000000"/>
                </a:solidFill>
                <a:latin typeface="Times New Roman"/>
                <a:ea typeface="Times New Roman"/>
              </a:rPr>
              <a:t>социально</a:t>
            </a:r>
            <a:r>
              <a:rPr lang="ru-RU" sz="2400" b="0" strike="noStrike" spc="-66" dirty="0">
                <a:solidFill>
                  <a:srgbClr val="000000"/>
                </a:solidFill>
                <a:latin typeface="Times New Roman"/>
                <a:ea typeface="Times New Roman"/>
              </a:rPr>
              <a:t> </a:t>
            </a:r>
            <a:r>
              <a:rPr lang="ru-RU" sz="2400" b="0" strike="noStrike" spc="-1" dirty="0">
                <a:solidFill>
                  <a:srgbClr val="000000"/>
                </a:solidFill>
                <a:latin typeface="Times New Roman"/>
                <a:ea typeface="Times New Roman"/>
              </a:rPr>
              <a:t>значимой</a:t>
            </a:r>
            <a:r>
              <a:rPr lang="ru-RU" sz="2400" b="0" strike="noStrike" spc="-72" dirty="0">
                <a:solidFill>
                  <a:srgbClr val="000000"/>
                </a:solidFill>
                <a:latin typeface="Times New Roman"/>
                <a:ea typeface="Times New Roman"/>
              </a:rPr>
              <a:t> </a:t>
            </a:r>
            <a:r>
              <a:rPr lang="ru-RU" sz="2400" b="0" strike="noStrike" spc="-1" dirty="0">
                <a:solidFill>
                  <a:srgbClr val="000000"/>
                </a:solidFill>
                <a:latin typeface="Times New Roman"/>
                <a:ea typeface="Times New Roman"/>
              </a:rPr>
              <a:t>общественной деятельности школьников</a:t>
            </a:r>
            <a:endParaRPr lang="ru-RU" sz="2400" b="0" strike="noStrike" spc="-1" dirty="0">
              <a:solidFill>
                <a:srgbClr val="000000"/>
              </a:solidFill>
              <a:latin typeface="Arial"/>
            </a:endParaRPr>
          </a:p>
          <a:p>
            <a:pPr algn="just">
              <a:lnSpc>
                <a:spcPct val="115000"/>
              </a:lnSpc>
              <a:tabLst>
                <a:tab pos="244440" algn="l"/>
              </a:tabLst>
            </a:pPr>
            <a:r>
              <a:rPr lang="ru-RU" sz="2400" b="0" strike="noStrike" spc="-1" dirty="0">
                <a:solidFill>
                  <a:srgbClr val="000000"/>
                </a:solidFill>
                <a:latin typeface="Times New Roman"/>
                <a:ea typeface="Times New Roman"/>
              </a:rPr>
              <a:t>2. Комплексный</a:t>
            </a:r>
            <a:r>
              <a:rPr lang="ru-RU" sz="2400" b="0" strike="noStrike" spc="-55" dirty="0">
                <a:solidFill>
                  <a:srgbClr val="000000"/>
                </a:solidFill>
                <a:latin typeface="Times New Roman"/>
                <a:ea typeface="Times New Roman"/>
              </a:rPr>
              <a:t> </a:t>
            </a:r>
            <a:r>
              <a:rPr lang="ru-RU" sz="2400" b="0" strike="noStrike" spc="-1" dirty="0">
                <a:solidFill>
                  <a:srgbClr val="000000"/>
                </a:solidFill>
                <a:latin typeface="Times New Roman"/>
                <a:ea typeface="Times New Roman"/>
              </a:rPr>
              <a:t>подход</a:t>
            </a:r>
            <a:r>
              <a:rPr lang="ru-RU" sz="2400" b="0" strike="noStrike" spc="-41" dirty="0">
                <a:solidFill>
                  <a:srgbClr val="000000"/>
                </a:solidFill>
                <a:latin typeface="Times New Roman"/>
                <a:ea typeface="Times New Roman"/>
              </a:rPr>
              <a:t> </a:t>
            </a:r>
            <a:r>
              <a:rPr lang="ru-RU" sz="2400" b="0" strike="noStrike" spc="-1" dirty="0">
                <a:solidFill>
                  <a:srgbClr val="000000"/>
                </a:solidFill>
                <a:latin typeface="Times New Roman"/>
                <a:ea typeface="Times New Roman"/>
              </a:rPr>
              <a:t>к</a:t>
            </a:r>
            <a:r>
              <a:rPr lang="ru-RU" sz="2400" b="0" strike="noStrike" spc="-60" dirty="0">
                <a:solidFill>
                  <a:srgbClr val="000000"/>
                </a:solidFill>
                <a:latin typeface="Times New Roman"/>
                <a:ea typeface="Times New Roman"/>
              </a:rPr>
              <a:t> </a:t>
            </a:r>
            <a:r>
              <a:rPr lang="ru-RU" sz="2400" b="0" strike="noStrike" spc="-1" dirty="0">
                <a:solidFill>
                  <a:srgbClr val="000000"/>
                </a:solidFill>
                <a:latin typeface="Times New Roman"/>
                <a:ea typeface="Times New Roman"/>
              </a:rPr>
              <a:t>воспитанию</a:t>
            </a:r>
            <a:r>
              <a:rPr lang="ru-RU" sz="2400" b="0" strike="noStrike" spc="-52" dirty="0">
                <a:solidFill>
                  <a:srgbClr val="000000"/>
                </a:solidFill>
                <a:latin typeface="Times New Roman"/>
                <a:ea typeface="Times New Roman"/>
              </a:rPr>
              <a:t> </a:t>
            </a:r>
            <a:r>
              <a:rPr lang="ru-RU" sz="2400" b="0" strike="noStrike" spc="-1" dirty="0">
                <a:solidFill>
                  <a:srgbClr val="000000"/>
                </a:solidFill>
                <a:latin typeface="Times New Roman"/>
                <a:ea typeface="Times New Roman"/>
              </a:rPr>
              <a:t>экологической, эстетической культуры, трудовому воспитанию обучающихся </a:t>
            </a:r>
            <a:endParaRPr lang="ru-RU" sz="2400" b="0" strike="noStrike" spc="-1" dirty="0">
              <a:solidFill>
                <a:srgbClr val="000000"/>
              </a:solidFill>
              <a:latin typeface="Arial"/>
            </a:endParaRPr>
          </a:p>
          <a:p>
            <a:pPr algn="just">
              <a:lnSpc>
                <a:spcPct val="115000"/>
              </a:lnSpc>
              <a:tabLst>
                <a:tab pos="244440" algn="l"/>
              </a:tabLst>
            </a:pPr>
            <a:r>
              <a:rPr lang="ru-RU" sz="2400" b="0" strike="noStrike" spc="-1" dirty="0">
                <a:solidFill>
                  <a:srgbClr val="000000"/>
                </a:solidFill>
                <a:latin typeface="Times New Roman"/>
                <a:ea typeface="Times New Roman"/>
              </a:rPr>
              <a:t>3. Приобщение</a:t>
            </a:r>
            <a:r>
              <a:rPr lang="ru-RU" sz="2400" b="0" strike="noStrike" spc="-32" dirty="0">
                <a:solidFill>
                  <a:srgbClr val="000000"/>
                </a:solidFill>
                <a:latin typeface="Times New Roman"/>
                <a:ea typeface="Times New Roman"/>
              </a:rPr>
              <a:t> </a:t>
            </a:r>
            <a:r>
              <a:rPr lang="ru-RU" sz="2400" b="0" strike="noStrike" spc="-1" dirty="0">
                <a:solidFill>
                  <a:srgbClr val="000000"/>
                </a:solidFill>
                <a:latin typeface="Times New Roman"/>
                <a:ea typeface="Times New Roman"/>
              </a:rPr>
              <a:t>к</a:t>
            </a:r>
            <a:r>
              <a:rPr lang="ru-RU" sz="2400" b="0" strike="noStrike" spc="-41" dirty="0">
                <a:solidFill>
                  <a:srgbClr val="000000"/>
                </a:solidFill>
                <a:latin typeface="Times New Roman"/>
                <a:ea typeface="Times New Roman"/>
              </a:rPr>
              <a:t> </a:t>
            </a:r>
            <a:r>
              <a:rPr lang="ru-RU" sz="2400" b="0" strike="noStrike" spc="-1" dirty="0">
                <a:solidFill>
                  <a:srgbClr val="000000"/>
                </a:solidFill>
                <a:latin typeface="Times New Roman"/>
                <a:ea typeface="Times New Roman"/>
              </a:rPr>
              <a:t>здоровому</a:t>
            </a:r>
            <a:r>
              <a:rPr lang="ru-RU" sz="2400" b="0" strike="noStrike" spc="-32" dirty="0">
                <a:solidFill>
                  <a:srgbClr val="000000"/>
                </a:solidFill>
                <a:latin typeface="Times New Roman"/>
                <a:ea typeface="Times New Roman"/>
              </a:rPr>
              <a:t> </a:t>
            </a:r>
            <a:r>
              <a:rPr lang="ru-RU" sz="2400" b="0" strike="noStrike" spc="-1" dirty="0">
                <a:solidFill>
                  <a:srgbClr val="000000"/>
                </a:solidFill>
                <a:latin typeface="Times New Roman"/>
                <a:ea typeface="Times New Roman"/>
              </a:rPr>
              <a:t>образу</a:t>
            </a:r>
            <a:r>
              <a:rPr lang="ru-RU" sz="2400" b="0" strike="noStrike" spc="-32" dirty="0">
                <a:solidFill>
                  <a:srgbClr val="000000"/>
                </a:solidFill>
                <a:latin typeface="Times New Roman"/>
                <a:ea typeface="Times New Roman"/>
              </a:rPr>
              <a:t> </a:t>
            </a:r>
            <a:r>
              <a:rPr lang="ru-RU" sz="2400" b="0" strike="noStrike" spc="-1" dirty="0">
                <a:solidFill>
                  <a:srgbClr val="000000"/>
                </a:solidFill>
                <a:latin typeface="Times New Roman"/>
                <a:ea typeface="Times New Roman"/>
              </a:rPr>
              <a:t>жизни,</a:t>
            </a:r>
            <a:r>
              <a:rPr lang="ru-RU" sz="2400" b="0" strike="noStrike" spc="-32" dirty="0">
                <a:solidFill>
                  <a:srgbClr val="000000"/>
                </a:solidFill>
                <a:latin typeface="Times New Roman"/>
                <a:ea typeface="Times New Roman"/>
              </a:rPr>
              <a:t> </a:t>
            </a:r>
            <a:r>
              <a:rPr lang="ru-RU" sz="2400" b="0" strike="noStrike" spc="-1" dirty="0">
                <a:solidFill>
                  <a:srgbClr val="000000"/>
                </a:solidFill>
                <a:latin typeface="Times New Roman"/>
                <a:ea typeface="Times New Roman"/>
              </a:rPr>
              <a:t>как</a:t>
            </a:r>
            <a:r>
              <a:rPr lang="ru-RU" sz="2400" b="0" strike="noStrike" spc="-32" dirty="0">
                <a:solidFill>
                  <a:srgbClr val="000000"/>
                </a:solidFill>
                <a:latin typeface="Times New Roman"/>
                <a:ea typeface="Times New Roman"/>
              </a:rPr>
              <a:t> </a:t>
            </a:r>
            <a:r>
              <a:rPr lang="ru-RU" sz="2400" b="0" strike="noStrike" spc="-1" dirty="0">
                <a:solidFill>
                  <a:srgbClr val="000000"/>
                </a:solidFill>
                <a:latin typeface="Times New Roman"/>
                <a:ea typeface="Times New Roman"/>
              </a:rPr>
              <a:t>важной составляющей экологической культуры</a:t>
            </a:r>
            <a:endParaRPr lang="ru-RU" sz="2400" b="0" strike="noStrike" spc="-1" dirty="0">
              <a:solidFill>
                <a:srgbClr val="000000"/>
              </a:solidFill>
              <a:latin typeface="Arial"/>
            </a:endParaRPr>
          </a:p>
          <a:p>
            <a:pPr algn="just">
              <a:lnSpc>
                <a:spcPct val="115000"/>
              </a:lnSpc>
              <a:tabLst>
                <a:tab pos="244440" algn="l"/>
              </a:tabLst>
            </a:pPr>
            <a:r>
              <a:rPr lang="ru-RU" sz="2400" b="0" strike="noStrike" spc="-1" dirty="0">
                <a:solidFill>
                  <a:srgbClr val="000000"/>
                </a:solidFill>
                <a:latin typeface="Times New Roman"/>
                <a:ea typeface="Times New Roman"/>
              </a:rPr>
              <a:t>4. Улучшение</a:t>
            </a:r>
            <a:r>
              <a:rPr lang="ru-RU" sz="2400" b="0" strike="noStrike" spc="-60" dirty="0">
                <a:solidFill>
                  <a:srgbClr val="000000"/>
                </a:solidFill>
                <a:latin typeface="Times New Roman"/>
                <a:ea typeface="Times New Roman"/>
              </a:rPr>
              <a:t> </a:t>
            </a:r>
            <a:r>
              <a:rPr lang="ru-RU" sz="2400" b="0" strike="noStrike" spc="-1" dirty="0">
                <a:solidFill>
                  <a:srgbClr val="000000"/>
                </a:solidFill>
                <a:latin typeface="Times New Roman"/>
                <a:ea typeface="Times New Roman"/>
              </a:rPr>
              <a:t>эстетического</a:t>
            </a:r>
            <a:r>
              <a:rPr lang="ru-RU" sz="2400" b="0" strike="noStrike" spc="-60" dirty="0">
                <a:solidFill>
                  <a:srgbClr val="000000"/>
                </a:solidFill>
                <a:latin typeface="Times New Roman"/>
                <a:ea typeface="Times New Roman"/>
              </a:rPr>
              <a:t> </a:t>
            </a:r>
            <a:r>
              <a:rPr lang="ru-RU" sz="2400" b="0" strike="noStrike" spc="-1" dirty="0">
                <a:solidFill>
                  <a:srgbClr val="000000"/>
                </a:solidFill>
                <a:latin typeface="Times New Roman"/>
                <a:ea typeface="Times New Roman"/>
              </a:rPr>
              <a:t>вида</a:t>
            </a:r>
            <a:r>
              <a:rPr lang="ru-RU" sz="2400" b="0" strike="noStrike" spc="-80" dirty="0">
                <a:solidFill>
                  <a:srgbClr val="000000"/>
                </a:solidFill>
                <a:latin typeface="Times New Roman"/>
                <a:ea typeface="Times New Roman"/>
              </a:rPr>
              <a:t> </a:t>
            </a:r>
            <a:r>
              <a:rPr lang="ru-RU" sz="2400" b="0" strike="noStrike" spc="-1" dirty="0">
                <a:solidFill>
                  <a:srgbClr val="000000"/>
                </a:solidFill>
                <a:latin typeface="Times New Roman"/>
                <a:ea typeface="Times New Roman"/>
              </a:rPr>
              <a:t>территории, школы, создание благоприятной экологической обстановки</a:t>
            </a:r>
            <a:endParaRPr lang="ru-RU" sz="2400" b="0" strike="noStrike" spc="-1" dirty="0">
              <a:solidFill>
                <a:srgbClr val="000000"/>
              </a:solidFill>
              <a:latin typeface="Arial"/>
            </a:endParaRPr>
          </a:p>
          <a:p>
            <a:pPr algn="just">
              <a:lnSpc>
                <a:spcPct val="100000"/>
              </a:lnSpc>
              <a:tabLst>
                <a:tab pos="244440" algn="l"/>
              </a:tabLst>
            </a:pPr>
            <a:r>
              <a:rPr lang="ru-RU" sz="2400" b="0" strike="noStrike" spc="-1" dirty="0">
                <a:solidFill>
                  <a:srgbClr val="000000"/>
                </a:solidFill>
                <a:latin typeface="Times New Roman"/>
                <a:ea typeface="Times New Roman"/>
              </a:rPr>
              <a:t>5. Расширение</a:t>
            </a:r>
            <a:r>
              <a:rPr lang="ru-RU" sz="2400" b="0" strike="noStrike" spc="-7" dirty="0">
                <a:solidFill>
                  <a:srgbClr val="000000"/>
                </a:solidFill>
                <a:latin typeface="Times New Roman"/>
                <a:ea typeface="Times New Roman"/>
              </a:rPr>
              <a:t> </a:t>
            </a:r>
            <a:r>
              <a:rPr lang="ru-RU" sz="2400" b="0" strike="noStrike" spc="-1" dirty="0">
                <a:solidFill>
                  <a:srgbClr val="000000"/>
                </a:solidFill>
                <a:latin typeface="Times New Roman"/>
                <a:ea typeface="Times New Roman"/>
              </a:rPr>
              <a:t>инфраструктуры</a:t>
            </a:r>
            <a:r>
              <a:rPr lang="ru-RU" sz="2400" b="0" strike="noStrike" spc="-7" dirty="0">
                <a:solidFill>
                  <a:srgbClr val="000000"/>
                </a:solidFill>
                <a:latin typeface="Times New Roman"/>
                <a:ea typeface="Times New Roman"/>
              </a:rPr>
              <a:t> </a:t>
            </a:r>
            <a:r>
              <a:rPr lang="ru-RU" sz="2400" b="0" strike="noStrike" spc="-12" dirty="0">
                <a:solidFill>
                  <a:srgbClr val="000000"/>
                </a:solidFill>
                <a:latin typeface="Times New Roman"/>
                <a:ea typeface="Times New Roman"/>
              </a:rPr>
              <a:t>города</a:t>
            </a:r>
            <a:endParaRPr lang="ru-RU" sz="2400" b="0" strike="noStrike" spc="-1" dirty="0">
              <a:solidFill>
                <a:srgbClr val="000000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9143030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10515600" cy="1325563"/>
          </a:xfrm>
        </p:spPr>
        <p:txBody>
          <a:bodyPr/>
          <a:lstStyle/>
          <a:p>
            <a:r>
              <a:rPr lang="ru-RU" b="1" spc="-1" dirty="0">
                <a:solidFill>
                  <a:srgbClr val="C00000"/>
                </a:solidFill>
                <a:latin typeface="Calibri"/>
              </a:rPr>
              <a:t>Территория для реализации проекта</a:t>
            </a:r>
            <a:endParaRPr lang="ru-RU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6661" y="967154"/>
            <a:ext cx="6858000" cy="58908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82851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775" y="0"/>
            <a:ext cx="9124950" cy="911225"/>
          </a:xfrm>
        </p:spPr>
        <p:txBody>
          <a:bodyPr/>
          <a:lstStyle/>
          <a:p>
            <a:r>
              <a:rPr lang="ru-RU" b="1" spc="-1" dirty="0">
                <a:solidFill>
                  <a:srgbClr val="C00000"/>
                </a:solidFill>
                <a:latin typeface="Calibri"/>
              </a:rPr>
              <a:t>Наш вклад в реализацию проекта</a:t>
            </a:r>
            <a:endParaRPr lang="ru-RU" dirty="0"/>
          </a:p>
        </p:txBody>
      </p:sp>
      <p:sp>
        <p:nvSpPr>
          <p:cNvPr id="5" name="Прямоугольник 2"/>
          <p:cNvSpPr/>
          <p:nvPr/>
        </p:nvSpPr>
        <p:spPr>
          <a:xfrm>
            <a:off x="104775" y="778050"/>
            <a:ext cx="12087225" cy="4762927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5000" rIns="90000" bIns="45000" anchor="t">
            <a:spAutoFit/>
          </a:bodyPr>
          <a:lstStyle/>
          <a:p>
            <a:pPr marL="343080" indent="-343080" algn="just">
              <a:lnSpc>
                <a:spcPct val="115000"/>
              </a:lnSpc>
              <a:buClr>
                <a:srgbClr val="000000"/>
              </a:buClr>
              <a:buFont typeface="Wingdings" charset="2"/>
              <a:buChar char=""/>
            </a:pPr>
            <a:r>
              <a:rPr lang="ru-RU" sz="2400" b="0" strike="noStrike" spc="-1" dirty="0">
                <a:solidFill>
                  <a:srgbClr val="000000"/>
                </a:solidFill>
                <a:latin typeface="Times New Roman"/>
                <a:ea typeface="Times New Roman"/>
              </a:rPr>
              <a:t>привлечь внимание к решению актуальных проблем школы по благоустройству школьной территории;</a:t>
            </a:r>
            <a:endParaRPr lang="ru-RU" sz="2400" b="0" strike="noStrike" spc="-1" dirty="0">
              <a:solidFill>
                <a:srgbClr val="000000"/>
              </a:solidFill>
              <a:latin typeface="Arial"/>
            </a:endParaRPr>
          </a:p>
          <a:p>
            <a:pPr marL="343080" indent="-343080" algn="just">
              <a:lnSpc>
                <a:spcPct val="115000"/>
              </a:lnSpc>
              <a:buClr>
                <a:srgbClr val="000000"/>
              </a:buClr>
              <a:buFont typeface="Wingdings" charset="2"/>
              <a:buChar char=""/>
            </a:pPr>
            <a:r>
              <a:rPr lang="ru-RU" sz="2400" b="0" strike="noStrike" spc="-1" dirty="0">
                <a:solidFill>
                  <a:srgbClr val="000000"/>
                </a:solidFill>
                <a:latin typeface="Times New Roman"/>
                <a:ea typeface="Times New Roman"/>
              </a:rPr>
              <a:t>изучить требования образовательного учреждения, литературу по благоустройству дизайна территории;</a:t>
            </a:r>
            <a:endParaRPr lang="ru-RU" sz="2400" b="0" strike="noStrike" spc="-1" dirty="0">
              <a:solidFill>
                <a:srgbClr val="000000"/>
              </a:solidFill>
              <a:latin typeface="Arial"/>
            </a:endParaRPr>
          </a:p>
          <a:p>
            <a:pPr marL="343080" indent="-343080" algn="just">
              <a:lnSpc>
                <a:spcPct val="115000"/>
              </a:lnSpc>
              <a:buClr>
                <a:srgbClr val="000000"/>
              </a:buClr>
              <a:buFont typeface="Wingdings" charset="2"/>
              <a:buChar char=""/>
            </a:pPr>
            <a:r>
              <a:rPr lang="ru-RU" sz="2400" b="0" strike="noStrike" spc="-1" dirty="0">
                <a:solidFill>
                  <a:srgbClr val="000000"/>
                </a:solidFill>
                <a:latin typeface="Times New Roman"/>
                <a:ea typeface="Times New Roman"/>
              </a:rPr>
              <a:t>создать творческие группы по разработке проекта;</a:t>
            </a:r>
            <a:endParaRPr lang="ru-RU" sz="2400" b="0" strike="noStrike" spc="-1" dirty="0">
              <a:solidFill>
                <a:srgbClr val="000000"/>
              </a:solidFill>
              <a:latin typeface="Arial"/>
            </a:endParaRPr>
          </a:p>
          <a:p>
            <a:pPr marL="343080" indent="-343080" algn="just">
              <a:lnSpc>
                <a:spcPct val="115000"/>
              </a:lnSpc>
              <a:buClr>
                <a:srgbClr val="000000"/>
              </a:buClr>
              <a:buFont typeface="Wingdings" charset="2"/>
              <a:buChar char=""/>
            </a:pPr>
            <a:r>
              <a:rPr lang="ru-RU" sz="2400" b="0" strike="noStrike" spc="-1" dirty="0">
                <a:solidFill>
                  <a:srgbClr val="000000"/>
                </a:solidFill>
                <a:latin typeface="Times New Roman"/>
                <a:ea typeface="Times New Roman"/>
              </a:rPr>
              <a:t>провести социологический опрос среди обучающихся, работников школы,  родителей по выявлению предложений благоустройства школьной территории;</a:t>
            </a:r>
            <a:endParaRPr lang="ru-RU" sz="2400" b="0" strike="noStrike" spc="-1" dirty="0">
              <a:solidFill>
                <a:srgbClr val="000000"/>
              </a:solidFill>
              <a:latin typeface="Arial"/>
            </a:endParaRPr>
          </a:p>
          <a:p>
            <a:pPr marL="343080" indent="-343080" algn="just">
              <a:lnSpc>
                <a:spcPct val="115000"/>
              </a:lnSpc>
              <a:buClr>
                <a:srgbClr val="000000"/>
              </a:buClr>
              <a:buFont typeface="Wingdings" charset="2"/>
              <a:buChar char=""/>
            </a:pPr>
            <a:r>
              <a:rPr lang="ru-RU" sz="2400" b="0" strike="noStrike" spc="-1" dirty="0">
                <a:solidFill>
                  <a:srgbClr val="000000"/>
                </a:solidFill>
                <a:latin typeface="Times New Roman"/>
                <a:ea typeface="Times New Roman"/>
              </a:rPr>
              <a:t>проанализировать имеющиеся ресурсы;</a:t>
            </a:r>
            <a:endParaRPr lang="ru-RU" sz="2400" b="0" strike="noStrike" spc="-1" dirty="0">
              <a:solidFill>
                <a:srgbClr val="000000"/>
              </a:solidFill>
              <a:latin typeface="Arial"/>
            </a:endParaRPr>
          </a:p>
          <a:p>
            <a:pPr marL="343080" indent="-343080" algn="just">
              <a:lnSpc>
                <a:spcPct val="115000"/>
              </a:lnSpc>
              <a:buClr>
                <a:srgbClr val="000000"/>
              </a:buClr>
              <a:buFont typeface="Wingdings" charset="2"/>
              <a:buChar char=""/>
            </a:pPr>
            <a:r>
              <a:rPr lang="ru-RU" sz="2400" b="0" strike="noStrike" spc="-1" dirty="0">
                <a:solidFill>
                  <a:srgbClr val="000000"/>
                </a:solidFill>
                <a:latin typeface="Times New Roman"/>
                <a:ea typeface="Times New Roman"/>
              </a:rPr>
              <a:t>создать дизайн-макет по благоустройству школьной территории;</a:t>
            </a:r>
            <a:endParaRPr lang="ru-RU" sz="2400" b="0" strike="noStrike" spc="-1" dirty="0">
              <a:solidFill>
                <a:srgbClr val="000000"/>
              </a:solidFill>
              <a:latin typeface="Arial"/>
            </a:endParaRPr>
          </a:p>
          <a:p>
            <a:pPr marL="343080" indent="-343080" algn="just">
              <a:lnSpc>
                <a:spcPct val="115000"/>
              </a:lnSpc>
              <a:buClr>
                <a:srgbClr val="000000"/>
              </a:buClr>
              <a:buFont typeface="Wingdings" charset="2"/>
              <a:buChar char=""/>
            </a:pPr>
            <a:r>
              <a:rPr lang="ru-RU" sz="2400" b="0" strike="noStrike" spc="-1" dirty="0">
                <a:solidFill>
                  <a:srgbClr val="000000"/>
                </a:solidFill>
                <a:latin typeface="Times New Roman"/>
                <a:ea typeface="Times New Roman"/>
              </a:rPr>
              <a:t>оценить степень реализации проекта и определить перспективы</a:t>
            </a:r>
            <a:r>
              <a:rPr lang="ru-RU" sz="2400" b="0" strike="noStrike" spc="-1" dirty="0" smtClean="0">
                <a:solidFill>
                  <a:srgbClr val="000000"/>
                </a:solidFill>
                <a:latin typeface="Times New Roman"/>
                <a:ea typeface="Times New Roman"/>
              </a:rPr>
              <a:t>.</a:t>
            </a:r>
            <a:endParaRPr lang="ru-RU" sz="2400" b="0" strike="noStrike" spc="-1" dirty="0">
              <a:solidFill>
                <a:srgbClr val="000000"/>
              </a:solidFill>
              <a:latin typeface="Arial"/>
            </a:endParaRPr>
          </a:p>
          <a:p>
            <a:pPr algn="just">
              <a:lnSpc>
                <a:spcPct val="115000"/>
              </a:lnSpc>
            </a:pPr>
            <a:r>
              <a:rPr lang="ru-RU" sz="2400" b="0" strike="noStrike" spc="-1" dirty="0">
                <a:solidFill>
                  <a:srgbClr val="000000"/>
                </a:solidFill>
                <a:latin typeface="Arial"/>
                <a:ea typeface="Times New Roman"/>
              </a:rPr>
              <a:t> </a:t>
            </a:r>
            <a:r>
              <a:rPr lang="ru-RU" sz="2400" b="0" strike="noStrike" spc="-1" dirty="0">
                <a:solidFill>
                  <a:srgbClr val="000000"/>
                </a:solidFill>
                <a:latin typeface="Times New Roman"/>
                <a:ea typeface="Times New Roman"/>
              </a:rPr>
              <a:t>Инициаторами и организаторами проекта являются учащиеся 8 класса А школы.</a:t>
            </a:r>
            <a:endParaRPr lang="ru-RU" sz="2400" b="0" strike="noStrike" spc="-1" dirty="0">
              <a:solidFill>
                <a:srgbClr val="000000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8761318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5725" y="79375"/>
            <a:ext cx="8477250" cy="854075"/>
          </a:xfrm>
        </p:spPr>
        <p:txBody>
          <a:bodyPr/>
          <a:lstStyle/>
          <a:p>
            <a:r>
              <a:rPr lang="ru-RU" b="1" spc="-1" dirty="0">
                <a:solidFill>
                  <a:srgbClr val="C00000"/>
                </a:solidFill>
                <a:latin typeface="Calibri"/>
              </a:rPr>
              <a:t>В чём нужна помощь?</a:t>
            </a:r>
            <a:endParaRPr lang="ru-RU" dirty="0"/>
          </a:p>
        </p:txBody>
      </p:sp>
      <p:sp>
        <p:nvSpPr>
          <p:cNvPr id="5" name="Прямоугольник 2"/>
          <p:cNvSpPr/>
          <p:nvPr/>
        </p:nvSpPr>
        <p:spPr>
          <a:xfrm>
            <a:off x="666750" y="1275405"/>
            <a:ext cx="11334750" cy="2553091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5000" rIns="90000" bIns="45000" anchor="t">
            <a:spAutoFit/>
          </a:bodyPr>
          <a:lstStyle/>
          <a:p>
            <a:pPr marL="343080" indent="-34308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lang="ru-RU" sz="3200" b="0" strike="noStrike" spc="-1" dirty="0">
                <a:solidFill>
                  <a:srgbClr val="000000"/>
                </a:solidFill>
                <a:latin typeface="Calibri"/>
              </a:rPr>
              <a:t>Получение разрешения использовать и реконструировать данную территорию</a:t>
            </a:r>
            <a:endParaRPr lang="ru-RU" sz="3200" b="0" strike="noStrike" spc="-1" dirty="0">
              <a:solidFill>
                <a:srgbClr val="000000"/>
              </a:solidFill>
              <a:latin typeface="Arial"/>
            </a:endParaRPr>
          </a:p>
          <a:p>
            <a:pPr marL="343080" indent="-34308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lang="ru-RU" sz="3200" b="0" strike="noStrike" spc="-1" dirty="0">
                <a:solidFill>
                  <a:srgbClr val="000000"/>
                </a:solidFill>
                <a:latin typeface="Calibri"/>
              </a:rPr>
              <a:t>Поставить специальные сооружения</a:t>
            </a:r>
            <a:endParaRPr lang="ru-RU" sz="3200" b="0" strike="noStrike" spc="-1" dirty="0">
              <a:solidFill>
                <a:srgbClr val="000000"/>
              </a:solidFill>
              <a:latin typeface="Arial"/>
            </a:endParaRPr>
          </a:p>
          <a:p>
            <a:pPr marL="343080" indent="-34308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lang="ru-RU" sz="3200" b="0" strike="noStrike" spc="-1" dirty="0">
                <a:solidFill>
                  <a:srgbClr val="000000"/>
                </a:solidFill>
                <a:latin typeface="Calibri"/>
              </a:rPr>
              <a:t>Организовать дальнейшую эксплуатацию территории и её содержание</a:t>
            </a:r>
            <a:endParaRPr lang="ru-RU" sz="3200" b="0" strike="noStrike" spc="-1" dirty="0">
              <a:solidFill>
                <a:srgbClr val="000000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4721936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ceHolder 1"/>
          <p:cNvSpPr>
            <a:spLocks noGrp="1"/>
          </p:cNvSpPr>
          <p:nvPr>
            <p:ph type="title"/>
          </p:nvPr>
        </p:nvSpPr>
        <p:spPr>
          <a:xfrm>
            <a:off x="0" y="0"/>
            <a:ext cx="6867525" cy="873125"/>
          </a:xfrm>
          <a:prstGeom prst="rect">
            <a:avLst/>
          </a:prstGeom>
          <a:noFill/>
          <a:ln w="0">
            <a:noFill/>
          </a:ln>
        </p:spPr>
        <p:txBody>
          <a:bodyPr lIns="100800" tIns="50400" rIns="100800" bIns="50400" anchor="ctr">
            <a:noAutofit/>
          </a:bodyPr>
          <a:lstStyle/>
          <a:p>
            <a:pPr indent="0" algn="ctr">
              <a:lnSpc>
                <a:spcPct val="100000"/>
              </a:lnSpc>
              <a:buNone/>
            </a:pPr>
            <a:r>
              <a:rPr lang="ru-RU" b="1" strike="noStrike" spc="-1" dirty="0">
                <a:solidFill>
                  <a:srgbClr val="C00000"/>
                </a:solidFill>
                <a:latin typeface="Calibri"/>
              </a:rPr>
              <a:t>Дизайн-макет проекта</a:t>
            </a:r>
            <a:endParaRPr lang="ru-RU" b="0" strike="noStrike" spc="-1" dirty="0">
              <a:solidFill>
                <a:srgbClr val="000000"/>
              </a:solidFill>
              <a:latin typeface="Calibri"/>
            </a:endParaRPr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xmlns="" id="{50E62ABC-950A-48E9-B8AA-8A3630FB7BA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075" y="609600"/>
            <a:ext cx="11887200" cy="6391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09901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66676"/>
            <a:ext cx="12192000" cy="7019925"/>
          </a:xfrm>
        </p:spPr>
      </p:pic>
      <p:sp>
        <p:nvSpPr>
          <p:cNvPr id="5" name="Прямоугольник 4"/>
          <p:cNvSpPr/>
          <p:nvPr/>
        </p:nvSpPr>
        <p:spPr>
          <a:xfrm>
            <a:off x="1043306" y="1595735"/>
            <a:ext cx="6600205" cy="230832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7200" b="1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БЛАГОДАРЮ  </a:t>
            </a:r>
          </a:p>
          <a:p>
            <a:pPr algn="ctr"/>
            <a:r>
              <a:rPr lang="ru-RU" sz="7200" b="1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ЗА  ВНИМАНИЕ!</a:t>
            </a:r>
            <a:endParaRPr lang="ru-RU" sz="7200" b="1" dirty="0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pattFill prst="dkUpDiag">
                <a:fgClr>
                  <a:schemeClr val="tx2"/>
                </a:fgClr>
                <a:bgClr>
                  <a:schemeClr val="tx2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2623191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39</TotalTime>
  <Words>302</Words>
  <Application>Microsoft Office PowerPoint</Application>
  <PresentationFormat>Произвольный</PresentationFormat>
  <Paragraphs>45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Тема Office</vt:lpstr>
      <vt:lpstr>«С чего начинается родина?» (благоустройство пришкольной территории)</vt:lpstr>
      <vt:lpstr>Презентация PowerPoint</vt:lpstr>
      <vt:lpstr>Актуальность проекта</vt:lpstr>
      <vt:lpstr>Проблемы, которые решает проект</vt:lpstr>
      <vt:lpstr>Территория для реализации проекта</vt:lpstr>
      <vt:lpstr>Наш вклад в реализацию проекта</vt:lpstr>
      <vt:lpstr>В чём нужна помощь?</vt:lpstr>
      <vt:lpstr>Дизайн-макет проекта</vt:lpstr>
      <vt:lpstr>Презентация PowerPoint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«С чего начинается родина?» (благоустройство пришкольной территории)</dc:title>
  <dc:creator>Lenovo</dc:creator>
  <cp:lastModifiedBy>svet1</cp:lastModifiedBy>
  <cp:revision>4</cp:revision>
  <dcterms:created xsi:type="dcterms:W3CDTF">2024-05-05T11:35:11Z</dcterms:created>
  <dcterms:modified xsi:type="dcterms:W3CDTF">2024-05-22T06:24:01Z</dcterms:modified>
</cp:coreProperties>
</file>