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sldIdLst>
    <p:sldId id="280" r:id="rId3"/>
    <p:sldId id="258" r:id="rId4"/>
    <p:sldId id="260" r:id="rId5"/>
    <p:sldId id="261" r:id="rId6"/>
    <p:sldId id="262" r:id="rId7"/>
    <p:sldId id="263" r:id="rId8"/>
    <p:sldId id="264" r:id="rId9"/>
    <p:sldId id="266" r:id="rId10"/>
    <p:sldId id="279" r:id="rId11"/>
    <p:sldId id="269" r:id="rId12"/>
    <p:sldId id="271" r:id="rId13"/>
    <p:sldId id="27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6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6716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3077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7902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7002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723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9392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0534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787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4247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5246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752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222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7" Type="http://schemas.openxmlformats.org/officeDocument/2006/relationships/image" Target="../media/image2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microsoft.com/office/2007/relationships/hdphoto" Target="../media/hdphoto6.wdp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13" Type="http://schemas.openxmlformats.org/officeDocument/2006/relationships/image" Target="../media/image32.png"/><Relationship Id="rId3" Type="http://schemas.microsoft.com/office/2007/relationships/hdphoto" Target="../media/hdphoto10.wdp"/><Relationship Id="rId7" Type="http://schemas.openxmlformats.org/officeDocument/2006/relationships/image" Target="../media/image29.png"/><Relationship Id="rId12" Type="http://schemas.microsoft.com/office/2007/relationships/hdphoto" Target="../media/hdphoto14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1.wdp"/><Relationship Id="rId11" Type="http://schemas.openxmlformats.org/officeDocument/2006/relationships/image" Target="../media/image31.png"/><Relationship Id="rId5" Type="http://schemas.openxmlformats.org/officeDocument/2006/relationships/image" Target="../media/image28.png"/><Relationship Id="rId15" Type="http://schemas.openxmlformats.org/officeDocument/2006/relationships/image" Target="../media/image2.jpeg"/><Relationship Id="rId10" Type="http://schemas.microsoft.com/office/2007/relationships/hdphoto" Target="../media/hdphoto13.wdp"/><Relationship Id="rId4" Type="http://schemas.openxmlformats.org/officeDocument/2006/relationships/image" Target="../media/image27.jpeg"/><Relationship Id="rId9" Type="http://schemas.openxmlformats.org/officeDocument/2006/relationships/image" Target="../media/image30.png"/><Relationship Id="rId14" Type="http://schemas.microsoft.com/office/2007/relationships/hdphoto" Target="../media/hdphoto15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microsoft.com/office/2007/relationships/hdphoto" Target="../media/hdphoto3.wdp"/><Relationship Id="rId4" Type="http://schemas.openxmlformats.org/officeDocument/2006/relationships/image" Target="../media/image8.png"/><Relationship Id="rId9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7.wdp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8.jpeg"/><Relationship Id="rId7" Type="http://schemas.openxmlformats.org/officeDocument/2006/relationships/image" Target="../media/image1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microsoft.com/office/2007/relationships/hdphoto" Target="../media/hdphoto6.wdp"/><Relationship Id="rId10" Type="http://schemas.openxmlformats.org/officeDocument/2006/relationships/image" Target="../media/image20.jpeg"/><Relationship Id="rId4" Type="http://schemas.openxmlformats.org/officeDocument/2006/relationships/image" Target="../media/image11.png"/><Relationship Id="rId9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1.jpeg"/><Relationship Id="rId7" Type="http://schemas.microsoft.com/office/2007/relationships/hdphoto" Target="../media/hdphoto6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11" Type="http://schemas.openxmlformats.org/officeDocument/2006/relationships/image" Target="../media/image24.jpeg"/><Relationship Id="rId5" Type="http://schemas.openxmlformats.org/officeDocument/2006/relationships/image" Target="../media/image22.jpeg"/><Relationship Id="rId10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BB00ABF-FAF2-413D-A5A1-B7D8E5D7DE45}"/>
              </a:ext>
            </a:extLst>
          </p:cNvPr>
          <p:cNvSpPr txBox="1"/>
          <p:nvPr/>
        </p:nvSpPr>
        <p:spPr>
          <a:xfrm>
            <a:off x="2286000" y="0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города Томска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образования 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ДЕТСКИЙ САД № 39 г. ТОМСК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634021, город Томск, ул. Алтайская 128, телефон 45-06-40</a:t>
            </a:r>
            <a:endParaRPr lang="ru-RU" sz="1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9BC81F-1E1D-41DA-8180-80F6850205B3}"/>
              </a:ext>
            </a:extLst>
          </p:cNvPr>
          <p:cNvSpPr txBox="1"/>
          <p:nvPr/>
        </p:nvSpPr>
        <p:spPr>
          <a:xfrm>
            <a:off x="2411760" y="2474893"/>
            <a:ext cx="4572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Лексическая тема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«Насекомые»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E9267E-9DFC-4C5D-8F14-38DA20C9E2DA}"/>
              </a:ext>
            </a:extLst>
          </p:cNvPr>
          <p:cNvSpPr txBox="1"/>
          <p:nvPr/>
        </p:nvSpPr>
        <p:spPr>
          <a:xfrm>
            <a:off x="4547755" y="6093296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–логопед:</a:t>
            </a:r>
          </a:p>
          <a:p>
            <a:pPr algn="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Петрова Ольга Николаевна</a:t>
            </a:r>
          </a:p>
        </p:txBody>
      </p:sp>
    </p:spTree>
    <p:extLst>
      <p:ext uri="{BB962C8B-B14F-4D97-AF65-F5344CB8AC3E}">
        <p14:creationId xmlns:p14="http://schemas.microsoft.com/office/powerpoint/2010/main" val="3938040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03648" y="1340768"/>
            <a:ext cx="6192688" cy="42484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627785" y="260649"/>
            <a:ext cx="370223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Какая картинка лишняя?</a:t>
            </a:r>
          </a:p>
        </p:txBody>
      </p:sp>
      <p:pic>
        <p:nvPicPr>
          <p:cNvPr id="6" name="Picture 4" descr="http://zaikinmir.ru/kartinki/images/vorobei/vorobei-kartinki-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831" y="3356990"/>
            <a:ext cx="1741033" cy="1741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im0-tub-ru.yandex.net/i?id=d12a5fc7c3918fd016bec02093bb8539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65127"/>
            <a:ext cx="1414516" cy="1544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avatars.mds.yandex.net/get-pdb/932587/87c5fe02-5f18-4634-b480-cb0e6e4312b7/s1200?webp=fals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648" y="1696618"/>
            <a:ext cx="1281391" cy="122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s://im0-tub-ru.yandex.net/i?id=01eb23a7cf52f609263d4a2061886e7b&amp;n=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536" y="3508514"/>
            <a:ext cx="1779503" cy="1437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21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03648" y="1340768"/>
            <a:ext cx="6192688" cy="42484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27785" y="260649"/>
            <a:ext cx="370223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Какая картинка лишняя?</a:t>
            </a:r>
          </a:p>
        </p:txBody>
      </p:sp>
      <p:pic>
        <p:nvPicPr>
          <p:cNvPr id="8" name="Picture 2" descr="https://avatars.mds.yandex.net/get-pdb/932587/87c5fe02-5f18-4634-b480-cb0e6e4312b7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648" y="1696618"/>
            <a:ext cx="1281391" cy="122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s://im0-tub-ru.yandex.net/i?id=01eb23a7cf52f609263d4a2061886e7b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696618"/>
            <a:ext cx="1779503" cy="1437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https://images.freeimages.com/images/large-previews/aa0/green-bottle-fly-1-121597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922" y="3829272"/>
            <a:ext cx="1670285" cy="1311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https://printonic.ru/uploads/images/2016/03/14/img_56e65fdcaf1c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37027"/>
            <a:ext cx="1670285" cy="107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943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i.ya-webdesign.com/images/stump-clipart-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783739"/>
            <a:ext cx="2664241" cy="177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23728" y="188641"/>
            <a:ext cx="500452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Расскажи, кто где сидит?</a:t>
            </a:r>
          </a:p>
          <a:p>
            <a:pPr algn="ctr"/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(употребление предлогов)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1028" name="Picture 4" descr="https://ds02.infourok.ru/uploads/ex/07e5/0006ab1c-b47427fb/img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13" y="3689322"/>
            <a:ext cx="3844152" cy="2883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img2.freepng.ru/20190918/zkw/transparent-green-clip-art-leaf-tree-cartoon-5d82a25cd4d0b4.041365921568842332871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9638"/>
            <a:ext cx="3449447" cy="3986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avatars.mds.yandex.net/get-pdb/932587/87c5fe02-5f18-4634-b480-cb0e6e4312b7/s1200?webp=fals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081" y="1628800"/>
            <a:ext cx="1281391" cy="122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https://printonic.ru/uploads/images/2016/03/14/img_56e65fdcaf1c6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117067"/>
            <a:ext cx="1670285" cy="107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mg2.freepng.ru/20180403/wtq/kisspng-rebus-yellow-flower-5ac38ca9cd0ae1.1570860215227649698399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496060"/>
            <a:ext cx="1730985" cy="326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s://im0-tub-ru.yandex.net/i?id=d12a5fc7c3918fd016bec02093bb8539&amp;n=1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015" y="3620702"/>
            <a:ext cx="1064905" cy="116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s://im0-tub-ru.yandex.net/i?id=01eb23a7cf52f609263d4a2061886e7b&amp;n=1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910" y="2054951"/>
            <a:ext cx="1779503" cy="1437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05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188641"/>
            <a:ext cx="777686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Это насекомые</a:t>
            </a:r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. Назови их</a:t>
            </a:r>
            <a:r>
              <a:rPr lang="ru-RU" sz="2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.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2050" name="Picture 2" descr="https://avatars.mds.yandex.net/get-pdb/932587/87c5fe02-5f18-4634-b480-cb0e6e4312b7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083990"/>
            <a:ext cx="2088232" cy="200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m0-tub-ru.yandex.net/i?id=01eb23a7cf52f609263d4a2061886e7b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19471"/>
            <a:ext cx="2533316" cy="204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im0-tub-ru.yandex.net/i?id=7cc525d544a8d452e1482ceeaa9cb01c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392" y="1154953"/>
            <a:ext cx="2482552" cy="197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0-tub-ru.yandex.net/i?id=d12a5fc7c3918fd016bec02093bb8539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98" y="4287232"/>
            <a:ext cx="2029260" cy="2216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mg2.freepng.ru/20190922/rjw/transparent-insect-grasshopper-cricket-like-insect-mantidae-cr-5d87aa9a870407.86881967156917212255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776" y="4193753"/>
            <a:ext cx="2538488" cy="1635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im0-tub-ru.yandex.net/i?id=91aa88ef3c90a45389244d6b8c67877f&amp;n=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496" y="4484984"/>
            <a:ext cx="2048343" cy="182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21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Группа 33"/>
          <p:cNvGrpSpPr/>
          <p:nvPr/>
        </p:nvGrpSpPr>
        <p:grpSpPr>
          <a:xfrm>
            <a:off x="642016" y="893872"/>
            <a:ext cx="4674174" cy="4265752"/>
            <a:chOff x="539552" y="498127"/>
            <a:chExt cx="4674174" cy="4265752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539552" y="498127"/>
              <a:ext cx="1490408" cy="955825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2"/>
                </a:solidFill>
              </a:endParaRPr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2960917" y="3808053"/>
              <a:ext cx="2252809" cy="955825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2"/>
                </a:solidFill>
              </a:endParaRPr>
            </a:p>
          </p:txBody>
        </p:sp>
        <p:sp>
          <p:nvSpPr>
            <p:cNvPr id="20" name="Скругленный прямоугольник 19"/>
            <p:cNvSpPr/>
            <p:nvPr/>
          </p:nvSpPr>
          <p:spPr>
            <a:xfrm>
              <a:off x="2960916" y="2708275"/>
              <a:ext cx="2252809" cy="955825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2"/>
                </a:solidFill>
              </a:endParaRPr>
            </a:p>
          </p:txBody>
        </p:sp>
        <p:sp>
          <p:nvSpPr>
            <p:cNvPr id="21" name="Скругленный прямоугольник 20"/>
            <p:cNvSpPr/>
            <p:nvPr/>
          </p:nvSpPr>
          <p:spPr>
            <a:xfrm>
              <a:off x="2960915" y="1630228"/>
              <a:ext cx="2252809" cy="955825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2"/>
                </a:solidFill>
              </a:endParaRPr>
            </a:p>
          </p:txBody>
        </p:sp>
        <p:sp>
          <p:nvSpPr>
            <p:cNvPr id="22" name="Скругленный прямоугольник 21"/>
            <p:cNvSpPr/>
            <p:nvPr/>
          </p:nvSpPr>
          <p:spPr>
            <a:xfrm>
              <a:off x="2960914" y="498127"/>
              <a:ext cx="2252809" cy="955825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2"/>
                </a:solidFill>
              </a:endParaRP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539552" y="1606352"/>
              <a:ext cx="1490408" cy="955825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2"/>
                </a:solidFill>
              </a:endParaRPr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539552" y="2708276"/>
              <a:ext cx="1490408" cy="955825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2"/>
                </a:solidFill>
              </a:endParaRPr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539552" y="3808054"/>
              <a:ext cx="1490408" cy="955825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2"/>
                </a:solidFill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6228184" y="2230363"/>
            <a:ext cx="2419683" cy="955825"/>
            <a:chOff x="6228184" y="2230363"/>
            <a:chExt cx="2419683" cy="955825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6395058" y="2230363"/>
              <a:ext cx="2252809" cy="955825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2"/>
                </a:solidFill>
              </a:endParaRP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6228184" y="2348880"/>
              <a:ext cx="2419682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40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</a:rPr>
                <a:t>жук</a:t>
              </a:r>
              <a:endParaRPr lang="ru-RU" sz="4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6516216" y="3874786"/>
            <a:ext cx="2265327" cy="955825"/>
            <a:chOff x="6395058" y="4151169"/>
            <a:chExt cx="2265327" cy="955825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6407576" y="4151169"/>
              <a:ext cx="2252809" cy="955825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2"/>
                </a:solidFill>
              </a:endParaRP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6395058" y="4246520"/>
              <a:ext cx="225280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40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</a:rPr>
                <a:t>муравей</a:t>
              </a:r>
              <a:endParaRPr lang="ru-RU" sz="4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endParaRP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4089055" y="5517231"/>
            <a:ext cx="2252809" cy="955825"/>
            <a:chOff x="4089055" y="5517231"/>
            <a:chExt cx="2252809" cy="955825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4089055" y="5517231"/>
              <a:ext cx="2252809" cy="955825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2"/>
                </a:solidFill>
              </a:endParaRP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4211960" y="5661247"/>
              <a:ext cx="2016224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40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</a:rPr>
                <a:t>бабочка</a:t>
              </a:r>
              <a:endParaRPr lang="ru-RU" sz="4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endParaRP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837945" y="5517232"/>
            <a:ext cx="2252809" cy="955825"/>
            <a:chOff x="837945" y="5517232"/>
            <a:chExt cx="2252809" cy="955825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837945" y="5517232"/>
              <a:ext cx="2252809" cy="955825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2"/>
                </a:solidFill>
              </a:endParaRP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925141" y="5661246"/>
              <a:ext cx="2165613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40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</a:rPr>
                <a:t>пчела</a:t>
              </a:r>
              <a:endParaRPr lang="ru-RU" sz="4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endParaRPr>
            </a:p>
          </p:txBody>
        </p:sp>
      </p:grpSp>
      <p:sp>
        <p:nvSpPr>
          <p:cNvPr id="45" name="Прямоугольник 44"/>
          <p:cNvSpPr/>
          <p:nvPr/>
        </p:nvSpPr>
        <p:spPr>
          <a:xfrm>
            <a:off x="323528" y="168147"/>
            <a:ext cx="897241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Прикрепи каждому насекомому его название</a:t>
            </a:r>
            <a:r>
              <a:rPr lang="ru-RU" sz="4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.</a:t>
            </a:r>
          </a:p>
        </p:txBody>
      </p:sp>
      <p:pic>
        <p:nvPicPr>
          <p:cNvPr id="35" name="Picture 4" descr="https://im0-tub-ru.yandex.net/i?id=d12a5fc7c3918fd016bec02093bb8539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67" y="902209"/>
            <a:ext cx="903042" cy="98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https://im0-tub-ru.yandex.net/i?id=01eb23a7cf52f609263d4a2061886e7b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93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68" y="1939185"/>
            <a:ext cx="1389188" cy="112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8" descr="https://im0-tub-ru.yandex.net/i?id=91aa88ef3c90a45389244d6b8c67877f&amp;n=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349" y="3104021"/>
            <a:ext cx="1129486" cy="100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https://avatars.mds.yandex.net/get-pdb/932587/87c5fe02-5f18-4634-b480-cb0e6e4312b7/s1200?webp=fals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0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773" y="4203972"/>
            <a:ext cx="989062" cy="948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080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07407E-6 L -0.3842 -0.209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19" y="-1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-0.39948 -0.1136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83" y="-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07407E-6 L -0.12552 -0.1851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85" y="-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07407E-6 L 0.23003 -0.5106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93" y="-2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188641"/>
            <a:ext cx="417646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Посчитай насекомых.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773417"/>
            <a:ext cx="727280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Пример: один </a:t>
            </a:r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жук</a:t>
            </a:r>
            <a:r>
              <a:rPr lang="ru-RU" sz="2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, два </a:t>
            </a:r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жука</a:t>
            </a:r>
            <a:r>
              <a:rPr lang="ru-RU" sz="2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,… пять </a:t>
            </a:r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жук</a:t>
            </a:r>
            <a:r>
              <a:rPr lang="ru-RU" sz="2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ов.</a:t>
            </a:r>
          </a:p>
        </p:txBody>
      </p:sp>
      <p:pic>
        <p:nvPicPr>
          <p:cNvPr id="23" name="Picture 4" descr="https://im0-tub-ru.yandex.net/i?id=d12a5fc7c3918fd016bec02093bb8539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74" y="1600369"/>
            <a:ext cx="1100839" cy="120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https://im0-tub-ru.yandex.net/i?id=d12a5fc7c3918fd016bec02093bb8539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545" y="1582191"/>
            <a:ext cx="1100839" cy="120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https://im0-tub-ru.yandex.net/i?id=d12a5fc7c3918fd016bec02093bb8539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183" y="1637184"/>
            <a:ext cx="1100839" cy="120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https://im0-tub-ru.yandex.net/i?id=d12a5fc7c3918fd016bec02093bb8539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011" y="1600369"/>
            <a:ext cx="1100839" cy="120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https://im0-tub-ru.yandex.net/i?id=d12a5fc7c3918fd016bec02093bb8539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748" y="1605743"/>
            <a:ext cx="1100839" cy="120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ttps://im0-tub-ru.yandex.net/i?id=7cc525d544a8d452e1482ceeaa9cb01c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51734"/>
            <a:ext cx="1373506" cy="1093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s://im0-tub-ru.yandex.net/i?id=7cc525d544a8d452e1482ceeaa9cb01c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677" y="3256517"/>
            <a:ext cx="1373506" cy="1093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ttps://im0-tub-ru.yandex.net/i?id=7cc525d544a8d452e1482ceeaa9cb01c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776" y="3256517"/>
            <a:ext cx="1373506" cy="1093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ttps://im0-tub-ru.yandex.net/i?id=7cc525d544a8d452e1482ceeaa9cb01c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430" y="3256517"/>
            <a:ext cx="1373506" cy="1093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https://im0-tub-ru.yandex.net/i?id=7cc525d544a8d452e1482ceeaa9cb01c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647" y="3251733"/>
            <a:ext cx="1373506" cy="1093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https://im0-tub-ru.yandex.net/i?id=91aa88ef3c90a45389244d6b8c67877f&amp;n=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70" y="5157192"/>
            <a:ext cx="1157245" cy="10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8" descr="https://im0-tub-ru.yandex.net/i?id=91aa88ef3c90a45389244d6b8c67877f&amp;n=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157192"/>
            <a:ext cx="1157245" cy="10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8" descr="https://im0-tub-ru.yandex.net/i?id=91aa88ef3c90a45389244d6b8c67877f&amp;n=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602" y="5146390"/>
            <a:ext cx="1157245" cy="10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8" descr="https://im0-tub-ru.yandex.net/i?id=91aa88ef3c90a45389244d6b8c67877f&amp;n=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980" y="5157192"/>
            <a:ext cx="1157245" cy="10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8" descr="https://im0-tub-ru.yandex.net/i?id=91aa88ef3c90a45389244d6b8c67877f&amp;n=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559" y="5157192"/>
            <a:ext cx="1157245" cy="10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057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332657"/>
            <a:ext cx="48245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Посчитай насекомых.</a:t>
            </a:r>
          </a:p>
        </p:txBody>
      </p:sp>
      <p:pic>
        <p:nvPicPr>
          <p:cNvPr id="19" name="Picture 2" descr="https://avatars.mds.yandex.net/get-pdb/932587/87c5fe02-5f18-4634-b480-cb0e6e4312b7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41" y="1252238"/>
            <a:ext cx="1444766" cy="138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s://im0-tub-ru.yandex.net/i?id=01eb23a7cf52f609263d4a2061886e7b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38" y="3284985"/>
            <a:ext cx="1693087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https://img2.freepng.ru/20190922/rjw/transparent-insect-grasshopper-cricket-like-insect-mantidae-cr-5d87aa9a870407.8688196715691721225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24" y="5301208"/>
            <a:ext cx="1565714" cy="100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s://avatars.mds.yandex.net/get-pdb/932587/87c5fe02-5f18-4634-b480-cb0e6e4312b7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735" y="1268760"/>
            <a:ext cx="1444766" cy="138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s://avatars.mds.yandex.net/get-pdb/932587/87c5fe02-5f18-4634-b480-cb0e6e4312b7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289129"/>
            <a:ext cx="1444766" cy="138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s://avatars.mds.yandex.net/get-pdb/932587/87c5fe02-5f18-4634-b480-cb0e6e4312b7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289129"/>
            <a:ext cx="1444766" cy="138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s://avatars.mds.yandex.net/get-pdb/932587/87c5fe02-5f18-4634-b480-cb0e6e4312b7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289129"/>
            <a:ext cx="1444766" cy="138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https://im0-tub-ru.yandex.net/i?id=01eb23a7cf52f609263d4a2061886e7b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758" y="3346042"/>
            <a:ext cx="1693087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https://im0-tub-ru.yandex.net/i?id=01eb23a7cf52f609263d4a2061886e7b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880" y="3406462"/>
            <a:ext cx="1693087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https://im0-tub-ru.yandex.net/i?id=01eb23a7cf52f609263d4a2061886e7b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967" y="3362217"/>
            <a:ext cx="1693087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https://im0-tub-ru.yandex.net/i?id=01eb23a7cf52f609263d4a2061886e7b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130" y="3362217"/>
            <a:ext cx="1693087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https://img2.freepng.ru/20190922/rjw/transparent-insect-grasshopper-cricket-like-insect-mantidae-cr-5d87aa9a870407.8688196715691721225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301208"/>
            <a:ext cx="1565714" cy="100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https://img2.freepng.ru/20190922/rjw/transparent-insect-grasshopper-cricket-like-insect-mantidae-cr-5d87aa9a870407.8688196715691721225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557" y="5301208"/>
            <a:ext cx="1565714" cy="100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https://img2.freepng.ru/20190922/rjw/transparent-insect-grasshopper-cricket-like-insect-mantidae-cr-5d87aa9a870407.8688196715691721225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501" y="5301208"/>
            <a:ext cx="1565714" cy="100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https://img2.freepng.ru/20190922/rjw/transparent-insect-grasshopper-cricket-like-insect-mantidae-cr-5d87aa9a870407.8688196715691721225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045" y="5364885"/>
            <a:ext cx="1565714" cy="100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666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260648"/>
            <a:ext cx="489654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«Один- много».</a:t>
            </a:r>
          </a:p>
        </p:txBody>
      </p:sp>
      <p:sp>
        <p:nvSpPr>
          <p:cNvPr id="15" name="Стрелка вправо 14"/>
          <p:cNvSpPr/>
          <p:nvPr/>
        </p:nvSpPr>
        <p:spPr>
          <a:xfrm>
            <a:off x="2558305" y="1881285"/>
            <a:ext cx="864096" cy="502244"/>
          </a:xfrm>
          <a:prstGeom prst="rightArrow">
            <a:avLst/>
          </a:prstGeom>
          <a:solidFill>
            <a:srgbClr val="4E67C8"/>
          </a:solidFill>
          <a:ln w="15875" cap="flat" cmpd="sng" algn="ctr">
            <a:solidFill>
              <a:srgbClr val="4E67C8">
                <a:shade val="50000"/>
                <a:shade val="75000"/>
                <a:satMod val="125000"/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2514835" y="3805519"/>
            <a:ext cx="864096" cy="502244"/>
          </a:xfrm>
          <a:prstGeom prst="rightArrow">
            <a:avLst/>
          </a:prstGeom>
          <a:solidFill>
            <a:srgbClr val="4E67C8"/>
          </a:solidFill>
          <a:ln w="15875" cap="flat" cmpd="sng" algn="ctr">
            <a:solidFill>
              <a:srgbClr val="4E67C8">
                <a:shade val="50000"/>
                <a:shade val="75000"/>
                <a:satMod val="125000"/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2339752" y="5515587"/>
            <a:ext cx="864096" cy="502244"/>
          </a:xfrm>
          <a:prstGeom prst="rightArrow">
            <a:avLst/>
          </a:prstGeom>
          <a:solidFill>
            <a:srgbClr val="4E67C8"/>
          </a:solidFill>
          <a:ln w="15875" cap="flat" cmpd="sng" algn="ctr">
            <a:solidFill>
              <a:srgbClr val="4E67C8">
                <a:shade val="50000"/>
                <a:shade val="75000"/>
                <a:satMod val="125000"/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18" name="Picture 2" descr="https://avatars.mds.yandex.net/get-pdb/932587/87c5fe02-5f18-4634-b480-cb0e6e4312b7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41" y="1252238"/>
            <a:ext cx="1444766" cy="138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s://avatars.mds.yandex.net/get-pdb/932587/87c5fe02-5f18-4634-b480-cb0e6e4312b7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404638"/>
            <a:ext cx="1444766" cy="138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s://avatars.mds.yandex.net/get-pdb/932587/87c5fe02-5f18-4634-b480-cb0e6e4312b7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349767"/>
            <a:ext cx="1444766" cy="138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s://avatars.mds.yandex.net/get-pdb/932587/87c5fe02-5f18-4634-b480-cb0e6e4312b7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349" y="1349767"/>
            <a:ext cx="1444766" cy="138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s://im0-tub-ru.yandex.net/i?id=01eb23a7cf52f609263d4a2061886e7b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80" y="3121443"/>
            <a:ext cx="1693087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https://im0-tub-ru.yandex.net/i?id=01eb23a7cf52f609263d4a2061886e7b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751" y="3215285"/>
            <a:ext cx="1693087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https://im0-tub-ru.yandex.net/i?id=01eb23a7cf52f609263d4a2061886e7b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828" y="3230868"/>
            <a:ext cx="1693087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https://im0-tub-ru.yandex.net/i?id=01eb23a7cf52f609263d4a2061886e7b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738" y="3166922"/>
            <a:ext cx="1693087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https://im0-tub-ru.yandex.net/i?id=d12a5fc7c3918fd016bec02093bb8539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41" y="5165568"/>
            <a:ext cx="1100839" cy="120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https://im0-tub-ru.yandex.net/i?id=d12a5fc7c3918fd016bec02093bb8539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169" y="5317968"/>
            <a:ext cx="1100839" cy="120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https://im0-tub-ru.yandex.net/i?id=d12a5fc7c3918fd016bec02093bb8539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640" y="5317968"/>
            <a:ext cx="1100839" cy="120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https://im0-tub-ru.yandex.net/i?id=d12a5fc7c3918fd016bec02093bb8539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405" y="5318457"/>
            <a:ext cx="1100839" cy="120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8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7824" y="260648"/>
            <a:ext cx="29139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«Один- много».</a:t>
            </a:r>
          </a:p>
        </p:txBody>
      </p:sp>
      <p:sp>
        <p:nvSpPr>
          <p:cNvPr id="15" name="Стрелка вправо 14"/>
          <p:cNvSpPr/>
          <p:nvPr/>
        </p:nvSpPr>
        <p:spPr>
          <a:xfrm>
            <a:off x="2422144" y="1625055"/>
            <a:ext cx="864096" cy="502244"/>
          </a:xfrm>
          <a:prstGeom prst="rightArrow">
            <a:avLst/>
          </a:prstGeom>
          <a:solidFill>
            <a:srgbClr val="4E67C8"/>
          </a:solidFill>
          <a:ln w="15875" cap="flat" cmpd="sng" algn="ctr">
            <a:solidFill>
              <a:srgbClr val="4E67C8">
                <a:shade val="50000"/>
                <a:shade val="75000"/>
                <a:satMod val="125000"/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2516996" y="3479226"/>
            <a:ext cx="864096" cy="502244"/>
          </a:xfrm>
          <a:prstGeom prst="rightArrow">
            <a:avLst/>
          </a:prstGeom>
          <a:solidFill>
            <a:srgbClr val="4E67C8"/>
          </a:solidFill>
          <a:ln w="15875" cap="flat" cmpd="sng" algn="ctr">
            <a:solidFill>
              <a:srgbClr val="4E67C8">
                <a:shade val="50000"/>
                <a:shade val="75000"/>
                <a:satMod val="125000"/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2378991" y="5297307"/>
            <a:ext cx="864096" cy="502244"/>
          </a:xfrm>
          <a:prstGeom prst="rightArrow">
            <a:avLst/>
          </a:prstGeom>
          <a:solidFill>
            <a:srgbClr val="4E67C8"/>
          </a:solidFill>
          <a:ln w="15875" cap="flat" cmpd="sng" algn="ctr">
            <a:solidFill>
              <a:srgbClr val="4E67C8">
                <a:shade val="50000"/>
                <a:shade val="75000"/>
                <a:satMod val="125000"/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1030" name="Picture 6" descr="https://www.absolutelyfirst.com/wp-content/uploads/2013/05/Komar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51" y="1129723"/>
            <a:ext cx="2058493" cy="1492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s://www.absolutelyfirst.com/wp-content/uploads/2013/05/Komar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363" y="1182016"/>
            <a:ext cx="2058493" cy="1492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s://www.absolutelyfirst.com/wp-content/uploads/2013/05/Komar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29723"/>
            <a:ext cx="2058493" cy="1492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s://www.absolutelyfirst.com/wp-content/uploads/2013/05/Komar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55651"/>
            <a:ext cx="2058493" cy="1492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images.freeimages.com/images/large-previews/aa0/green-bottle-fly-1-12159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54" y="2991396"/>
            <a:ext cx="1670285" cy="1311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https://images.freeimages.com/images/large-previews/aa0/green-bottle-fly-1-12159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646" y="3074646"/>
            <a:ext cx="1670285" cy="1311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https://images.freeimages.com/images/large-previews/aa0/green-bottle-fly-1-12159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931" y="3064543"/>
            <a:ext cx="1670285" cy="1311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https://images.freeimages.com/images/large-previews/aa0/green-bottle-fly-1-12159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343" y="3074646"/>
            <a:ext cx="1670285" cy="1311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printonic.ru/uploads/images/2016/03/14/img_56e65fdcaf1c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57" y="5012419"/>
            <a:ext cx="1670285" cy="107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 descr="https://printonic.ru/uploads/images/2016/03/14/img_56e65fdcaf1c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334" y="5164819"/>
            <a:ext cx="1670285" cy="107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https://printonic.ru/uploads/images/2016/03/14/img_56e65fdcaf1c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167" y="5164819"/>
            <a:ext cx="1670285" cy="107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2" descr="https://printonic.ru/uploads/images/2016/03/14/img_56e65fdcaf1c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557" y="5164819"/>
            <a:ext cx="1670285" cy="107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6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9"/>
            <a:ext cx="864095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Назовите </a:t>
            </a:r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насекомых</a:t>
            </a:r>
            <a:r>
              <a:rPr lang="ru-RU" sz="2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 со словами «мой» или «моя».</a:t>
            </a:r>
          </a:p>
        </p:txBody>
      </p:sp>
      <p:pic>
        <p:nvPicPr>
          <p:cNvPr id="3074" name="Picture 2" descr="https://avatars.mds.yandex.net/get-pdb/1101614/8f1f5811-b12b-4018-bd72-2d49d9ca14c3/s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126962"/>
            <a:ext cx="1867707" cy="2988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Прямая со стрелкой 13"/>
          <p:cNvCxnSpPr/>
          <p:nvPr/>
        </p:nvCxnSpPr>
        <p:spPr>
          <a:xfrm flipH="1">
            <a:off x="2555776" y="3429000"/>
            <a:ext cx="1082369" cy="1405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2915816" y="4214058"/>
            <a:ext cx="936104" cy="7991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785773" y="4437112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5580112" y="4214058"/>
            <a:ext cx="936104" cy="6551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5940152" y="3429000"/>
            <a:ext cx="936104" cy="70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5940152" y="1844824"/>
            <a:ext cx="720080" cy="3886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 flipV="1">
            <a:off x="2915816" y="2172574"/>
            <a:ext cx="722329" cy="248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https://avatars.mds.yandex.net/get-pdb/932587/87c5fe02-5f18-4634-b480-cb0e6e4312b7/s1200?webp=fal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26962"/>
            <a:ext cx="1051936" cy="100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s://im0-tub-ru.yandex.net/i?id=d12a5fc7c3918fd016bec02093bb8539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976" y="3011776"/>
            <a:ext cx="1100839" cy="120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https://im0-tub-ru.yandex.net/i?id=01eb23a7cf52f609263d4a2061886e7b&amp;n=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363" y="4994118"/>
            <a:ext cx="1296788" cy="1047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 descr="https://images.freeimages.com/images/large-previews/aa0/green-bottle-fly-1-121597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292" y="5170042"/>
            <a:ext cx="1670285" cy="1311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https://www.absolutelyfirst.com/wp-content/uploads/2013/05/Komar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817" y="4994118"/>
            <a:ext cx="1698453" cy="1231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https://im0-tub-ru.yandex.net/i?id=91aa88ef3c90a45389244d6b8c67877f&amp;n=1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375" y="3011776"/>
            <a:ext cx="1157245" cy="10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https://im0-tub-ru.yandex.net/i?id=7cc525d544a8d452e1482ceeaa9cb01c&amp;n=1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066354"/>
            <a:ext cx="1222080" cy="97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319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Прямоугольник 44"/>
          <p:cNvSpPr/>
          <p:nvPr/>
        </p:nvSpPr>
        <p:spPr>
          <a:xfrm>
            <a:off x="837942" y="116632"/>
            <a:ext cx="731402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Игра «Большой- маленький»</a:t>
            </a:r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.</a:t>
            </a:r>
          </a:p>
        </p:txBody>
      </p:sp>
      <p:sp>
        <p:nvSpPr>
          <p:cNvPr id="52" name="Стрелка вправо 51"/>
          <p:cNvSpPr/>
          <p:nvPr/>
        </p:nvSpPr>
        <p:spPr>
          <a:xfrm>
            <a:off x="3851920" y="1328496"/>
            <a:ext cx="864096" cy="502244"/>
          </a:xfrm>
          <a:prstGeom prst="rightArrow">
            <a:avLst/>
          </a:prstGeom>
          <a:solidFill>
            <a:srgbClr val="4E67C8"/>
          </a:solidFill>
          <a:ln w="15875" cap="flat" cmpd="sng" algn="ctr">
            <a:solidFill>
              <a:srgbClr val="4E67C8">
                <a:shade val="50000"/>
                <a:shade val="75000"/>
                <a:satMod val="125000"/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kern="0">
              <a:solidFill>
                <a:srgbClr val="92D050"/>
              </a:solidFill>
              <a:latin typeface="Trebuchet MS"/>
            </a:endParaRPr>
          </a:p>
        </p:txBody>
      </p:sp>
      <p:sp>
        <p:nvSpPr>
          <p:cNvPr id="53" name="Стрелка вправо 52"/>
          <p:cNvSpPr/>
          <p:nvPr/>
        </p:nvSpPr>
        <p:spPr>
          <a:xfrm>
            <a:off x="3874402" y="2696957"/>
            <a:ext cx="864096" cy="502244"/>
          </a:xfrm>
          <a:prstGeom prst="rightArrow">
            <a:avLst/>
          </a:prstGeom>
          <a:solidFill>
            <a:srgbClr val="4E67C8"/>
          </a:solidFill>
          <a:ln w="15875" cap="flat" cmpd="sng" algn="ctr">
            <a:solidFill>
              <a:srgbClr val="4E67C8">
                <a:shade val="50000"/>
                <a:shade val="75000"/>
                <a:satMod val="125000"/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kern="0">
              <a:solidFill>
                <a:srgbClr val="92D050"/>
              </a:solidFill>
              <a:latin typeface="Trebuchet MS"/>
            </a:endParaRPr>
          </a:p>
        </p:txBody>
      </p:sp>
      <p:sp>
        <p:nvSpPr>
          <p:cNvPr id="54" name="Стрелка вправо 53"/>
          <p:cNvSpPr/>
          <p:nvPr/>
        </p:nvSpPr>
        <p:spPr>
          <a:xfrm>
            <a:off x="3926381" y="4121902"/>
            <a:ext cx="864096" cy="502244"/>
          </a:xfrm>
          <a:prstGeom prst="rightArrow">
            <a:avLst/>
          </a:prstGeom>
          <a:solidFill>
            <a:srgbClr val="4E67C8"/>
          </a:solidFill>
          <a:ln w="15875" cap="flat" cmpd="sng" algn="ctr">
            <a:solidFill>
              <a:srgbClr val="4E67C8">
                <a:shade val="50000"/>
                <a:shade val="75000"/>
                <a:satMod val="125000"/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kern="0">
              <a:solidFill>
                <a:srgbClr val="92D050"/>
              </a:solidFill>
              <a:latin typeface="Trebuchet MS"/>
            </a:endParaRPr>
          </a:p>
        </p:txBody>
      </p:sp>
      <p:sp>
        <p:nvSpPr>
          <p:cNvPr id="2" name="AutoShape 12" descr="https://admin.logo.ee/et/product/viewimage/10167440/PF-10036000-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AutoShape 14" descr="https://admin.logo.ee/et/product/viewimage/10167440/PF-10036000-5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23" name="Picture 6" descr="https://www.absolutelyfirst.com/wp-content/uploads/2013/05/Komar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897" y="833164"/>
            <a:ext cx="2058493" cy="1492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https://www.absolutelyfirst.com/wp-content/uploads/2013/05/Komar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678" y="1206391"/>
            <a:ext cx="1029247" cy="74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https://im0-tub-ru.yandex.net/i?id=01eb23a7cf52f609263d4a2061886e7b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582" y="2155265"/>
            <a:ext cx="1813236" cy="1465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https://im0-tub-ru.yandex.net/i?id=01eb23a7cf52f609263d4a2061886e7b&amp;n=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603268"/>
            <a:ext cx="906618" cy="73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https://im0-tub-ru.yandex.net/i?id=d12a5fc7c3918fd016bec02093bb8539&amp;n=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738" y="3657505"/>
            <a:ext cx="1262923" cy="137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https://im0-tub-ru.yandex.net/i?id=d12a5fc7c3918fd016bec02093bb8539&amp;n=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090769"/>
            <a:ext cx="631462" cy="68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Стрелка вправо 29"/>
          <p:cNvSpPr/>
          <p:nvPr/>
        </p:nvSpPr>
        <p:spPr>
          <a:xfrm>
            <a:off x="3874402" y="5661248"/>
            <a:ext cx="864096" cy="502244"/>
          </a:xfrm>
          <a:prstGeom prst="rightArrow">
            <a:avLst/>
          </a:prstGeom>
          <a:solidFill>
            <a:srgbClr val="4E67C8"/>
          </a:solidFill>
          <a:ln w="15875" cap="flat" cmpd="sng" algn="ctr">
            <a:solidFill>
              <a:srgbClr val="4E67C8">
                <a:shade val="50000"/>
                <a:shade val="75000"/>
                <a:satMod val="125000"/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kern="0">
              <a:solidFill>
                <a:srgbClr val="92D050"/>
              </a:solidFill>
              <a:latin typeface="Trebuchet MS"/>
            </a:endParaRPr>
          </a:p>
        </p:txBody>
      </p:sp>
      <p:pic>
        <p:nvPicPr>
          <p:cNvPr id="31" name="Picture 2" descr="https://im0-tub-ru.yandex.net/i?id=7cc525d544a8d452e1482ceeaa9cb01c&amp;n=1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219298"/>
            <a:ext cx="1597322" cy="12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https://im0-tub-ru.yandex.net/i?id=7cc525d544a8d452e1482ceeaa9cb01c&amp;n=1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640" y="5537172"/>
            <a:ext cx="798661" cy="63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35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3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347</TotalTime>
  <Words>116</Words>
  <Application>Microsoft Office PowerPoint</Application>
  <PresentationFormat>Экран (4:3)</PresentationFormat>
  <Paragraphs>26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Times New Roman</vt:lpstr>
      <vt:lpstr>Trebuchet MS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Алена</cp:lastModifiedBy>
  <cp:revision>41</cp:revision>
  <dcterms:modified xsi:type="dcterms:W3CDTF">2024-08-24T11:37:01Z</dcterms:modified>
</cp:coreProperties>
</file>