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0" r:id="rId4"/>
    <p:sldId id="281" r:id="rId5"/>
    <p:sldId id="263" r:id="rId6"/>
    <p:sldId id="264" r:id="rId7"/>
    <p:sldId id="265" r:id="rId8"/>
    <p:sldId id="266" r:id="rId9"/>
    <p:sldId id="258" r:id="rId10"/>
    <p:sldId id="259" r:id="rId11"/>
    <p:sldId id="260" r:id="rId12"/>
    <p:sldId id="261" r:id="rId13"/>
    <p:sldId id="262" r:id="rId14"/>
    <p:sldId id="267" r:id="rId15"/>
    <p:sldId id="271" r:id="rId16"/>
    <p:sldId id="268" r:id="rId17"/>
    <p:sldId id="280" r:id="rId18"/>
    <p:sldId id="284" r:id="rId19"/>
    <p:sldId id="283" r:id="rId20"/>
    <p:sldId id="273" r:id="rId21"/>
    <p:sldId id="279" r:id="rId22"/>
    <p:sldId id="282" r:id="rId23"/>
    <p:sldId id="277"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326296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33590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286551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330515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201375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359747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80332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53377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387455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428979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4E056DC-CAF0-48D8-A887-4F4A1F7064BB}" type="datetimeFigureOut">
              <a:rPr lang="ru-RU" smtClean="0"/>
              <a:pPr/>
              <a:t>13.03.2023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140890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056DC-CAF0-48D8-A887-4F4A1F7064BB}" type="datetimeFigureOut">
              <a:rPr lang="ru-RU" smtClean="0"/>
              <a:pPr/>
              <a:t>13.03.2023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D733A-12A3-4A90-8241-126B175218CF}" type="slidenum">
              <a:rPr lang="ru-RU" smtClean="0"/>
              <a:pPr/>
              <a:t>‹#›</a:t>
            </a:fld>
            <a:endParaRPr lang="ru-RU"/>
          </a:p>
        </p:txBody>
      </p:sp>
    </p:spTree>
    <p:extLst>
      <p:ext uri="{BB962C8B-B14F-4D97-AF65-F5344CB8AC3E}">
        <p14:creationId xmlns:p14="http://schemas.microsoft.com/office/powerpoint/2010/main" xmlns="" val="229962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multiurok.ru/files/topik-o-bierlinie-na-niemietskom-iazykie-s-pieriev.html" TargetMode="External"/><Relationship Id="rId3" Type="http://schemas.openxmlformats.org/officeDocument/2006/relationships/hyperlink" Target="https://yandex.ru/search/?text=&#1088;&#1077;&#1092;&#1083;&#1077;&#1082;&#1089;&#1080;&#1103;+&#1085;&#1072;+&#1091;&#1088;&#1086;&#1082;&#1077;:+&#1095;&#1090;&#1086;+&#1087;&#1086;&#1085;&#1088;&#1072;&#1074;&#1080;&#1083;&#1086;&#1089;&#1100;+&#1095;&#1090;&#1086;+&#1073;&#1099;&#1083;&#1086;+&#1090;&#1088;&#1091;&#1076;&#1085;&#1086;+&#1074;+&#1078;&#1077;&#1089;&#1090;&#1072;&#1093;&amp;lr=144162&amp;clid=2307699&amp;win=278" TargetMode="External"/><Relationship Id="rId7" Type="http://schemas.openxmlformats.org/officeDocument/2006/relationships/hyperlink" Target="https://wt-blog.net/nemeckij-jazyk/teksty-na-nemeckom-jazyke/topik-berlin-na-nemeckom-tema-berlin-s-perevodom.html" TargetMode="External"/><Relationship Id="rId2" Type="http://schemas.openxmlformats.org/officeDocument/2006/relationships/hyperlink" Target="https://yandex.ru/images/search?pos=4&amp;img" TargetMode="External"/><Relationship Id="rId1" Type="http://schemas.openxmlformats.org/officeDocument/2006/relationships/slideLayout" Target="../slideLayouts/slideLayout2.xml"/><Relationship Id="rId6" Type="http://schemas.openxmlformats.org/officeDocument/2006/relationships/hyperlink" Target="https://www.de-online.ru/index/0-1170" TargetMode="External"/><Relationship Id="rId5" Type="http://schemas.openxmlformats.org/officeDocument/2006/relationships/hyperlink" Target="https://learningapps.org/display?v=pqh4fckjn23" TargetMode="External"/><Relationship Id="rId4" Type="http://schemas.openxmlformats.org/officeDocument/2006/relationships/hyperlink" Target="https://learningapps.org/display?v=psh31fnkc2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1772816"/>
            <a:ext cx="7772400" cy="1470025"/>
          </a:xfrm>
        </p:spPr>
        <p:txBody>
          <a:bodyPr>
            <a:noAutofit/>
          </a:bodyPr>
          <a:lstStyle/>
          <a:p>
            <a:r>
              <a:rPr lang="de-DE" b="1" dirty="0">
                <a:solidFill>
                  <a:srgbClr val="002060"/>
                </a:solidFill>
                <a:latin typeface="Times New Roman" panose="02020603050405020304" pitchFamily="18" charset="0"/>
                <a:cs typeface="Times New Roman" panose="02020603050405020304" pitchFamily="18" charset="0"/>
              </a:rPr>
              <a:t>Reisen zu verschiedenen Jahreszeiten. Berlin ist die Hauptstadt von </a:t>
            </a:r>
            <a:r>
              <a:rPr lang="de-DE" b="1" dirty="0" smtClean="0">
                <a:solidFill>
                  <a:srgbClr val="002060"/>
                </a:solidFill>
                <a:latin typeface="Times New Roman" panose="02020603050405020304" pitchFamily="18" charset="0"/>
                <a:cs typeface="Times New Roman" panose="02020603050405020304" pitchFamily="18" charset="0"/>
              </a:rPr>
              <a:t>Deutschland</a:t>
            </a:r>
            <a:r>
              <a:rPr lang="ru-RU" b="1" dirty="0" smtClean="0">
                <a:solidFill>
                  <a:srgbClr val="002060"/>
                </a:solidFill>
                <a:latin typeface="Times New Roman" panose="02020603050405020304" pitchFamily="18" charset="0"/>
                <a:cs typeface="Times New Roman" panose="02020603050405020304" pitchFamily="18" charset="0"/>
              </a:rPr>
              <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r>
            <a:br>
              <a:rPr lang="ru-RU" b="1" dirty="0">
                <a:solidFill>
                  <a:srgbClr val="002060"/>
                </a:solidFill>
                <a:latin typeface="Times New Roman" panose="02020603050405020304" pitchFamily="18" charset="0"/>
                <a:cs typeface="Times New Roman" panose="02020603050405020304" pitchFamily="18" charset="0"/>
              </a:rPr>
            </a:b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339752" y="4149080"/>
            <a:ext cx="6400800" cy="1752600"/>
          </a:xfrm>
        </p:spPr>
        <p:txBody>
          <a:bodyPr/>
          <a:lstStyle/>
          <a:p>
            <a:pPr algn="r">
              <a:tabLst>
                <a:tab pos="1978025" algn="l"/>
              </a:tabLst>
            </a:pPr>
            <a:r>
              <a:rPr lang="ru-RU" dirty="0" smtClean="0">
                <a:solidFill>
                  <a:schemeClr val="tx1"/>
                </a:solidFill>
                <a:latin typeface="Times New Roman" panose="02020603050405020304" pitchFamily="18" charset="0"/>
                <a:cs typeface="Times New Roman" panose="02020603050405020304" pitchFamily="18" charset="0"/>
              </a:rPr>
              <a:t>Класс: 2 А</a:t>
            </a:r>
          </a:p>
          <a:p>
            <a:pPr algn="r"/>
            <a:r>
              <a:rPr lang="ru-RU" dirty="0" smtClean="0">
                <a:solidFill>
                  <a:schemeClr val="tx1"/>
                </a:solidFill>
                <a:latin typeface="Times New Roman" panose="02020603050405020304" pitchFamily="18" charset="0"/>
                <a:cs typeface="Times New Roman" panose="02020603050405020304" pitchFamily="18" charset="0"/>
              </a:rPr>
              <a:t>Учитель: Шувалова Е.В.</a:t>
            </a:r>
            <a:endParaRPr lang="de-DE" dirty="0" smtClean="0">
              <a:solidFill>
                <a:schemeClr val="tx1"/>
              </a:solidFill>
              <a:latin typeface="Times New Roman" panose="02020603050405020304" pitchFamily="18" charset="0"/>
              <a:cs typeface="Times New Roman" panose="02020603050405020304" pitchFamily="18" charset="0"/>
            </a:endParaRPr>
          </a:p>
          <a:p>
            <a:pPr algn="r"/>
            <a:r>
              <a:rPr lang="ru-RU" dirty="0" smtClean="0">
                <a:solidFill>
                  <a:schemeClr val="tx1"/>
                </a:solidFill>
                <a:latin typeface="Times New Roman" panose="02020603050405020304" pitchFamily="18" charset="0"/>
                <a:cs typeface="Times New Roman" panose="02020603050405020304" pitchFamily="18" charset="0"/>
              </a:rPr>
              <a:t>МОБУ СШ №2</a:t>
            </a: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37087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de-DE" b="1" dirty="0" smtClean="0">
                <a:latin typeface="Times New Roman" panose="02020603050405020304" pitchFamily="18" charset="0"/>
                <a:cs typeface="Times New Roman" panose="02020603050405020304" pitchFamily="18" charset="0"/>
              </a:rPr>
              <a:t>Fernsehturm</a:t>
            </a:r>
            <a:r>
              <a:rPr lang="ru-RU" b="1" dirty="0" smtClean="0">
                <a:latin typeface="Times New Roman" panose="02020603050405020304" pitchFamily="18" charset="0"/>
                <a:cs typeface="Times New Roman" panose="02020603050405020304" pitchFamily="18" charset="0"/>
              </a:rPr>
              <a:t> </a:t>
            </a:r>
            <a:br>
              <a:rPr lang="ru-RU" b="1" dirty="0" smtClean="0">
                <a:latin typeface="Times New Roman" panose="02020603050405020304" pitchFamily="18" charset="0"/>
                <a:cs typeface="Times New Roman" panose="02020603050405020304" pitchFamily="18" charset="0"/>
              </a:rPr>
            </a:br>
            <a:r>
              <a:rPr lang="ru-RU" b="1" dirty="0" smtClean="0">
                <a:latin typeface="Times New Roman" panose="02020603050405020304" pitchFamily="18" charset="0"/>
                <a:cs typeface="Times New Roman" panose="02020603050405020304" pitchFamily="18" charset="0"/>
              </a:rPr>
              <a:t>Телевизионная вышка</a:t>
            </a:r>
            <a:endParaRPr lang="ru-RU" dirty="0">
              <a:latin typeface="Times New Roman" panose="02020603050405020304" pitchFamily="18" charset="0"/>
              <a:cs typeface="Times New Roman" panose="02020603050405020304" pitchFamily="18" charset="0"/>
            </a:endParaRPr>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1230" y="1600200"/>
            <a:ext cx="7241540"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4333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de-DE" b="1" dirty="0">
                <a:latin typeface="Times New Roman" panose="02020603050405020304" pitchFamily="18" charset="0"/>
                <a:cs typeface="Times New Roman" panose="02020603050405020304" pitchFamily="18" charset="0"/>
              </a:rPr>
              <a:t>Brandenburger </a:t>
            </a:r>
            <a:r>
              <a:rPr lang="de-DE" b="1" dirty="0" smtClean="0">
                <a:latin typeface="Times New Roman" panose="02020603050405020304" pitchFamily="18" charset="0"/>
                <a:cs typeface="Times New Roman" panose="02020603050405020304" pitchFamily="18" charset="0"/>
              </a:rPr>
              <a:t>Tor</a:t>
            </a:r>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r>
              <a:rPr lang="vi-VN" b="1" dirty="0" smtClean="0">
                <a:latin typeface="Times New Roman" panose="02020603050405020304" pitchFamily="18" charset="0"/>
                <a:cs typeface="Times New Roman" panose="02020603050405020304" pitchFamily="18" charset="0"/>
              </a:rPr>
              <a:t>Бранденбу́ргские воро́та</a:t>
            </a: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547664" y="5433294"/>
            <a:ext cx="5290744" cy="646331"/>
          </a:xfrm>
          <a:prstGeom prst="rect">
            <a:avLst/>
          </a:prstGeom>
        </p:spPr>
        <p:txBody>
          <a:bodyPr wrap="none">
            <a:spAutoFit/>
          </a:bodyPr>
          <a:lstStyle/>
          <a:p>
            <a:r>
              <a:rPr lang="ru-RU" sz="3600" b="1" dirty="0" smtClean="0">
                <a:latin typeface="Times New Roman" panose="02020603050405020304" pitchFamily="18" charset="0"/>
                <a:cs typeface="Times New Roman" panose="02020603050405020304" pitchFamily="18" charset="0"/>
              </a:rPr>
              <a:t>Главный символ города</a:t>
            </a:r>
            <a:endParaRPr lang="ru-RU" sz="3600" b="1" dirty="0">
              <a:latin typeface="Times New Roman" panose="02020603050405020304" pitchFamily="18" charset="0"/>
              <a:cs typeface="Times New Roman" panose="02020603050405020304" pitchFamily="18" charset="0"/>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691680" y="1604674"/>
            <a:ext cx="5742930" cy="38286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0234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de-DE" b="1" dirty="0" smtClean="0">
                <a:latin typeface="Times New Roman" panose="02020603050405020304" pitchFamily="18" charset="0"/>
                <a:cs typeface="Times New Roman" panose="02020603050405020304" pitchFamily="18" charset="0"/>
              </a:rPr>
              <a:t>Reichstagsgebäude</a:t>
            </a:r>
            <a:r>
              <a:rPr lang="ru-RU" b="1" dirty="0" smtClean="0">
                <a:latin typeface="Times New Roman" panose="02020603050405020304" pitchFamily="18" charset="0"/>
                <a:cs typeface="Times New Roman" panose="02020603050405020304" pitchFamily="18" charset="0"/>
              </a:rPr>
              <a:t> </a:t>
            </a:r>
            <a:br>
              <a:rPr lang="ru-RU" b="1" dirty="0" smtClean="0">
                <a:latin typeface="Times New Roman" panose="02020603050405020304" pitchFamily="18" charset="0"/>
                <a:cs typeface="Times New Roman" panose="02020603050405020304" pitchFamily="18" charset="0"/>
              </a:rPr>
            </a:br>
            <a:r>
              <a:rPr lang="ru-RU" b="1" dirty="0" smtClean="0">
                <a:latin typeface="Times New Roman" panose="02020603050405020304" pitchFamily="18" charset="0"/>
                <a:cs typeface="Times New Roman" panose="02020603050405020304" pitchFamily="18" charset="0"/>
              </a:rPr>
              <a:t>Рейхстаг (здание правительства)</a:t>
            </a:r>
            <a:endParaRPr lang="ru-RU" b="1" dirty="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2132856"/>
            <a:ext cx="6876928" cy="321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8202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36712"/>
            <a:ext cx="8229600" cy="1143000"/>
          </a:xfrm>
        </p:spPr>
        <p:txBody>
          <a:bodyPr>
            <a:normAutofit fontScale="90000"/>
          </a:bodyPr>
          <a:lstStyle/>
          <a:p>
            <a:r>
              <a:rPr lang="de-DE" b="1" dirty="0" smtClean="0">
                <a:latin typeface="Times New Roman" panose="02020603050405020304" pitchFamily="18" charset="0"/>
                <a:cs typeface="Times New Roman" panose="02020603050405020304" pitchFamily="18" charset="0"/>
              </a:rPr>
              <a:t>Schloss Charlottenburg</a:t>
            </a:r>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r>
              <a:rPr lang="vi-VN" b="1" dirty="0" smtClean="0">
                <a:latin typeface="Times New Roman" panose="02020603050405020304" pitchFamily="18" charset="0"/>
                <a:cs typeface="Times New Roman" panose="02020603050405020304" pitchFamily="18" charset="0"/>
              </a:rPr>
              <a:t>Дворе́ц Шарло́ттенбург</a:t>
            </a:r>
            <a:r>
              <a:rPr lang="ru-RU" b="1" dirty="0" smtClean="0">
                <a:latin typeface="Times New Roman" panose="02020603050405020304" pitchFamily="18" charset="0"/>
                <a:cs typeface="Times New Roman" panose="02020603050405020304" pitchFamily="18" charset="0"/>
              </a:rPr>
              <a:t>.</a:t>
            </a:r>
            <a:r>
              <a:rPr lang="de-DE" b="1"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r>
              <a:rPr lang="ru-RU" b="1" dirty="0" smtClean="0">
                <a:latin typeface="Times New Roman" panose="02020603050405020304" pitchFamily="18" charset="0"/>
                <a:cs typeface="Times New Roman" panose="02020603050405020304" pitchFamily="18" charset="0"/>
              </a:rPr>
              <a:t>Дворец-музей</a:t>
            </a:r>
            <a:endParaRPr lang="ru-RU" b="1" dirty="0">
              <a:latin typeface="Times New Roman" panose="02020603050405020304" pitchFamily="18" charset="0"/>
              <a:cs typeface="Times New Roman" panose="02020603050405020304" pitchFamily="18" charset="0"/>
            </a:endParaRPr>
          </a:p>
        </p:txBody>
      </p:sp>
      <p:pic>
        <p:nvPicPr>
          <p:cNvPr id="5123"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2564904"/>
            <a:ext cx="6137579" cy="40835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0617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196752"/>
            <a:ext cx="8229600" cy="4525963"/>
          </a:xfrm>
        </p:spPr>
        <p:txBody>
          <a:bodyPr>
            <a:normAutofit fontScale="775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 </a:t>
            </a:r>
            <a:endParaRPr lang="ru-RU" b="1" dirty="0" smtClean="0">
              <a:solidFill>
                <a:srgbClr val="0070C0"/>
              </a:solidFill>
              <a:latin typeface="Times New Roman" panose="02020603050405020304" pitchFamily="18" charset="0"/>
              <a:cs typeface="Times New Roman" panose="02020603050405020304" pitchFamily="18" charset="0"/>
            </a:endParaRPr>
          </a:p>
          <a:p>
            <a:pPr marL="0" indent="0" algn="just">
              <a:buNone/>
            </a:pPr>
            <a:r>
              <a:rPr lang="de-DE" dirty="0" smtClean="0">
                <a:latin typeface="Times New Roman" panose="02020603050405020304" pitchFamily="18" charset="0"/>
                <a:cs typeface="Times New Roman" panose="02020603050405020304" pitchFamily="18" charset="0"/>
              </a:rPr>
              <a:t>Berlin </a:t>
            </a:r>
            <a:r>
              <a:rPr lang="de-DE" dirty="0">
                <a:latin typeface="Times New Roman" panose="02020603050405020304" pitchFamily="18" charset="0"/>
                <a:cs typeface="Times New Roman" panose="02020603050405020304" pitchFamily="18" charset="0"/>
              </a:rPr>
              <a:t>ist die größte Stadt Deutschlands. Hier leben rund vier Millionen Einwohnern. Berlin ist groß und schön. Berlin ist toll und interessant. Menschen aus der ganzen Welt besuchen Berlin. Die wichtigste Sehenswürdigkeiten sind </a:t>
            </a:r>
            <a:endParaRPr lang="de-DE" dirty="0" smtClean="0">
              <a:latin typeface="Times New Roman" panose="02020603050405020304" pitchFamily="18" charset="0"/>
              <a:cs typeface="Times New Roman" panose="02020603050405020304" pitchFamily="18" charset="0"/>
            </a:endParaRPr>
          </a:p>
          <a:p>
            <a:pPr marL="0" indent="0" algn="just">
              <a:buNone/>
            </a:pPr>
            <a:r>
              <a:rPr lang="de-DE" sz="4100" b="1" dirty="0" smtClean="0">
                <a:solidFill>
                  <a:srgbClr val="7030A0"/>
                </a:solidFill>
                <a:latin typeface="Times New Roman" panose="02020603050405020304" pitchFamily="18" charset="0"/>
                <a:cs typeface="Times New Roman" panose="02020603050405020304" pitchFamily="18" charset="0"/>
              </a:rPr>
              <a:t>das </a:t>
            </a:r>
            <a:r>
              <a:rPr lang="de-DE" sz="4100" b="1" dirty="0">
                <a:solidFill>
                  <a:srgbClr val="7030A0"/>
                </a:solidFill>
                <a:latin typeface="Times New Roman" panose="02020603050405020304" pitchFamily="18" charset="0"/>
                <a:cs typeface="Times New Roman" panose="02020603050405020304" pitchFamily="18" charset="0"/>
              </a:rPr>
              <a:t>Brandenburger Tor, Reichstagsgebäude</a:t>
            </a:r>
            <a:r>
              <a:rPr lang="de-DE" sz="4100" b="1" dirty="0">
                <a:latin typeface="Times New Roman" panose="02020603050405020304" pitchFamily="18" charset="0"/>
                <a:cs typeface="Times New Roman" panose="02020603050405020304" pitchFamily="18" charset="0"/>
              </a:rPr>
              <a:t>,</a:t>
            </a:r>
            <a:r>
              <a:rPr lang="de-DE" sz="4100" dirty="0">
                <a:latin typeface="Times New Roman" panose="02020603050405020304" pitchFamily="18" charset="0"/>
                <a:cs typeface="Times New Roman" panose="02020603050405020304" pitchFamily="18" charset="0"/>
              </a:rPr>
              <a:t> </a:t>
            </a:r>
            <a:r>
              <a:rPr lang="de-DE" sz="3100" dirty="0">
                <a:latin typeface="Times New Roman" panose="02020603050405020304" pitchFamily="18" charset="0"/>
                <a:cs typeface="Times New Roman" panose="02020603050405020304" pitchFamily="18" charset="0"/>
              </a:rPr>
              <a:t>Holocaust-Denkmal,</a:t>
            </a:r>
            <a:r>
              <a:rPr lang="de-DE" sz="4100" dirty="0">
                <a:latin typeface="Times New Roman" panose="02020603050405020304" pitchFamily="18" charset="0"/>
                <a:cs typeface="Times New Roman" panose="02020603050405020304" pitchFamily="18" charset="0"/>
              </a:rPr>
              <a:t> </a:t>
            </a:r>
            <a:r>
              <a:rPr lang="de-DE" sz="4100" b="1" dirty="0">
                <a:solidFill>
                  <a:srgbClr val="7030A0"/>
                </a:solidFill>
                <a:latin typeface="Times New Roman" panose="02020603050405020304" pitchFamily="18" charset="0"/>
                <a:cs typeface="Times New Roman" panose="02020603050405020304" pitchFamily="18" charset="0"/>
              </a:rPr>
              <a:t>Schloss Charlottenburg</a:t>
            </a:r>
            <a:r>
              <a:rPr lang="de-DE" sz="4100" b="1" dirty="0">
                <a:latin typeface="Times New Roman" panose="02020603050405020304" pitchFamily="18" charset="0"/>
                <a:cs typeface="Times New Roman" panose="02020603050405020304" pitchFamily="18" charset="0"/>
              </a:rPr>
              <a:t>. </a:t>
            </a:r>
            <a:r>
              <a:rPr lang="de-DE" sz="3100" dirty="0">
                <a:latin typeface="Times New Roman" panose="02020603050405020304" pitchFamily="18" charset="0"/>
                <a:cs typeface="Times New Roman" panose="02020603050405020304" pitchFamily="18" charset="0"/>
              </a:rPr>
              <a:t>In Berlin kann man Reste der Berliner Mauer, Wannsee</a:t>
            </a:r>
            <a:r>
              <a:rPr lang="de-DE" dirty="0">
                <a:latin typeface="Times New Roman" panose="02020603050405020304" pitchFamily="18" charset="0"/>
                <a:cs typeface="Times New Roman" panose="02020603050405020304" pitchFamily="18" charset="0"/>
              </a:rPr>
              <a:t>, </a:t>
            </a:r>
            <a:r>
              <a:rPr lang="de-DE" sz="4100" b="1" dirty="0">
                <a:solidFill>
                  <a:srgbClr val="7030A0"/>
                </a:solidFill>
                <a:latin typeface="Times New Roman" panose="02020603050405020304" pitchFamily="18" charset="0"/>
                <a:cs typeface="Times New Roman" panose="02020603050405020304" pitchFamily="18" charset="0"/>
              </a:rPr>
              <a:t>Fernsehturm, Alexanderplatz </a:t>
            </a:r>
            <a:r>
              <a:rPr lang="de-DE" dirty="0">
                <a:latin typeface="Times New Roman" panose="02020603050405020304" pitchFamily="18" charset="0"/>
                <a:cs typeface="Times New Roman" panose="02020603050405020304" pitchFamily="18" charset="0"/>
              </a:rPr>
              <a:t>sehen. Touristen besuchen Museen, Theater und Konzerthäuser. Es gibt riesige Parks und interessante Stadtteile. In Berlin gibt es eine sehr schöne und alte Lindenstraße. Sie ist lang und breit und hier gibt es viele Linden</a:t>
            </a:r>
            <a:r>
              <a:rPr lang="de-DE"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p:txBody>
          <a:bodyPr/>
          <a:lstStyle/>
          <a:p>
            <a:r>
              <a:rPr lang="ru-RU" b="1" dirty="0">
                <a:solidFill>
                  <a:srgbClr val="0070C0"/>
                </a:solidFill>
                <a:latin typeface="Times New Roman" panose="02020603050405020304" pitchFamily="18" charset="0"/>
                <a:cs typeface="Times New Roman" panose="02020603050405020304" pitchFamily="18" charset="0"/>
              </a:rPr>
              <a:t>Вариант 1</a:t>
            </a:r>
            <a:endParaRPr lang="ru-RU" dirty="0"/>
          </a:p>
        </p:txBody>
      </p:sp>
    </p:spTree>
    <p:extLst>
      <p:ext uri="{BB962C8B-B14F-4D97-AF65-F5344CB8AC3E}">
        <p14:creationId xmlns:p14="http://schemas.microsoft.com/office/powerpoint/2010/main" xmlns="" val="148986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620688"/>
            <a:ext cx="8229600" cy="4525963"/>
          </a:xfrm>
        </p:spPr>
        <p:txBody>
          <a:bodyPr>
            <a:normAutofit fontScale="92500"/>
          </a:bodyPr>
          <a:lstStyle/>
          <a:p>
            <a:pPr marL="0" indent="0" algn="ctr">
              <a:buNone/>
            </a:pPr>
            <a:r>
              <a:rPr lang="ru-RU" sz="4300" b="1" dirty="0">
                <a:solidFill>
                  <a:srgbClr val="0070C0"/>
                </a:solidFill>
                <a:latin typeface="Times New Roman" panose="02020603050405020304" pitchFamily="18" charset="0"/>
                <a:cs typeface="Times New Roman" panose="02020603050405020304" pitchFamily="18" charset="0"/>
              </a:rPr>
              <a:t>Вариант </a:t>
            </a:r>
            <a:r>
              <a:rPr lang="ru-RU" sz="4300" b="1" dirty="0" smtClean="0">
                <a:solidFill>
                  <a:srgbClr val="0070C0"/>
                </a:solidFill>
                <a:latin typeface="Times New Roman" panose="02020603050405020304" pitchFamily="18" charset="0"/>
                <a:cs typeface="Times New Roman" panose="02020603050405020304" pitchFamily="18" charset="0"/>
              </a:rPr>
              <a:t>2</a:t>
            </a:r>
          </a:p>
          <a:p>
            <a:pPr marL="0" indent="0" algn="just">
              <a:buNone/>
            </a:pPr>
            <a:r>
              <a:rPr lang="de-DE" dirty="0">
                <a:latin typeface="Times New Roman" panose="02020603050405020304" pitchFamily="18" charset="0"/>
                <a:cs typeface="Times New Roman" panose="02020603050405020304" pitchFamily="18" charset="0"/>
              </a:rPr>
              <a:t>Berlin ist die größte Stadt Deutschlands. Hier leben rund vier Millionen Einwohnern. Berlin ist groß und schön. Berlin ist toll und interessant. Die Sehenswürdigkeiten sind das </a:t>
            </a:r>
            <a:r>
              <a:rPr lang="de-DE" b="1" dirty="0">
                <a:solidFill>
                  <a:srgbClr val="7030A0"/>
                </a:solidFill>
                <a:latin typeface="Times New Roman" panose="02020603050405020304" pitchFamily="18" charset="0"/>
                <a:cs typeface="Times New Roman" panose="02020603050405020304" pitchFamily="18" charset="0"/>
              </a:rPr>
              <a:t>Brandenburger Tor, Reichstagsgebäude</a:t>
            </a:r>
            <a:r>
              <a:rPr lang="de-DE" dirty="0">
                <a:solidFill>
                  <a:srgbClr val="7030A0"/>
                </a:solidFill>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 Holocaust-Denkmal, </a:t>
            </a:r>
            <a:r>
              <a:rPr lang="de-DE" sz="3500" b="1" dirty="0">
                <a:solidFill>
                  <a:srgbClr val="7030A0"/>
                </a:solidFill>
                <a:latin typeface="Times New Roman" panose="02020603050405020304" pitchFamily="18" charset="0"/>
                <a:cs typeface="Times New Roman" panose="02020603050405020304" pitchFamily="18" charset="0"/>
              </a:rPr>
              <a:t>Schloss Charlottenburg</a:t>
            </a:r>
            <a:r>
              <a:rPr lang="de-DE" dirty="0">
                <a:solidFill>
                  <a:srgbClr val="7030A0"/>
                </a:solidFill>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 In Berlin kann man Reste der Berliner Mauer, Wannsee, </a:t>
            </a:r>
            <a:r>
              <a:rPr lang="de-DE" sz="3500" b="1" dirty="0">
                <a:solidFill>
                  <a:srgbClr val="7030A0"/>
                </a:solidFill>
                <a:latin typeface="Times New Roman" panose="02020603050405020304" pitchFamily="18" charset="0"/>
                <a:cs typeface="Times New Roman" panose="02020603050405020304" pitchFamily="18" charset="0"/>
              </a:rPr>
              <a:t>Fernsehturm, Alexanderplatz </a:t>
            </a:r>
            <a:r>
              <a:rPr lang="de-DE" dirty="0">
                <a:latin typeface="Times New Roman" panose="02020603050405020304" pitchFamily="18" charset="0"/>
                <a:cs typeface="Times New Roman" panose="02020603050405020304" pitchFamily="18" charset="0"/>
              </a:rPr>
              <a:t>sehen.  </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120571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Критерии оценивания</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55576" y="1988840"/>
            <a:ext cx="8229600" cy="4525963"/>
          </a:xfrm>
        </p:spPr>
        <p:txBody>
          <a:bodyPr>
            <a:normAutofit/>
          </a:bodyPr>
          <a:lstStyle/>
          <a:p>
            <a:r>
              <a:rPr lang="ru-RU" sz="3600" dirty="0" smtClean="0">
                <a:latin typeface="Times New Roman" panose="02020603050405020304" pitchFamily="18" charset="0"/>
                <a:cs typeface="Times New Roman" panose="02020603050405020304" pitchFamily="18" charset="0"/>
              </a:rPr>
              <a:t>5 достопримечательностей- «3» балла</a:t>
            </a:r>
          </a:p>
          <a:p>
            <a:r>
              <a:rPr lang="ru-RU" sz="3600" dirty="0" smtClean="0">
                <a:latin typeface="Times New Roman" panose="02020603050405020304" pitchFamily="18" charset="0"/>
                <a:cs typeface="Times New Roman" panose="02020603050405020304" pitchFamily="18" charset="0"/>
              </a:rPr>
              <a:t>4 достопримечательности- «2» балла</a:t>
            </a:r>
          </a:p>
          <a:p>
            <a:r>
              <a:rPr lang="ru-RU" sz="3600" dirty="0" smtClean="0">
                <a:latin typeface="Times New Roman" panose="02020603050405020304" pitchFamily="18" charset="0"/>
                <a:cs typeface="Times New Roman" panose="02020603050405020304" pitchFamily="18" charset="0"/>
              </a:rPr>
              <a:t>3 достопримечательности- «1» балл</a:t>
            </a:r>
          </a:p>
        </p:txBody>
      </p:sp>
    </p:spTree>
    <p:extLst>
      <p:ext uri="{BB962C8B-B14F-4D97-AF65-F5344CB8AC3E}">
        <p14:creationId xmlns:p14="http://schemas.microsoft.com/office/powerpoint/2010/main" xmlns="" val="3817952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29600" cy="4525963"/>
          </a:xfrm>
        </p:spPr>
        <p:txBody>
          <a:bodyPr>
            <a:noAutofit/>
          </a:bodyPr>
          <a:lstStyle/>
          <a:p>
            <a:pPr marL="0" indent="0">
              <a:buNone/>
            </a:pPr>
            <a:r>
              <a:rPr lang="ru-RU" b="1" dirty="0" smtClean="0">
                <a:latin typeface="Times New Roman" panose="02020603050405020304" pitchFamily="18" charset="0"/>
                <a:cs typeface="Times New Roman" panose="02020603050405020304" pitchFamily="18" charset="0"/>
              </a:rPr>
              <a:t>Вариант </a:t>
            </a:r>
            <a:r>
              <a:rPr lang="ru-RU" b="1"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a:t>
            </a:r>
            <a:endParaRPr lang="de-DE" dirty="0" smtClean="0">
              <a:latin typeface="Times New Roman" panose="02020603050405020304" pitchFamily="18" charset="0"/>
              <a:cs typeface="Times New Roman" panose="02020603050405020304" pitchFamily="18" charset="0"/>
            </a:endParaRPr>
          </a:p>
          <a:p>
            <a:pPr marL="0" indent="0">
              <a:buNone/>
            </a:pPr>
            <a:r>
              <a:rPr lang="ru-RU" b="1" dirty="0" smtClean="0">
                <a:latin typeface="Times New Roman" panose="02020603050405020304" pitchFamily="18" charset="0"/>
                <a:cs typeface="Times New Roman" panose="02020603050405020304" pitchFamily="18" charset="0"/>
              </a:rPr>
              <a:t>Дополните </a:t>
            </a:r>
            <a:r>
              <a:rPr lang="ru-RU" b="1" dirty="0">
                <a:latin typeface="Times New Roman" panose="02020603050405020304" pitchFamily="18" charset="0"/>
                <a:cs typeface="Times New Roman" panose="02020603050405020304" pitchFamily="18" charset="0"/>
              </a:rPr>
              <a:t>предложения подходящим по смыслу словом под чертой:</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1)Ich fahre im …  nach Berlin.</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2)Ich fahre im …  .</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3)Ich besuche  … und  … .</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 </a:t>
            </a:r>
            <a:r>
              <a:rPr lang="de-DE" b="1" dirty="0" smtClean="0">
                <a:latin typeface="Times New Roman" panose="02020603050405020304" pitchFamily="18" charset="0"/>
                <a:cs typeface="Times New Roman" panose="02020603050405020304" pitchFamily="18" charset="0"/>
              </a:rPr>
              <a:t>Juli</a:t>
            </a:r>
            <a:r>
              <a:rPr lang="de-DE" b="1" dirty="0">
                <a:latin typeface="Times New Roman" panose="02020603050405020304" pitchFamily="18" charset="0"/>
                <a:cs typeface="Times New Roman" panose="02020603050405020304" pitchFamily="18" charset="0"/>
              </a:rPr>
              <a:t>	 </a:t>
            </a:r>
            <a:r>
              <a:rPr lang="de-DE" b="1" dirty="0" smtClean="0">
                <a:latin typeface="Times New Roman" panose="02020603050405020304" pitchFamily="18" charset="0"/>
                <a:cs typeface="Times New Roman" panose="02020603050405020304" pitchFamily="18" charset="0"/>
              </a:rPr>
              <a:t>      Alexanderplatz</a:t>
            </a:r>
            <a:r>
              <a:rPr lang="de-DE" b="1" dirty="0">
                <a:latin typeface="Times New Roman" panose="02020603050405020304" pitchFamily="18" charset="0"/>
                <a:cs typeface="Times New Roman" panose="02020603050405020304" pitchFamily="18" charset="0"/>
              </a:rPr>
              <a:t>	</a:t>
            </a:r>
            <a:r>
              <a:rPr lang="de-DE" b="1" dirty="0" smtClean="0">
                <a:latin typeface="Times New Roman" panose="02020603050405020304" pitchFamily="18" charset="0"/>
                <a:cs typeface="Times New Roman" panose="02020603050405020304" pitchFamily="18" charset="0"/>
              </a:rPr>
              <a:t>    Sommer                       Reichstagsgebäude </a:t>
            </a:r>
            <a:endParaRPr lang="ru-RU" dirty="0">
              <a:latin typeface="Times New Roman" panose="02020603050405020304" pitchFamily="18" charset="0"/>
              <a:cs typeface="Times New Roman" panose="02020603050405020304" pitchFamily="18" charset="0"/>
            </a:endParaRPr>
          </a:p>
        </p:txBody>
      </p:sp>
      <p:cxnSp>
        <p:nvCxnSpPr>
          <p:cNvPr id="4" name="Прямая соединительная линия 3"/>
          <p:cNvCxnSpPr/>
          <p:nvPr/>
        </p:nvCxnSpPr>
        <p:spPr>
          <a:xfrm>
            <a:off x="467544" y="3717032"/>
            <a:ext cx="820891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726560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620688"/>
            <a:ext cx="8229600" cy="4525963"/>
          </a:xfrm>
        </p:spPr>
        <p:txBody>
          <a:bodyPr>
            <a:noAutofit/>
          </a:bodyPr>
          <a:lstStyle/>
          <a:p>
            <a:pPr marL="0" indent="0">
              <a:buNone/>
            </a:pPr>
            <a:r>
              <a:rPr lang="ru-RU" b="1" dirty="0" smtClean="0">
                <a:latin typeface="Times New Roman" panose="02020603050405020304" pitchFamily="18" charset="0"/>
                <a:cs typeface="Times New Roman" panose="02020603050405020304" pitchFamily="18" charset="0"/>
              </a:rPr>
              <a:t>Ответы</a:t>
            </a:r>
            <a:r>
              <a:rPr lang="ru-RU" b="1" dirty="0">
                <a:latin typeface="Times New Roman" panose="02020603050405020304" pitchFamily="18" charset="0"/>
                <a:cs typeface="Times New Roman" panose="02020603050405020304" pitchFamily="18" charset="0"/>
              </a:rPr>
              <a:t>. Вариант 1</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Дополните предложения подходящим по смыслу словом под чертой:</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1)Ich fahre im </a:t>
            </a:r>
            <a:r>
              <a:rPr lang="de-DE" b="1" dirty="0">
                <a:latin typeface="Times New Roman" panose="02020603050405020304" pitchFamily="18" charset="0"/>
                <a:cs typeface="Times New Roman" panose="02020603050405020304" pitchFamily="18" charset="0"/>
              </a:rPr>
              <a:t>Sommer</a:t>
            </a:r>
            <a:r>
              <a:rPr lang="de-DE" dirty="0">
                <a:latin typeface="Times New Roman" panose="02020603050405020304" pitchFamily="18" charset="0"/>
                <a:cs typeface="Times New Roman" panose="02020603050405020304" pitchFamily="18" charset="0"/>
              </a:rPr>
              <a:t>  nach Berlin.</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2)Ich fahre im </a:t>
            </a:r>
            <a:r>
              <a:rPr lang="de-DE" b="1" dirty="0">
                <a:latin typeface="Times New Roman" panose="02020603050405020304" pitchFamily="18" charset="0"/>
                <a:cs typeface="Times New Roman" panose="02020603050405020304" pitchFamily="18" charset="0"/>
              </a:rPr>
              <a:t>Juli</a:t>
            </a:r>
            <a:r>
              <a:rPr lang="de-DE"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3)Ich besuche  </a:t>
            </a:r>
            <a:r>
              <a:rPr lang="de-DE" b="1" dirty="0">
                <a:latin typeface="Times New Roman" panose="02020603050405020304" pitchFamily="18" charset="0"/>
                <a:cs typeface="Times New Roman" panose="02020603050405020304" pitchFamily="18" charset="0"/>
              </a:rPr>
              <a:t>Alexanderplatz</a:t>
            </a:r>
            <a:r>
              <a:rPr lang="de-DE" dirty="0">
                <a:latin typeface="Times New Roman" panose="02020603050405020304" pitchFamily="18" charset="0"/>
                <a:cs typeface="Times New Roman" panose="02020603050405020304" pitchFamily="18" charset="0"/>
              </a:rPr>
              <a:t> und  </a:t>
            </a:r>
            <a:r>
              <a:rPr lang="de-DE" b="1" dirty="0">
                <a:latin typeface="Times New Roman" panose="02020603050405020304" pitchFamily="18" charset="0"/>
                <a:cs typeface="Times New Roman" panose="02020603050405020304" pitchFamily="18" charset="0"/>
              </a:rPr>
              <a:t>Reichstagsgebäude.</a:t>
            </a:r>
            <a:endParaRPr lang="ru-RU"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26568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Критерии оценивания</a:t>
            </a:r>
            <a:endParaRPr lang="ru-RU" b="1" dirty="0">
              <a:latin typeface="Times New Roman" panose="02020603050405020304" pitchFamily="18" charset="0"/>
              <a:cs typeface="Times New Roman" panose="02020603050405020304" pitchFamily="18" charset="0"/>
            </a:endParaRPr>
          </a:p>
        </p:txBody>
      </p:sp>
      <p:sp>
        <p:nvSpPr>
          <p:cNvPr id="5" name="Объект 2"/>
          <p:cNvSpPr>
            <a:spLocks noGrp="1"/>
          </p:cNvSpPr>
          <p:nvPr>
            <p:ph idx="1"/>
          </p:nvPr>
        </p:nvSpPr>
        <p:spPr/>
        <p:txBody>
          <a:bodyPr>
            <a:normAutofit/>
          </a:bodyPr>
          <a:lstStyle/>
          <a:p>
            <a:r>
              <a:rPr lang="de-DE" sz="3600" dirty="0" smtClean="0">
                <a:latin typeface="Times New Roman" panose="02020603050405020304" pitchFamily="18" charset="0"/>
                <a:cs typeface="Times New Roman" panose="02020603050405020304" pitchFamily="18" charset="0"/>
              </a:rPr>
              <a:t>4 </a:t>
            </a:r>
            <a:r>
              <a:rPr lang="ru-RU" sz="3600" dirty="0" smtClean="0">
                <a:latin typeface="Times New Roman" panose="02020603050405020304" pitchFamily="18" charset="0"/>
                <a:cs typeface="Times New Roman" panose="02020603050405020304" pitchFamily="18" charset="0"/>
              </a:rPr>
              <a:t>слова правильно - «3» балла</a:t>
            </a:r>
          </a:p>
          <a:p>
            <a:r>
              <a:rPr lang="ru-RU" sz="3600" dirty="0" smtClean="0">
                <a:latin typeface="Times New Roman" panose="02020603050405020304" pitchFamily="18" charset="0"/>
                <a:cs typeface="Times New Roman" panose="02020603050405020304" pitchFamily="18" charset="0"/>
              </a:rPr>
              <a:t>3 слова правильно - «2» балла</a:t>
            </a:r>
          </a:p>
          <a:p>
            <a:r>
              <a:rPr lang="ru-RU" sz="3600" dirty="0">
                <a:latin typeface="Times New Roman" panose="02020603050405020304" pitchFamily="18" charset="0"/>
                <a:cs typeface="Times New Roman" panose="02020603050405020304" pitchFamily="18" charset="0"/>
              </a:rPr>
              <a:t>2 слова правильно - </a:t>
            </a:r>
            <a:r>
              <a:rPr lang="ru-RU" sz="3600" dirty="0" smtClean="0">
                <a:latin typeface="Times New Roman" panose="02020603050405020304" pitchFamily="18" charset="0"/>
                <a:cs typeface="Times New Roman" panose="02020603050405020304" pitchFamily="18" charset="0"/>
              </a:rPr>
              <a:t>«1» балл</a:t>
            </a:r>
          </a:p>
        </p:txBody>
      </p:sp>
    </p:spTree>
    <p:extLst>
      <p:ext uri="{BB962C8B-B14F-4D97-AF65-F5344CB8AC3E}">
        <p14:creationId xmlns:p14="http://schemas.microsoft.com/office/powerpoint/2010/main" xmlns="" val="4129578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bodyPr>
          <a:lstStyle/>
          <a:p>
            <a:r>
              <a:rPr lang="de-DE" b="1" dirty="0" smtClean="0">
                <a:latin typeface="Times New Roman" panose="02020603050405020304" pitchFamily="18" charset="0"/>
                <a:cs typeface="Times New Roman" panose="02020603050405020304" pitchFamily="18" charset="0"/>
              </a:rPr>
              <a:t>Unterrichtsplan</a:t>
            </a: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(План урока):</a:t>
            </a:r>
            <a:br>
              <a:rPr lang="ru-RU" b="1" dirty="0" smtClean="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9552" y="1268760"/>
            <a:ext cx="8229600" cy="4525963"/>
          </a:xfrm>
        </p:spPr>
        <p:txBody>
          <a:bodyPr/>
          <a:lstStyle/>
          <a:p>
            <a:r>
              <a:rPr lang="de-DE" dirty="0">
                <a:latin typeface="Times New Roman" panose="02020603050405020304" pitchFamily="18" charset="0"/>
                <a:cs typeface="Times New Roman" panose="02020603050405020304" pitchFamily="18" charset="0"/>
              </a:rPr>
              <a:t>die Wörter </a:t>
            </a:r>
            <a:r>
              <a:rPr lang="de-DE" dirty="0" smtClean="0">
                <a:latin typeface="Times New Roman" panose="02020603050405020304" pitchFamily="18" charset="0"/>
                <a:cs typeface="Times New Roman" panose="02020603050405020304" pitchFamily="18" charset="0"/>
              </a:rPr>
              <a:t>wiederholen</a:t>
            </a:r>
            <a:r>
              <a:rPr lang="ru-RU" dirty="0" smtClean="0">
                <a:latin typeface="Times New Roman" panose="02020603050405020304" pitchFamily="18" charset="0"/>
                <a:cs typeface="Times New Roman" panose="02020603050405020304" pitchFamily="18" charset="0"/>
              </a:rPr>
              <a:t>;</a:t>
            </a:r>
          </a:p>
          <a:p>
            <a:r>
              <a:rPr lang="de-DE" dirty="0" smtClean="0">
                <a:latin typeface="Times New Roman" panose="02020603050405020304" pitchFamily="18" charset="0"/>
                <a:cs typeface="Times New Roman" panose="02020603050405020304" pitchFamily="18" charset="0"/>
              </a:rPr>
              <a:t>lesen</a:t>
            </a:r>
            <a:r>
              <a:rPr lang="ru-RU" dirty="0" smtClean="0">
                <a:latin typeface="Times New Roman" panose="02020603050405020304" pitchFamily="18" charset="0"/>
                <a:cs typeface="Times New Roman" panose="02020603050405020304" pitchFamily="18" charset="0"/>
              </a:rPr>
              <a:t>;</a:t>
            </a:r>
          </a:p>
          <a:p>
            <a:r>
              <a:rPr lang="de-DE" dirty="0" smtClean="0">
                <a:latin typeface="Times New Roman" panose="02020603050405020304" pitchFamily="18" charset="0"/>
                <a:cs typeface="Times New Roman" panose="02020603050405020304" pitchFamily="18" charset="0"/>
              </a:rPr>
              <a:t>hören</a:t>
            </a:r>
            <a:r>
              <a:rPr lang="ru-RU" dirty="0" smtClean="0">
                <a:latin typeface="Times New Roman" panose="02020603050405020304" pitchFamily="18" charset="0"/>
                <a:cs typeface="Times New Roman" panose="02020603050405020304" pitchFamily="18" charset="0"/>
              </a:rPr>
              <a:t>;</a:t>
            </a:r>
          </a:p>
          <a:p>
            <a:r>
              <a:rPr lang="de-DE" dirty="0" smtClean="0">
                <a:latin typeface="Times New Roman" panose="02020603050405020304" pitchFamily="18" charset="0"/>
                <a:cs typeface="Times New Roman" panose="02020603050405020304" pitchFamily="18" charset="0"/>
              </a:rPr>
              <a:t>über Deutschland</a:t>
            </a:r>
            <a:r>
              <a:rPr lang="de-DE" dirty="0">
                <a:latin typeface="Times New Roman" panose="02020603050405020304" pitchFamily="18" charset="0"/>
                <a:cs typeface="Times New Roman" panose="02020603050405020304" pitchFamily="18" charset="0"/>
              </a:rPr>
              <a:t> </a:t>
            </a:r>
            <a:r>
              <a:rPr lang="de-DE" dirty="0" smtClean="0">
                <a:latin typeface="Times New Roman" panose="02020603050405020304" pitchFamily="18" charset="0"/>
                <a:cs typeface="Times New Roman" panose="02020603050405020304" pitchFamily="18" charset="0"/>
              </a:rPr>
              <a:t>erfahren</a:t>
            </a:r>
            <a:r>
              <a:rPr lang="ru-RU" dirty="0" smtClean="0">
                <a:latin typeface="Times New Roman" panose="02020603050405020304" pitchFamily="18" charset="0"/>
                <a:cs typeface="Times New Roman" panose="02020603050405020304" pitchFamily="18" charset="0"/>
              </a:rPr>
              <a:t>;</a:t>
            </a:r>
          </a:p>
          <a:p>
            <a:r>
              <a:rPr lang="de-DE" dirty="0" smtClean="0">
                <a:latin typeface="Times New Roman" panose="02020603050405020304" pitchFamily="18" charset="0"/>
                <a:cs typeface="Times New Roman" panose="02020603050405020304" pitchFamily="18" charset="0"/>
              </a:rPr>
              <a:t>schreiben.</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49249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748464" cy="4525963"/>
          </a:xfrm>
        </p:spPr>
        <p:txBody>
          <a:bodyPr>
            <a:noAutofit/>
          </a:bodyPr>
          <a:lstStyle/>
          <a:p>
            <a:r>
              <a:rPr lang="ru-RU" sz="3600" b="1" dirty="0" smtClean="0">
                <a:latin typeface="Times New Roman" panose="02020603050405020304" pitchFamily="18" charset="0"/>
                <a:cs typeface="Times New Roman" panose="02020603050405020304" pitchFamily="18" charset="0"/>
              </a:rPr>
              <a:t>Домашнее </a:t>
            </a:r>
            <a:r>
              <a:rPr lang="ru-RU" sz="3600" b="1" dirty="0">
                <a:latin typeface="Times New Roman" panose="02020603050405020304" pitchFamily="18" charset="0"/>
                <a:cs typeface="Times New Roman" panose="02020603050405020304" pitchFamily="18" charset="0"/>
              </a:rPr>
              <a:t>задание (</a:t>
            </a:r>
            <a:r>
              <a:rPr lang="de-DE" sz="3600" b="1" dirty="0">
                <a:latin typeface="Times New Roman" panose="02020603050405020304" pitchFamily="18" charset="0"/>
                <a:cs typeface="Times New Roman" panose="02020603050405020304" pitchFamily="18" charset="0"/>
              </a:rPr>
              <a:t>die Hausaufgabe</a:t>
            </a:r>
            <a:r>
              <a:rPr lang="ru-RU" sz="3600" b="1" dirty="0" smtClean="0">
                <a:latin typeface="Times New Roman" panose="02020603050405020304" pitchFamily="18" charset="0"/>
                <a:cs typeface="Times New Roman" panose="02020603050405020304" pitchFamily="18" charset="0"/>
              </a:rPr>
              <a:t>)</a:t>
            </a:r>
          </a:p>
          <a:p>
            <a:r>
              <a:rPr lang="ru-RU" sz="3600" dirty="0">
                <a:latin typeface="Times New Roman" panose="02020603050405020304" pitchFamily="18" charset="0"/>
                <a:cs typeface="Times New Roman" panose="02020603050405020304" pitchFamily="18" charset="0"/>
              </a:rPr>
              <a:t>Доделать буклеты, если не успели на занятии. </a:t>
            </a:r>
          </a:p>
          <a:p>
            <a:r>
              <a:rPr lang="ru-RU" sz="3600" dirty="0">
                <a:latin typeface="Times New Roman" panose="02020603050405020304" pitchFamily="18" charset="0"/>
                <a:cs typeface="Times New Roman" panose="02020603050405020304" pitchFamily="18" charset="0"/>
              </a:rPr>
              <a:t>Учебник стр. 54-55, упр. 1 </a:t>
            </a:r>
            <a:r>
              <a:rPr lang="ru-RU" sz="3600" dirty="0" smtClean="0">
                <a:latin typeface="Times New Roman" panose="02020603050405020304" pitchFamily="18" charset="0"/>
                <a:cs typeface="Times New Roman" panose="02020603050405020304" pitchFamily="18" charset="0"/>
              </a:rPr>
              <a:t>а.</a:t>
            </a:r>
            <a:endParaRPr lang="ru-RU" sz="3600" dirty="0">
              <a:latin typeface="Times New Roman" panose="02020603050405020304" pitchFamily="18" charset="0"/>
              <a:cs typeface="Times New Roman" panose="02020603050405020304" pitchFamily="18" charset="0"/>
            </a:endParaRPr>
          </a:p>
          <a:p>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62789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764704"/>
            <a:ext cx="8229600" cy="4525963"/>
          </a:xfrm>
        </p:spPr>
        <p:txBody>
          <a:bodyPr>
            <a:normAutofit fontScale="92500"/>
          </a:bodyPr>
          <a:lstStyle/>
          <a:p>
            <a:r>
              <a:rPr lang="ru-RU" sz="4000" b="1" u="sng" dirty="0" smtClean="0">
                <a:latin typeface="Times New Roman" panose="02020603050405020304" pitchFamily="18" charset="0"/>
                <a:cs typeface="Times New Roman" panose="02020603050405020304" pitchFamily="18" charset="0"/>
              </a:rPr>
              <a:t>Рефлексия</a:t>
            </a:r>
          </a:p>
          <a:p>
            <a:r>
              <a:rPr lang="ru-RU" sz="4000" dirty="0" smtClean="0">
                <a:latin typeface="Times New Roman" panose="02020603050405020304" pitchFamily="18" charset="0"/>
                <a:cs typeface="Times New Roman" panose="02020603050405020304" pitchFamily="18" charset="0"/>
              </a:rPr>
              <a:t>Сегодня </a:t>
            </a:r>
            <a:r>
              <a:rPr lang="ru-RU" sz="4000" dirty="0">
                <a:latin typeface="Times New Roman" panose="02020603050405020304" pitchFamily="18" charset="0"/>
                <a:cs typeface="Times New Roman" panose="02020603050405020304" pitchFamily="18" charset="0"/>
              </a:rPr>
              <a:t>я узнал </a:t>
            </a:r>
            <a:r>
              <a:rPr lang="ru-RU" sz="4000" dirty="0" smtClean="0">
                <a:latin typeface="Times New Roman" panose="02020603050405020304" pitchFamily="18" charset="0"/>
                <a:cs typeface="Times New Roman" panose="02020603050405020304" pitchFamily="18" charset="0"/>
              </a:rPr>
              <a:t>…</a:t>
            </a:r>
          </a:p>
          <a:p>
            <a:r>
              <a:rPr lang="ru-RU" sz="4000" dirty="0" smtClean="0">
                <a:latin typeface="Times New Roman" panose="02020603050405020304" pitchFamily="18" charset="0"/>
                <a:cs typeface="Times New Roman" panose="02020603050405020304" pitchFamily="18" charset="0"/>
              </a:rPr>
              <a:t>Нам нужен был этот урок, чтобы … .</a:t>
            </a:r>
          </a:p>
          <a:p>
            <a:r>
              <a:rPr lang="ru-RU" sz="4000" dirty="0" smtClean="0">
                <a:latin typeface="Times New Roman" panose="02020603050405020304" pitchFamily="18" charset="0"/>
                <a:cs typeface="Times New Roman" panose="02020603050405020304" pitchFamily="18" charset="0"/>
              </a:rPr>
              <a:t>На уроке я работал активно.</a:t>
            </a:r>
          </a:p>
          <a:p>
            <a:r>
              <a:rPr lang="ru-RU" sz="4000" dirty="0" smtClean="0">
                <a:latin typeface="Times New Roman" panose="02020603050405020304" pitchFamily="18" charset="0"/>
                <a:cs typeface="Times New Roman" panose="02020603050405020304" pitchFamily="18" charset="0"/>
              </a:rPr>
              <a:t>На уроке я работал пассивно. </a:t>
            </a:r>
          </a:p>
          <a:p>
            <a:r>
              <a:rPr lang="ru-RU" sz="4000" dirty="0" smtClean="0">
                <a:latin typeface="Times New Roman" panose="02020603050405020304" pitchFamily="18" charset="0"/>
                <a:cs typeface="Times New Roman" panose="02020603050405020304" pitchFamily="18" charset="0"/>
              </a:rPr>
              <a:t>Я доволен своей работой на уроке.</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94811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latin typeface="Times New Roman" panose="02020603050405020304" pitchFamily="18" charset="0"/>
                <a:cs typeface="Times New Roman" panose="02020603050405020304" pitchFamily="18" charset="0"/>
              </a:rPr>
              <a:t>Критерии оценки за урок</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1700808"/>
            <a:ext cx="8229600" cy="4525963"/>
          </a:xfrm>
        </p:spPr>
        <p:txBody>
          <a:bodyPr/>
          <a:lstStyle/>
          <a:p>
            <a:r>
              <a:rPr lang="ru-RU" dirty="0" smtClean="0">
                <a:latin typeface="Times New Roman" panose="02020603050405020304" pitchFamily="18" charset="0"/>
                <a:cs typeface="Times New Roman" panose="02020603050405020304" pitchFamily="18" charset="0"/>
              </a:rPr>
              <a:t>9-10 баллов- оценка «5»</a:t>
            </a:r>
          </a:p>
          <a:p>
            <a:r>
              <a:rPr lang="ru-RU" dirty="0" smtClean="0">
                <a:latin typeface="Times New Roman" panose="02020603050405020304" pitchFamily="18" charset="0"/>
                <a:cs typeface="Times New Roman" panose="02020603050405020304" pitchFamily="18" charset="0"/>
              </a:rPr>
              <a:t>7-8 баллов-оценка «4»</a:t>
            </a:r>
          </a:p>
          <a:p>
            <a:r>
              <a:rPr lang="ru-RU" dirty="0" smtClean="0">
                <a:latin typeface="Times New Roman" panose="02020603050405020304" pitchFamily="18" charset="0"/>
                <a:cs typeface="Times New Roman" panose="02020603050405020304" pitchFamily="18" charset="0"/>
              </a:rPr>
              <a:t>5-6 баллов-оценка «3»</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8011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Список источников:</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r>
              <a:rPr lang="ru-RU" sz="1800" dirty="0" smtClean="0"/>
              <a:t>Учебник «Вундеркинды Плюс. 2 класс»</a:t>
            </a:r>
          </a:p>
          <a:p>
            <a:r>
              <a:rPr lang="de-DE" sz="1800" dirty="0" smtClean="0">
                <a:hlinkClick r:id="rId2"/>
              </a:rPr>
              <a:t>https</a:t>
            </a:r>
            <a:r>
              <a:rPr lang="de-DE" sz="1800" dirty="0">
                <a:hlinkClick r:id="rId2"/>
              </a:rPr>
              <a:t>://</a:t>
            </a:r>
            <a:r>
              <a:rPr lang="de-DE" sz="1800" dirty="0" smtClean="0">
                <a:hlinkClick r:id="rId2"/>
              </a:rPr>
              <a:t>yandex.ru/images/search?pos=4&amp;img</a:t>
            </a:r>
            <a:endParaRPr lang="ru-RU" sz="1800" dirty="0" smtClean="0"/>
          </a:p>
          <a:p>
            <a:r>
              <a:rPr lang="de-DE" sz="1800" dirty="0">
                <a:hlinkClick r:id="rId3"/>
              </a:rPr>
              <a:t>https://yandex.ru/search/?text</a:t>
            </a:r>
            <a:r>
              <a:rPr lang="de-DE" sz="1800" dirty="0" smtClean="0">
                <a:hlinkClick r:id="rId3"/>
              </a:rPr>
              <a:t>=</a:t>
            </a:r>
            <a:endParaRPr lang="ru-RU" sz="1800" dirty="0" smtClean="0"/>
          </a:p>
          <a:p>
            <a:r>
              <a:rPr lang="de-DE" sz="1800" dirty="0">
                <a:hlinkClick r:id="rId4"/>
              </a:rPr>
              <a:t>https://</a:t>
            </a:r>
            <a:r>
              <a:rPr lang="de-DE" sz="1800" dirty="0" smtClean="0">
                <a:hlinkClick r:id="rId4"/>
              </a:rPr>
              <a:t>learningapps.org/display?v=psh31fnkc23</a:t>
            </a:r>
            <a:endParaRPr lang="ru-RU" sz="1800" dirty="0" smtClean="0"/>
          </a:p>
          <a:p>
            <a:r>
              <a:rPr lang="de-DE" sz="1800" dirty="0">
                <a:hlinkClick r:id="rId5"/>
              </a:rPr>
              <a:t>https://</a:t>
            </a:r>
            <a:r>
              <a:rPr lang="de-DE" sz="1800" dirty="0" smtClean="0">
                <a:hlinkClick r:id="rId5"/>
              </a:rPr>
              <a:t>learningapps.org/display?v=pqh4fckjn23</a:t>
            </a:r>
            <a:endParaRPr lang="ru-RU" sz="1800" dirty="0" smtClean="0"/>
          </a:p>
          <a:p>
            <a:r>
              <a:rPr lang="de-DE" sz="1800" dirty="0">
                <a:hlinkClick r:id="rId6"/>
              </a:rPr>
              <a:t>https://</a:t>
            </a:r>
            <a:r>
              <a:rPr lang="de-DE" sz="1800" dirty="0" smtClean="0">
                <a:hlinkClick r:id="rId6"/>
              </a:rPr>
              <a:t>www.de-online.ru/index/0-1170</a:t>
            </a:r>
            <a:endParaRPr lang="ru-RU" sz="1800" dirty="0" smtClean="0"/>
          </a:p>
          <a:p>
            <a:r>
              <a:rPr lang="de-DE" sz="1800" dirty="0" smtClean="0">
                <a:hlinkClick r:id="rId7"/>
              </a:rPr>
              <a:t>https</a:t>
            </a:r>
            <a:r>
              <a:rPr lang="de-DE" sz="1800" dirty="0">
                <a:hlinkClick r:id="rId7"/>
              </a:rPr>
              <a:t>://</a:t>
            </a:r>
            <a:r>
              <a:rPr lang="de-DE" sz="1800" dirty="0" smtClean="0">
                <a:hlinkClick r:id="rId7"/>
              </a:rPr>
              <a:t>wt-blog.net/nemeckij-jazyk/teksty-na-nemeckom-jazyke/topik-berlin-na-nemeckom-tema-berlin-s-perevodom.html</a:t>
            </a:r>
            <a:endParaRPr lang="ru-RU" sz="1800" dirty="0" smtClean="0"/>
          </a:p>
          <a:p>
            <a:r>
              <a:rPr lang="de-DE" sz="1800" dirty="0" smtClean="0">
                <a:hlinkClick r:id="rId8"/>
              </a:rPr>
              <a:t>https</a:t>
            </a:r>
            <a:r>
              <a:rPr lang="de-DE" sz="1800" dirty="0">
                <a:hlinkClick r:id="rId8"/>
              </a:rPr>
              <a:t>://</a:t>
            </a:r>
            <a:r>
              <a:rPr lang="de-DE" sz="1800" dirty="0" smtClean="0">
                <a:hlinkClick r:id="rId8"/>
              </a:rPr>
              <a:t>multiurok.ru/files/topik-o-bierlinie-na-niemietskom-iazykie-s-pieriev.html</a:t>
            </a:r>
            <a:endParaRPr lang="ru-RU" sz="1800" dirty="0" smtClean="0"/>
          </a:p>
          <a:p>
            <a:endParaRPr lang="ru-RU" sz="1800" dirty="0"/>
          </a:p>
        </p:txBody>
      </p:sp>
    </p:spTree>
    <p:extLst>
      <p:ext uri="{BB962C8B-B14F-4D97-AF65-F5344CB8AC3E}">
        <p14:creationId xmlns:p14="http://schemas.microsoft.com/office/powerpoint/2010/main" xmlns="" val="963942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anose="02020603050405020304" pitchFamily="18" charset="0"/>
                <a:cs typeface="Times New Roman" panose="02020603050405020304" pitchFamily="18" charset="0"/>
              </a:rPr>
              <a:t>Критерии оценивания работы на уроке:</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9552" y="2060848"/>
            <a:ext cx="8229600" cy="4525963"/>
          </a:xfrm>
        </p:spPr>
        <p:txBody>
          <a:bodyPr/>
          <a:lstStyle/>
          <a:p>
            <a:r>
              <a:rPr lang="ru-RU" dirty="0" smtClean="0">
                <a:latin typeface="Times New Roman" panose="02020603050405020304" pitchFamily="18" charset="0"/>
                <a:cs typeface="Times New Roman" panose="02020603050405020304" pitchFamily="18" charset="0"/>
              </a:rPr>
              <a:t>Работа с карточками-максимально 3 балла</a:t>
            </a:r>
          </a:p>
          <a:p>
            <a:r>
              <a:rPr lang="ru-RU" dirty="0" smtClean="0">
                <a:latin typeface="Times New Roman" panose="02020603050405020304" pitchFamily="18" charset="0"/>
                <a:cs typeface="Times New Roman" panose="02020603050405020304" pitchFamily="18" charset="0"/>
              </a:rPr>
              <a:t>Устный ответ: каждый правильный ответ –</a:t>
            </a:r>
          </a:p>
          <a:p>
            <a:r>
              <a:rPr lang="ru-RU" dirty="0" smtClean="0">
                <a:latin typeface="Times New Roman" panose="02020603050405020304" pitchFamily="18" charset="0"/>
                <a:cs typeface="Times New Roman" panose="02020603050405020304" pitchFamily="18" charset="0"/>
              </a:rPr>
              <a:t>1 балл</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05696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latin typeface="Times New Roman" panose="02020603050405020304" pitchFamily="18" charset="0"/>
                <a:cs typeface="Times New Roman" panose="02020603050405020304" pitchFamily="18" charset="0"/>
              </a:rPr>
              <a:t>Критерии оценки за урок</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1700808"/>
            <a:ext cx="8229600" cy="4525963"/>
          </a:xfrm>
        </p:spPr>
        <p:txBody>
          <a:bodyPr/>
          <a:lstStyle/>
          <a:p>
            <a:r>
              <a:rPr lang="ru-RU" dirty="0" smtClean="0">
                <a:latin typeface="Times New Roman" panose="02020603050405020304" pitchFamily="18" charset="0"/>
                <a:cs typeface="Times New Roman" panose="02020603050405020304" pitchFamily="18" charset="0"/>
              </a:rPr>
              <a:t>9-10 баллов- оценка «5»</a:t>
            </a:r>
          </a:p>
          <a:p>
            <a:r>
              <a:rPr lang="ru-RU" dirty="0" smtClean="0">
                <a:latin typeface="Times New Roman" panose="02020603050405020304" pitchFamily="18" charset="0"/>
                <a:cs typeface="Times New Roman" panose="02020603050405020304" pitchFamily="18" charset="0"/>
              </a:rPr>
              <a:t>7-8 баллов-оценка «4»</a:t>
            </a:r>
          </a:p>
          <a:p>
            <a:r>
              <a:rPr lang="ru-RU" dirty="0" smtClean="0">
                <a:latin typeface="Times New Roman" panose="02020603050405020304" pitchFamily="18" charset="0"/>
                <a:cs typeface="Times New Roman" panose="02020603050405020304" pitchFamily="18" charset="0"/>
              </a:rPr>
              <a:t>5-6 баллов-оценка «3»</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54925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2195736" y="2204864"/>
            <a:ext cx="5657318" cy="1323439"/>
          </a:xfrm>
          <a:prstGeom prst="rect">
            <a:avLst/>
          </a:prstGeom>
        </p:spPr>
        <p:txBody>
          <a:bodyPr wrap="none">
            <a:spAutoFit/>
          </a:bodyPr>
          <a:lstStyle/>
          <a:p>
            <a:r>
              <a:rPr lang="de-DE" sz="8000" b="1" dirty="0" smtClean="0">
                <a:latin typeface="Times New Roman" panose="02020603050405020304" pitchFamily="18" charset="0"/>
                <a:cs typeface="Times New Roman" panose="02020603050405020304" pitchFamily="18" charset="0"/>
              </a:rPr>
              <a:t>Deutschland</a:t>
            </a:r>
            <a:endParaRPr lang="ru-RU"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90538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151648"/>
            <a:ext cx="7128792" cy="6685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5794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Флаг Германии</a:t>
            </a:r>
            <a:endParaRPr lang="ru-RU" b="1" dirty="0">
              <a:latin typeface="Times New Roman" panose="02020603050405020304" pitchFamily="18" charset="0"/>
              <a:cs typeface="Times New Roman" panose="02020603050405020304" pitchFamily="18" charset="0"/>
            </a:endParaRPr>
          </a:p>
        </p:txBody>
      </p:sp>
      <p:pic>
        <p:nvPicPr>
          <p:cNvPr id="8195" name="Picture 3"/>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4334" t="26528" r="6186" b="25041"/>
          <a:stretch/>
        </p:blipFill>
        <p:spPr bwMode="auto">
          <a:xfrm>
            <a:off x="326150" y="1844824"/>
            <a:ext cx="4730674" cy="2373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5056824" y="1844824"/>
            <a:ext cx="2777555" cy="707886"/>
          </a:xfrm>
          <a:prstGeom prst="rect">
            <a:avLst/>
          </a:prstGeom>
        </p:spPr>
        <p:txBody>
          <a:bodyPr wrap="none">
            <a:spAutoFit/>
          </a:bodyPr>
          <a:lstStyle/>
          <a:p>
            <a:pPr algn="ctr" fontAlgn="auto">
              <a:spcBef>
                <a:spcPts val="0"/>
              </a:spcBef>
              <a:spcAft>
                <a:spcPts val="0"/>
              </a:spcAft>
              <a:defRPr/>
            </a:pPr>
            <a:r>
              <a:rPr lang="de-DE" sz="40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schwarz</a:t>
            </a:r>
            <a:endParaRPr lang="ru-RU" sz="40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230089" y="2603409"/>
            <a:ext cx="1518365" cy="830997"/>
          </a:xfrm>
          <a:prstGeom prst="rect">
            <a:avLst/>
          </a:prstGeom>
        </p:spPr>
        <p:txBody>
          <a:bodyPr wrap="none">
            <a:spAutoFit/>
          </a:bodyPr>
          <a:lstStyle/>
          <a:p>
            <a:pPr algn="ctr" fontAlgn="auto">
              <a:spcBef>
                <a:spcPts val="0"/>
              </a:spcBef>
              <a:spcAft>
                <a:spcPts val="0"/>
              </a:spcAft>
              <a:defRPr/>
            </a:pPr>
            <a:r>
              <a:rPr lang="de-DE"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rot</a:t>
            </a:r>
            <a:endParaRPr lang="ru-RU"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230089" y="3458788"/>
            <a:ext cx="1754006" cy="769441"/>
          </a:xfrm>
          <a:prstGeom prst="rect">
            <a:avLst/>
          </a:prstGeom>
        </p:spPr>
        <p:txBody>
          <a:bodyPr wrap="none">
            <a:spAutoFit/>
          </a:bodyPr>
          <a:lstStyle/>
          <a:p>
            <a:pPr algn="ctr" fontAlgn="auto">
              <a:spcBef>
                <a:spcPts val="0"/>
              </a:spcBef>
              <a:spcAft>
                <a:spcPts val="0"/>
              </a:spcAft>
              <a:defRPr/>
            </a:pPr>
            <a:r>
              <a:rPr lang="de-DE" sz="4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gelb</a:t>
            </a:r>
            <a:endParaRPr lang="ru-RU" sz="4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620" y="4896497"/>
            <a:ext cx="9140323" cy="584775"/>
          </a:xfrm>
          <a:prstGeom prst="rect">
            <a:avLst/>
          </a:prstGeom>
        </p:spPr>
        <p:txBody>
          <a:bodyPr wrap="none">
            <a:spAutoFit/>
          </a:bodyPr>
          <a:lstStyle/>
          <a:p>
            <a:r>
              <a:rPr lang="ru-RU" altLang="ru-RU" sz="3200" b="1" dirty="0" smtClean="0">
                <a:latin typeface="Times New Roman" pitchFamily="18" charset="0"/>
                <a:cs typeface="Times New Roman" pitchFamily="18" charset="0"/>
              </a:rPr>
              <a:t>Население страны: более 84 миллионов человек</a:t>
            </a:r>
            <a:endParaRPr lang="ru-RU" sz="3200" b="1" dirty="0"/>
          </a:p>
        </p:txBody>
      </p:sp>
    </p:spTree>
    <p:extLst>
      <p:ext uri="{BB962C8B-B14F-4D97-AF65-F5344CB8AC3E}">
        <p14:creationId xmlns:p14="http://schemas.microsoft.com/office/powerpoint/2010/main" xmlns="" val="330857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Герб Германии</a:t>
            </a:r>
            <a:endParaRPr lang="ru-RU" b="1"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19828" y="1556792"/>
            <a:ext cx="3176291" cy="3724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2375265" y="4964086"/>
            <a:ext cx="3820854" cy="1107996"/>
          </a:xfrm>
          <a:prstGeom prst="rect">
            <a:avLst/>
          </a:prstGeom>
        </p:spPr>
        <p:txBody>
          <a:bodyPr wrap="none">
            <a:spAutoFit/>
          </a:bodyPr>
          <a:lstStyle/>
          <a:p>
            <a:pPr algn="ctr" fontAlgn="auto">
              <a:spcBef>
                <a:spcPts val="0"/>
              </a:spcBef>
              <a:spcAft>
                <a:spcPts val="0"/>
              </a:spcAft>
              <a:defRPr/>
            </a:pPr>
            <a:r>
              <a:rPr lang="de-DE"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Der Adler</a:t>
            </a:r>
            <a:endParaRPr lang="ru-RU"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453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346" y="74951"/>
            <a:ext cx="8229600" cy="1143000"/>
          </a:xfrm>
        </p:spPr>
        <p:txBody>
          <a:bodyPr>
            <a:normAutofit/>
          </a:bodyPr>
          <a:lstStyle/>
          <a:p>
            <a:r>
              <a:rPr lang="de-DE" b="1" dirty="0" smtClean="0">
                <a:latin typeface="Times New Roman" panose="02020603050405020304" pitchFamily="18" charset="0"/>
                <a:cs typeface="Times New Roman" panose="02020603050405020304" pitchFamily="18" charset="0"/>
              </a:rPr>
              <a:t>Alexanderplatz</a:t>
            </a: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899592" y="4653136"/>
            <a:ext cx="7774436" cy="1754326"/>
          </a:xfrm>
          <a:prstGeom prst="rect">
            <a:avLst/>
          </a:prstGeom>
        </p:spPr>
        <p:txBody>
          <a:bodyPr wrap="none">
            <a:spAutoFit/>
          </a:bodyPr>
          <a:lstStyle/>
          <a:p>
            <a:r>
              <a:rPr lang="ru-RU" sz="3600" dirty="0" smtClean="0">
                <a:latin typeface="Times New Roman" panose="02020603050405020304" pitchFamily="18" charset="0"/>
                <a:cs typeface="Times New Roman" panose="02020603050405020304" pitchFamily="18" charset="0"/>
              </a:rPr>
              <a:t>Центральная площадь Берлина. </a:t>
            </a:r>
          </a:p>
          <a:p>
            <a:r>
              <a:rPr lang="ru-RU" sz="3600" dirty="0" smtClean="0">
                <a:latin typeface="Times New Roman" panose="02020603050405020304" pitchFamily="18" charset="0"/>
                <a:cs typeface="Times New Roman" panose="02020603050405020304" pitchFamily="18" charset="0"/>
              </a:rPr>
              <a:t>Площадь названа в честь российского </a:t>
            </a:r>
          </a:p>
          <a:p>
            <a:r>
              <a:rPr lang="ru-RU" sz="3600" dirty="0" smtClean="0">
                <a:latin typeface="Times New Roman" panose="02020603050405020304" pitchFamily="18" charset="0"/>
                <a:cs typeface="Times New Roman" panose="02020603050405020304" pitchFamily="18" charset="0"/>
              </a:rPr>
              <a:t>императора Александра </a:t>
            </a:r>
            <a:r>
              <a:rPr lang="de-DE" sz="3600" dirty="0" smtClean="0">
                <a:latin typeface="Times New Roman" panose="02020603050405020304" pitchFamily="18" charset="0"/>
                <a:cs typeface="Times New Roman" panose="02020603050405020304" pitchFamily="18" charset="0"/>
              </a:rPr>
              <a:t>I</a:t>
            </a:r>
            <a:r>
              <a:rPr lang="ru-RU" sz="3600" dirty="0" smtClean="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452260" y="1052736"/>
            <a:ext cx="5407359" cy="360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59448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360</Words>
  <Application>Microsoft Office PowerPoint</Application>
  <PresentationFormat>Экран (4:3)</PresentationFormat>
  <Paragraphs>82</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Reisen zu verschiedenen Jahreszeiten. Berlin ist die Hauptstadt von Deutschland  </vt:lpstr>
      <vt:lpstr>Unterrichtsplan (План урока): </vt:lpstr>
      <vt:lpstr>Критерии оценивания работы на уроке:</vt:lpstr>
      <vt:lpstr>Критерии оценки за урок</vt:lpstr>
      <vt:lpstr>Слайд 5</vt:lpstr>
      <vt:lpstr>Слайд 6</vt:lpstr>
      <vt:lpstr>Флаг Германии</vt:lpstr>
      <vt:lpstr>Герб Германии</vt:lpstr>
      <vt:lpstr>Alexanderplatz</vt:lpstr>
      <vt:lpstr>Fernsehturm  Телевизионная вышка</vt:lpstr>
      <vt:lpstr>Brandenburger Tor Бранденбу́ргские воро́та</vt:lpstr>
      <vt:lpstr>Reichstagsgebäude  Рейхстаг (здание правительства)</vt:lpstr>
      <vt:lpstr>Schloss Charlottenburg Дворе́ц Шарло́ттенбург.  Дворец-музей</vt:lpstr>
      <vt:lpstr>Вариант 1</vt:lpstr>
      <vt:lpstr>Слайд 15</vt:lpstr>
      <vt:lpstr>Критерии оценивания</vt:lpstr>
      <vt:lpstr>Слайд 17</vt:lpstr>
      <vt:lpstr>Слайд 18</vt:lpstr>
      <vt:lpstr>Критерии оценивания</vt:lpstr>
      <vt:lpstr>Слайд 20</vt:lpstr>
      <vt:lpstr>Слайд 21</vt:lpstr>
      <vt:lpstr>Критерии оценки за урок</vt:lpstr>
      <vt:lpstr>Список источников:</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Путешествие в разное время года. Знакомство со столицей Германии.  </dc:title>
  <dc:creator>Пользователь</dc:creator>
  <cp:lastModifiedBy>Учитель</cp:lastModifiedBy>
  <cp:revision>49</cp:revision>
  <dcterms:created xsi:type="dcterms:W3CDTF">2023-03-05T12:40:19Z</dcterms:created>
  <dcterms:modified xsi:type="dcterms:W3CDTF">2023-03-13T09:37:35Z</dcterms:modified>
</cp:coreProperties>
</file>