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0" r:id="rId2"/>
    <p:sldId id="302" r:id="rId3"/>
    <p:sldId id="303" r:id="rId4"/>
    <p:sldId id="304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19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34" r:id="rId28"/>
    <p:sldId id="333" r:id="rId29"/>
    <p:sldId id="335" r:id="rId30"/>
    <p:sldId id="339" r:id="rId31"/>
    <p:sldId id="340" r:id="rId32"/>
    <p:sldId id="337" r:id="rId33"/>
    <p:sldId id="328" r:id="rId34"/>
    <p:sldId id="329" r:id="rId35"/>
    <p:sldId id="330" r:id="rId36"/>
    <p:sldId id="332" r:id="rId37"/>
    <p:sldId id="331" r:id="rId38"/>
    <p:sldId id="29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001"/>
    <a:srgbClr val="333399"/>
    <a:srgbClr val="000099"/>
    <a:srgbClr val="0000FF"/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3110C-E885-4650-B920-0F6BF59F6A25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6A4FFF-BD5D-4262-9F10-38F5E10BA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1E4D075-12EA-4623-A74B-F9F614FB30C1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1AEDD9F-E7A5-483F-8DF2-48349582E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344A-77FA-44DF-AE5A-594CADB36545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0E6E-35A5-4DD5-950A-B76C6F146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69D5-370B-4861-80DF-30D7BA9CB4C1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01EC-1D5D-4D06-BDB2-A36FCC472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C511-4ACA-48E6-9458-34998DA6C72F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0943-92C1-4AAD-95DA-A977B4A40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060D-8686-4EC8-941B-21F8C4956871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2044-C126-4F7B-8989-3EE232C0E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9777-AC60-4899-84B4-E61019AB93DD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EF3A-9024-4015-A847-D31A94A8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C4C7-75CE-4167-BB98-8011B34EE64B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0CC0-76BD-4A72-9BAC-49E268C3D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CEFA-5BFB-4E96-9F82-6CAF7DEBF393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27AE-F107-4AAA-A081-2526F7326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D2E5-0439-4527-ACD1-A77D5E6CC91F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0A8D-46B8-4F54-BBC0-23EDD925D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4707-1532-4F94-BFD5-E992E24CB871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364D-A4C4-43FF-BDC4-D5DCAB8C3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1BB7-119A-4717-8E05-B45BC773A568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CFF9-2B73-48DA-83AD-1C1DBCE90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AF7D-C950-4FC9-8525-1CABD643A249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C4C9-79D8-4709-B95E-FD8069CB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2A6D3-9582-4434-9606-058BB0210C89}" type="datetimeFigureOut">
              <a:rPr lang="ru-RU"/>
              <a:pPr>
                <a:defRPr/>
              </a:pPr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9B14B-1C1F-4506-9524-73D4F514F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09/svsol.2/0_22251_8ee642ec_X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rb.ru/images/article/articles_45_wood_carving_05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img-fotki.yandex.ru/get/3/zxcasq1.d/0_28b9_9ada8a5_L.jp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ou004.omsk.edu.ru/istor/izba/ris/ris_22c.jp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temples.ru/private/f000260/260_0013289b.jp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c.samara.ru/~remesla/images/l-tol60/l-tol60w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edc.samara.ru/~remesla/images/vil106/vil106w.jpg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erezha.ucoz.ru/_ph/6/2/624055728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mg-fotki.yandex.ru/get/3202/resurs3sergiy.48/0_21ccb_2ec1fa39_XL" TargetMode="Externa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https://lh3.googleusercontent.com/proxy/wUt4DxKwpZDI-SdvTN6fjBKYD0A2bBtBhbLcn8t5uWFIyeh1fTFH4pIexDs16H_XTaSMLIv2E_4zZJ5pYaTJ8tUbuqZGKdMOuTTZ7GIgmnt7i7zoPSKq5mCXVkfcMJ_edX8aAXUw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ral2.claw.ru/nsin/1000058_m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17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980728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УБРАНСТВО РУССКОЙ ИЗБЫ</a:t>
            </a:r>
            <a:endParaRPr lang="ru-RU" sz="5400" b="1" dirty="0">
              <a:solidFill>
                <a:schemeClr val="accent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077072"/>
            <a:ext cx="40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Составила:</a:t>
            </a:r>
          </a:p>
          <a:p>
            <a:pPr algn="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Галышнина Анастасия Евгеньевна</a:t>
            </a:r>
          </a:p>
          <a:p>
            <a:pPr algn="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Педагог дополнительного образования в области живописи, педагог изобразительных искусств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МАОУ «Лицей №3», ДДЮТ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Чебоксары,Чувашская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республика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5" descr="Картинка 10 из 17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1196752"/>
            <a:ext cx="632439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99792" y="319639"/>
            <a:ext cx="317324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dirty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Фронтон дома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39" y="4675494"/>
            <a:ext cx="6252385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8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Свои наблюдения за движением солнца по небосводу наши предки сумели запечатлеть в образном строе фронтона дома</a:t>
            </a:r>
            <a:endParaRPr lang="ru-RU" sz="28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5" descr="Картинка 14 из 208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5943"/>
          <a:stretch>
            <a:fillRect/>
          </a:stretch>
        </p:blipFill>
        <p:spPr bwMode="auto">
          <a:xfrm>
            <a:off x="1475308" y="1196752"/>
            <a:ext cx="4321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Картинка 50 из 208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20186"/>
          <a:stretch>
            <a:fillRect/>
          </a:stretch>
        </p:blipFill>
        <p:spPr bwMode="auto">
          <a:xfrm>
            <a:off x="3893166" y="2309228"/>
            <a:ext cx="3735777" cy="397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Доски - полотенца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3" y="4624436"/>
            <a:ext cx="2088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Доски -  полотенца украшают спереди фронтон </a:t>
            </a:r>
            <a:r>
              <a:rPr lang="ru-RU" sz="20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избы</a:t>
            </a:r>
            <a:endParaRPr lang="ru-RU" sz="20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4" descr="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524" y="1700808"/>
            <a:ext cx="6444952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96566" y="311795"/>
            <a:ext cx="6750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Символы солнца и земли на резных полотенцах крестьянских изб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24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5882" y="-101516"/>
            <a:ext cx="3711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Причелина</a:t>
            </a:r>
            <a:endParaRPr lang="ru-RU" sz="4000" b="1" dirty="0">
              <a:solidFill>
                <a:srgbClr val="9D300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5" descr="Картинка 1 из 22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152" y="476672"/>
            <a:ext cx="4032448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а 14 из 22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r="12070" b="12675"/>
          <a:stretch>
            <a:fillRect/>
          </a:stretch>
        </p:blipFill>
        <p:spPr bwMode="auto">
          <a:xfrm>
            <a:off x="4644008" y="3717032"/>
            <a:ext cx="3199974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08020" y="645300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Левый конец </a:t>
            </a:r>
            <a:r>
              <a:rPr lang="ru-RU" sz="2400" dirty="0" err="1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причелин</a:t>
            </a:r>
            <a:r>
              <a:rPr lang="ru-RU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ы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символизировал – утреннее восходящее солнце, а правый – вечернее заходящее</a:t>
            </a:r>
            <a:endParaRPr lang="ru-RU" sz="24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3" y="4293096"/>
            <a:ext cx="3363856" cy="19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24"/>
            <a:ext cx="9144000" cy="695739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3888" t="3934" r="5040" b="1006"/>
          <a:stretch>
            <a:fillRect/>
          </a:stretch>
        </p:blipFill>
        <p:spPr bwMode="auto">
          <a:xfrm>
            <a:off x="3779912" y="268227"/>
            <a:ext cx="4312355" cy="5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764704"/>
            <a:ext cx="26642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Окна – глаза дома</a:t>
            </a:r>
          </a:p>
          <a:p>
            <a:pPr marL="273050" indent="-273050">
              <a:lnSpc>
                <a:spcPct val="80000"/>
              </a:lnSpc>
              <a:buClr>
                <a:srgbClr val="0BD0D9"/>
              </a:buClr>
              <a:buFont typeface="Wingdings 2" pitchFamily="18" charset="2"/>
              <a:buNone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Окно – окошко – око (глаз)</a:t>
            </a:r>
          </a:p>
          <a:p>
            <a:pPr marL="273050" indent="-273050">
              <a:lnSpc>
                <a:spcPct val="80000"/>
              </a:lnSpc>
              <a:buClr>
                <a:srgbClr val="0BD0D9"/>
              </a:buClr>
              <a:buFont typeface="Wingdings 2" pitchFamily="18" charset="2"/>
              <a:buNone/>
            </a:pPr>
            <a:r>
              <a:rPr lang="ru-RU" sz="24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Окно – символ человеческого бытия. </a:t>
            </a:r>
          </a:p>
          <a:p>
            <a:pPr marL="273050" indent="-273050">
              <a:lnSpc>
                <a:spcPct val="80000"/>
              </a:lnSpc>
              <a:buClr>
                <a:srgbClr val="0BD0D9"/>
              </a:buClr>
              <a:buFont typeface="Wingdings 2" pitchFamily="18" charset="2"/>
              <a:buChar char=""/>
            </a:pPr>
            <a:endParaRPr lang="ru-RU" sz="24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  <a:p>
            <a:pPr marL="273050" indent="-273050">
              <a:lnSpc>
                <a:spcPct val="80000"/>
              </a:lnSpc>
              <a:buClr>
                <a:srgbClr val="0BD0D9"/>
              </a:buClr>
              <a:buFont typeface="Wingdings 2" pitchFamily="18" charset="2"/>
              <a:buNone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Они закрыты – дом спит.</a:t>
            </a:r>
          </a:p>
          <a:p>
            <a:pPr marL="273050" indent="-273050">
              <a:lnSpc>
                <a:spcPct val="80000"/>
              </a:lnSpc>
              <a:buClr>
                <a:srgbClr val="0BD0D9"/>
              </a:buClr>
              <a:buFont typeface="Wingdings 2" pitchFamily="18" charset="2"/>
              <a:buChar char=""/>
            </a:pPr>
            <a:endParaRPr lang="ru-RU" sz="24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  <a:p>
            <a:pPr marL="273050" indent="-273050">
              <a:lnSpc>
                <a:spcPct val="80000"/>
              </a:lnSpc>
              <a:buClr>
                <a:srgbClr val="0BD0D9"/>
              </a:buClr>
              <a:buFont typeface="Wingdings 2" pitchFamily="18" charset="2"/>
              <a:buNone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 Весело поблескивают чистыми стеклами –</a:t>
            </a:r>
          </a:p>
          <a:p>
            <a:pPr marL="273050" indent="-273050">
              <a:lnSpc>
                <a:spcPct val="80000"/>
              </a:lnSpc>
              <a:buClr>
                <a:srgbClr val="0BD0D9"/>
              </a:buClr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 в доме все в порядке. </a:t>
            </a:r>
          </a:p>
          <a:p>
            <a:pPr marL="273050" indent="-273050">
              <a:lnSpc>
                <a:spcPct val="80000"/>
              </a:lnSpc>
              <a:buClr>
                <a:srgbClr val="0BD0D9"/>
              </a:buClr>
            </a:pPr>
            <a:endParaRPr lang="ru-RU" sz="20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-70497"/>
            <a:ext cx="1781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Окно</a:t>
            </a:r>
            <a:endParaRPr lang="ru-RU" sz="5400" b="1" dirty="0">
              <a:solidFill>
                <a:srgbClr val="9D300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3665052" cy="57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836712"/>
            <a:ext cx="266429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Через передние окна в избу входили свет солнца, новости деревенской жизни. </a:t>
            </a:r>
            <a:endParaRPr lang="ru-RU" sz="2400" dirty="0" smtClean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400" dirty="0" smtClean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Окно </a:t>
            </a: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связывало </a:t>
            </a:r>
            <a:r>
              <a:rPr lang="ru-RU" sz="2400" i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мир домашней жизнь с внешним миром</a:t>
            </a: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, и поэтому так торжественно – наряден был декор окон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957392"/>
          </a:xfrm>
          <a:prstGeom prst="rect">
            <a:avLst/>
          </a:prstGeom>
        </p:spPr>
      </p:pic>
      <p:pic>
        <p:nvPicPr>
          <p:cNvPr id="3" name="Picture 5" descr="Картинка 2 из 2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7644" y="1484784"/>
            <a:ext cx="316865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14 из 2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4573" t="4164" r="7825" b="2756"/>
          <a:stretch>
            <a:fillRect/>
          </a:stretch>
        </p:blipFill>
        <p:spPr bwMode="auto">
          <a:xfrm>
            <a:off x="4644306" y="1492385"/>
            <a:ext cx="309721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890" y="-69952"/>
            <a:ext cx="7272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Наличники </a:t>
            </a:r>
            <a:r>
              <a:rPr lang="ru-RU" sz="2400" b="1" dirty="0" smtClean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окон. </a:t>
            </a:r>
          </a:p>
          <a:p>
            <a:pPr algn="ctr"/>
            <a:r>
              <a:rPr lang="ru-RU" sz="2400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На </a:t>
            </a: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окнах изб были наличники с вырезанными цветами, травами или изображениями разных животных</a:t>
            </a:r>
          </a:p>
          <a:p>
            <a:pPr algn="ctr" eaLnBrk="1" hangingPunct="1">
              <a:buFont typeface="Arial" charset="0"/>
              <a:buNone/>
            </a:pPr>
            <a:endParaRPr lang="ru-RU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5" descr="Картинка 57 из 15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332656"/>
            <a:ext cx="3952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Картинка 110 из 15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210" t="5116" r="2399" b="4060"/>
          <a:stretch>
            <a:fillRect/>
          </a:stretch>
        </p:blipFill>
        <p:spPr bwMode="auto">
          <a:xfrm>
            <a:off x="3563888" y="3748976"/>
            <a:ext cx="4248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332656"/>
            <a:ext cx="2304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На наличниках можно было увидеть фигурки птиц, клюющих виноград, изображения фантастических животных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37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7" descr="21"/>
          <p:cNvPicPr>
            <a:picLocks noChangeAspect="1" noChangeArrowheads="1"/>
          </p:cNvPicPr>
          <p:nvPr/>
        </p:nvPicPr>
        <p:blipFill>
          <a:blip r:embed="rId3"/>
          <a:srcRect l="2634" t="4584" r="2228" b="2158"/>
          <a:stretch>
            <a:fillRect/>
          </a:stretch>
        </p:blipFill>
        <p:spPr bwMode="auto">
          <a:xfrm>
            <a:off x="1538410" y="1052736"/>
            <a:ext cx="6067180" cy="5105641"/>
          </a:xfrm>
          <a:prstGeom prst="rect">
            <a:avLst/>
          </a:prstGeom>
          <a:noFill/>
          <a:ln w="9525">
            <a:solidFill>
              <a:srgbClr val="604A7B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188641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Верхняя часть наличника –</a:t>
            </a:r>
          </a:p>
          <a:p>
            <a:pPr algn="ctr"/>
            <a:r>
              <a:rPr lang="ru-RU" sz="2800" dirty="0">
                <a:solidFill>
                  <a:srgbClr val="9D3001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 кокошник</a:t>
            </a:r>
            <a:endParaRPr lang="ru-RU" sz="2800" dirty="0">
              <a:solidFill>
                <a:srgbClr val="9D3001"/>
              </a:solidFill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4" descr="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16632"/>
            <a:ext cx="473392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5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842538" cy="36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0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Мой деревенский дом,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Наличники резные.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выветрился в нем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Сосновый дух России.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деды, и отцы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Пускай в лаптях ходили –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Дубовые венцы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 срубы подводили</a:t>
            </a:r>
            <a:r>
              <a:rPr lang="ru-RU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9972" y="0"/>
            <a:ext cx="5424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Чтоб прочно дом стоял,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Чтоб жил в нем запах хлеба,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Чтоб окнами сиял,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Коньком врезаясь в небо.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пусть прошли года,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в землю врос он малость,-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История сюда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Входила, не сгибалась....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462" y="2169825"/>
            <a:ext cx="187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А. И. Плотников</a:t>
            </a:r>
            <a:endParaRPr lang="ru-RU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1" y="1556792"/>
            <a:ext cx="648072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332657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Нижняя часть наличника – </a:t>
            </a:r>
          </a:p>
          <a:p>
            <a:pPr algn="ctr"/>
            <a:r>
              <a:rPr lang="ru-RU" sz="3200" dirty="0">
                <a:solidFill>
                  <a:srgbClr val="9D3001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фартук</a:t>
            </a:r>
            <a:endParaRPr lang="ru-RU" sz="3200" dirty="0">
              <a:solidFill>
                <a:srgbClr val="9D3001"/>
              </a:solidFill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501627"/>
            <a:ext cx="5976664" cy="375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1660" y="116632"/>
            <a:ext cx="6228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D3001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Ставни</a:t>
            </a:r>
            <a:r>
              <a:rPr lang="ru-RU" sz="28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 – 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закрывающее окно дощатое полотно.  Ставни делают резными или расписными.</a:t>
            </a:r>
            <a:r>
              <a:rPr lang="ru-RU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37321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Главная задача ставень - уберечь внутренние помещения от сквозняков и непогоды.</a:t>
            </a:r>
            <a:endParaRPr lang="ru-RU" sz="2000" i="1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1412776"/>
            <a:ext cx="6226307" cy="466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22351" y="10622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Современные наличники и ставни</a:t>
            </a:r>
            <a:endParaRPr lang="ru-RU" sz="36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9" y="1336104"/>
            <a:ext cx="2952328" cy="477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4"/>
          <a:srcRect l="3291" t="3175" r="1555"/>
          <a:stretch>
            <a:fillRect/>
          </a:stretch>
        </p:blipFill>
        <p:spPr bwMode="auto">
          <a:xfrm>
            <a:off x="4283969" y="1305769"/>
            <a:ext cx="3528391" cy="4801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260648"/>
            <a:ext cx="463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Глухая резьба</a:t>
            </a:r>
            <a:endParaRPr lang="ru-RU" sz="4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142" t="2989" r="2809" b="3120"/>
          <a:stretch>
            <a:fillRect/>
          </a:stretch>
        </p:blipFill>
        <p:spPr bwMode="auto">
          <a:xfrm>
            <a:off x="1302523" y="1412776"/>
            <a:ext cx="32686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4"/>
          <a:srcRect l="3491" t="2954" r="3459" b="262"/>
          <a:stretch>
            <a:fillRect/>
          </a:stretch>
        </p:blipFill>
        <p:spPr bwMode="auto">
          <a:xfrm>
            <a:off x="4067944" y="1412776"/>
            <a:ext cx="3744416" cy="4681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332656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Пропильная</a:t>
            </a:r>
            <a:r>
              <a:rPr lang="ru-RU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резьба</a:t>
            </a:r>
            <a:endParaRPr lang="ru-RU" sz="4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53782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Накладная</a:t>
            </a:r>
            <a:r>
              <a:rPr lang="ru-RU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резьба</a:t>
            </a:r>
            <a:endParaRPr lang="ru-RU" sz="4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9264" t="6332" r="11771" b="4759"/>
          <a:stretch>
            <a:fillRect/>
          </a:stretch>
        </p:blipFill>
        <p:spPr bwMode="auto">
          <a:xfrm>
            <a:off x="1331640" y="1196752"/>
            <a:ext cx="30162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7"/>
          <p:cNvPicPr>
            <a:picLocks noChangeAspect="1" noChangeArrowheads="1"/>
          </p:cNvPicPr>
          <p:nvPr/>
        </p:nvPicPr>
        <p:blipFill>
          <a:blip r:embed="rId4"/>
          <a:srcRect l="2156" t="2469" r="4359" b="2962"/>
          <a:stretch>
            <a:fillRect/>
          </a:stretch>
        </p:blipFill>
        <p:spPr bwMode="auto">
          <a:xfrm>
            <a:off x="4347891" y="1988914"/>
            <a:ext cx="3536478" cy="4176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0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582341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Нарисуй  окно (ставни, кокошник, фартук)</a:t>
            </a:r>
          </a:p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Выполняй работу при помощи линейки</a:t>
            </a:r>
          </a:p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Строго придерживайся размеров и симметрии</a:t>
            </a:r>
          </a:p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Соблюдай последовательность в работе</a:t>
            </a:r>
          </a:p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Придумай свой рисунок и укрась ставни, кокошник и фартук.</a:t>
            </a:r>
          </a:p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Сделай свое окно веселым и красивым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4734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D3001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Практическая работа </a:t>
            </a:r>
            <a:endParaRPr lang="ru-RU" sz="2800" b="1" dirty="0" smtClean="0">
              <a:solidFill>
                <a:srgbClr val="9D3001"/>
              </a:solidFill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 </a:t>
            </a:r>
            <a:r>
              <a:rPr lang="ru-RU" sz="3200" b="1" dirty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Укрась свое окно»</a:t>
            </a:r>
            <a:endParaRPr lang="ru-RU" sz="2800" b="1" dirty="0">
              <a:solidFill>
                <a:srgbClr val="9D300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6" descr="Деревянное домостроение: Растительный орнамент на наличниках с глухой  резьбой - Артель «Данила, Макар и братья» сухостой"/>
          <p:cNvPicPr>
            <a:picLocks noChangeAspect="1" noChangeArrowheads="1"/>
          </p:cNvPicPr>
          <p:nvPr/>
        </p:nvPicPr>
        <p:blipFill>
          <a:blip r:embed="rId3" r:link="rId4">
            <a:lum contrast="24000"/>
          </a:blip>
          <a:srcRect l="1340" r="39200"/>
          <a:stretch>
            <a:fillRect/>
          </a:stretch>
        </p:blipFill>
        <p:spPr bwMode="auto">
          <a:xfrm>
            <a:off x="1115616" y="764704"/>
            <a:ext cx="6624736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6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20688"/>
            <a:ext cx="6667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4" descr="unnamed"/>
          <p:cNvPicPr>
            <a:picLocks noChangeAspect="1" noChangeArrowheads="1"/>
          </p:cNvPicPr>
          <p:nvPr/>
        </p:nvPicPr>
        <p:blipFill>
          <a:blip r:embed="rId3"/>
          <a:srcRect l="1497" r="2734" b="3168"/>
          <a:stretch>
            <a:fillRect/>
          </a:stretch>
        </p:blipFill>
        <p:spPr bwMode="auto">
          <a:xfrm>
            <a:off x="1475581" y="476672"/>
            <a:ext cx="6192837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3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6" descr="Картинка 42 из 15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080" y="404664"/>
            <a:ext cx="5303837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16025" y="4509120"/>
            <a:ext cx="6311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Искусство каждого народа начинается с архитектуры. Когда-то на Руси леса тесной стеной окружали деревни и села. И поэтому дерево прочно вошло в русское народное искусство. </a:t>
            </a:r>
            <a:br>
              <a:rPr lang="ru-RU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</a:br>
            <a:r>
              <a:rPr lang="ru-RU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Чудесной резьбой покрывали мастера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 </a:t>
            </a:r>
            <a:r>
              <a:rPr lang="ru-RU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не только предметы интерьера, но и саму </a:t>
            </a:r>
            <a:r>
              <a:rPr lang="ru-RU" b="1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избу.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10" y="908720"/>
            <a:ext cx="60575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05419"/>
            <a:ext cx="6192688" cy="49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01" y="1124744"/>
            <a:ext cx="6644597" cy="44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0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"/>
            <a:ext cx="502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План работы:</a:t>
            </a:r>
            <a:br>
              <a:rPr lang="ru-RU" sz="24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</a:br>
            <a:r>
              <a:rPr lang="ru-RU" sz="24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 1. В центре листа нарисуй окно</a:t>
            </a:r>
            <a:endParaRPr lang="ru-RU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5" descr="D:\Users\Профи\Pictures\Рисунок33.jpg"/>
          <p:cNvPicPr>
            <a:picLocks noChangeAspect="1" noChangeArrowheads="1"/>
          </p:cNvPicPr>
          <p:nvPr/>
        </p:nvPicPr>
        <p:blipFill>
          <a:blip r:embed="rId3"/>
          <a:srcRect l="6314" t="1671" r="7335" b="4008"/>
          <a:stretch>
            <a:fillRect/>
          </a:stretch>
        </p:blipFill>
        <p:spPr bwMode="auto">
          <a:xfrm>
            <a:off x="4427984" y="1525168"/>
            <a:ext cx="33750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2348880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8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Окно должно иметь форму прямоугольника</a:t>
            </a:r>
          </a:p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8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Стороны – строго параллельны</a:t>
            </a:r>
          </a:p>
        </p:txBody>
      </p:sp>
    </p:spTree>
    <p:extLst>
      <p:ext uri="{BB962C8B-B14F-4D97-AF65-F5344CB8AC3E}">
        <p14:creationId xmlns:p14="http://schemas.microsoft.com/office/powerpoint/2010/main" val="15906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19"/>
            <a:ext cx="9144000" cy="6957392"/>
          </a:xfrm>
          <a:prstGeom prst="rect">
            <a:avLst/>
          </a:prstGeom>
        </p:spPr>
      </p:pic>
      <p:pic>
        <p:nvPicPr>
          <p:cNvPr id="3" name="Picture 5" descr="D:\Users\Профи\Pictures\Рисунок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1706164"/>
            <a:ext cx="38100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26064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2. Нарисуй ставни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783868"/>
            <a:ext cx="2448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4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Ширина ставня равна половине ширины окна</a:t>
            </a:r>
          </a:p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4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Стороны ставень должны быть параллельны</a:t>
            </a:r>
          </a:p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4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Не наклоняй сильно створки ставень</a:t>
            </a:r>
          </a:p>
        </p:txBody>
      </p:sp>
    </p:spTree>
    <p:extLst>
      <p:ext uri="{BB962C8B-B14F-4D97-AF65-F5344CB8AC3E}">
        <p14:creationId xmlns:p14="http://schemas.microsoft.com/office/powerpoint/2010/main" val="17011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5" descr="D:\Users\Профи\Pictures\Рисунок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1340768"/>
            <a:ext cx="38338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3. Нарисуй  вспомогательную решетку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05738"/>
            <a:ext cx="244827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7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Над окном начерти прямоугольник и раздели его на равные части</a:t>
            </a:r>
          </a:p>
          <a:p>
            <a:pPr marL="395287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Под окном начерти прямоугольник меньшего размера и тоже раздели на равные части</a:t>
            </a:r>
          </a:p>
        </p:txBody>
      </p:sp>
    </p:spTree>
    <p:extLst>
      <p:ext uri="{BB962C8B-B14F-4D97-AF65-F5344CB8AC3E}">
        <p14:creationId xmlns:p14="http://schemas.microsoft.com/office/powerpoint/2010/main" val="30167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5" descr="D:\Users\Профи\Pictures\Рисунок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1196752"/>
            <a:ext cx="3918085" cy="481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46172" y="1556792"/>
            <a:ext cx="2520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0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При помощи вспомогательных прямоугольников нарисуй их</a:t>
            </a:r>
          </a:p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0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Помни, что все должно быть симметричным.</a:t>
            </a:r>
          </a:p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0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Придумай свою форму кокошника и фартука</a:t>
            </a:r>
          </a:p>
          <a:p>
            <a:pPr marL="395287" indent="-285750" eaLnBrk="1" hangingPunct="1">
              <a:buFont typeface="Arial" panose="020B0604020202020204" pitchFamily="34" charset="0"/>
              <a:buChar char="•"/>
            </a:pPr>
            <a:r>
              <a:rPr lang="ru-RU" sz="20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Сотри вспомогательные линии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74977"/>
            <a:ext cx="6909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4.  Нарисуй кокошник и фартук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052736"/>
            <a:ext cx="2448272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Сравни свое окно и окно мастера</a:t>
            </a:r>
          </a:p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Проверь, все ли ты  сделал правильно</a:t>
            </a:r>
          </a:p>
          <a:p>
            <a:pPr marL="365125" indent="-255588"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Если есть ошибки, исправь их</a:t>
            </a:r>
            <a:endParaRPr lang="ru-RU" sz="28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3789860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152527"/>
            <a:ext cx="4680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5. Проверь себя</a:t>
            </a:r>
            <a:endParaRPr lang="ru-RU" sz="3600" b="1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/>
          </p:cNvSpPr>
          <p:nvPr>
            <p:ph type="body" idx="1"/>
          </p:nvPr>
        </p:nvSpPr>
        <p:spPr>
          <a:xfrm>
            <a:off x="1763713" y="476250"/>
            <a:ext cx="6624637" cy="604837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8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68030" cy="4581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476250"/>
            <a:ext cx="525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</a:t>
            </a:r>
            <a:endParaRPr lang="ru-RU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777880"/>
            <a:ext cx="208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Станислав </a:t>
            </a: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Бабюк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76664" cy="44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4661122"/>
            <a:ext cx="3257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Андрей Дроздов «</a:t>
            </a:r>
            <a:r>
              <a:rPr lang="ru-RU" sz="1600" i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Федорин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двор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988703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Крестьянский дом называли родной, родимый, как называют дорогого человека. Дом – кров по своей значимости находился в одном ряду таких понятий, как жизнь, добро, родная земля</a:t>
            </a:r>
          </a:p>
        </p:txBody>
      </p:sp>
    </p:spTree>
    <p:extLst>
      <p:ext uri="{BB962C8B-B14F-4D97-AF65-F5344CB8AC3E}">
        <p14:creationId xmlns:p14="http://schemas.microsoft.com/office/powerpoint/2010/main" val="31201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864096"/>
            <a:ext cx="626469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61926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Фасад</a:t>
            </a:r>
            <a:r>
              <a:rPr lang="ru-RU" sz="2800" b="1" dirty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</a:t>
            </a:r>
            <a:r>
              <a:rPr lang="ru-RU" sz="2800" b="1" dirty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лицо </a:t>
            </a:r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избы, лицевая сторона дома, выходящая на улицу.</a:t>
            </a:r>
            <a:endParaRPr lang="ru-RU" sz="2800" b="1" dirty="0">
              <a:solidFill>
                <a:srgbClr val="C00000"/>
              </a:solidFill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82" y="1327413"/>
            <a:ext cx="6461156" cy="4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7963" y="2132856"/>
            <a:ext cx="6328074" cy="369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Солярная орнаментика. </a:t>
            </a:r>
            <a:br>
              <a:rPr lang="ru-RU" sz="32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</a:br>
            <a:r>
              <a:rPr lang="ru-RU" sz="32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Древний языческий символ солнца в крестьянской резьбе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4581128"/>
            <a:ext cx="6192688" cy="17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40160"/>
            <a:ext cx="5904656" cy="3068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44624"/>
            <a:ext cx="6480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Русская культура вся </a:t>
            </a:r>
            <a:r>
              <a:rPr lang="ru-RU" dirty="0" err="1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обереговая</a:t>
            </a:r>
            <a:r>
              <a:rPr lang="ru-RU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, предназначена </a:t>
            </a:r>
            <a:r>
              <a:rPr lang="ru-RU" i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оберегать </a:t>
            </a:r>
            <a:r>
              <a:rPr lang="ru-RU" i="1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человека</a:t>
            </a:r>
            <a:r>
              <a:rPr lang="ru-RU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.</a:t>
            </a:r>
          </a:p>
          <a:p>
            <a:pPr indent="449263" algn="ctr"/>
            <a:r>
              <a:rPr lang="ru-RU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Одним </a:t>
            </a:r>
            <a:r>
              <a:rPr lang="ru-RU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из распространенных изображений русской избы является образ  русалки – </a:t>
            </a:r>
            <a:r>
              <a:rPr lang="ru-RU" i="1" dirty="0" err="1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берегини</a:t>
            </a:r>
            <a:r>
              <a:rPr lang="ru-RU" sz="2000" i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 </a:t>
            </a:r>
            <a:endParaRPr lang="ru-RU" sz="2000" i="1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19"/>
            <a:ext cx="9144000" cy="6957392"/>
          </a:xfrm>
          <a:prstGeom prst="rect">
            <a:avLst/>
          </a:prstGeom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97" y="2060848"/>
            <a:ext cx="63367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3715" y="648152"/>
            <a:ext cx="6408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С </a:t>
            </a:r>
            <a:r>
              <a:rPr lang="ru-RU" sz="2000" b="1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давних пор избы украшались удивительными украшениями фантастических коньков. Их вырубали топором из корневищ деревьев. Считалось, что коньки приносят дому счастье</a:t>
            </a:r>
          </a:p>
          <a:p>
            <a:pPr algn="ctr" eaLnBrk="1" hangingPunct="1">
              <a:buFont typeface="Arial" charset="0"/>
              <a:buNone/>
            </a:pPr>
            <a:endParaRPr lang="ru-RU" b="1" i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0"/>
            <a:ext cx="3728526" cy="64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Конь - </a:t>
            </a:r>
            <a:r>
              <a:rPr lang="ru-RU" sz="3600" b="1" dirty="0" err="1" smtClean="0">
                <a:solidFill>
                  <a:srgbClr val="9D30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охлупень</a:t>
            </a:r>
            <a:endParaRPr lang="ru-RU" sz="3600" b="1" dirty="0">
              <a:solidFill>
                <a:srgbClr val="9D300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531</Words>
  <Application>Microsoft Office PowerPoint</Application>
  <PresentationFormat>Экран (4:3)</PresentationFormat>
  <Paragraphs>81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Arial Unicode MS</vt:lpstr>
      <vt:lpstr>Calibri</vt:lpstr>
      <vt:lpstr>Segoe UI Light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Настя Галышнина</cp:lastModifiedBy>
  <cp:revision>26</cp:revision>
  <dcterms:created xsi:type="dcterms:W3CDTF">2014-08-08T16:01:14Z</dcterms:created>
  <dcterms:modified xsi:type="dcterms:W3CDTF">2024-09-15T13:51:26Z</dcterms:modified>
</cp:coreProperties>
</file>