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3" r:id="rId6"/>
    <p:sldId id="259" r:id="rId7"/>
    <p:sldId id="264" r:id="rId8"/>
    <p:sldId id="260" r:id="rId9"/>
    <p:sldId id="265" r:id="rId10"/>
    <p:sldId id="261" r:id="rId11"/>
    <p:sldId id="266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A280A"/>
    <a:srgbClr val="8C3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7" d="100"/>
          <a:sy n="87" d="100"/>
        </p:scale>
        <p:origin x="-73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elestia-R1---OverlayTitle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9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/>
          <a:lstStyle>
            <a:lvl1pPr algn="r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1638" y="5870575"/>
            <a:ext cx="121285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816A-45B3-447E-AFC9-DA9DDF7102E8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5870575"/>
            <a:ext cx="3932238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8" y="5870575"/>
            <a:ext cx="41751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FBEA-8A61-4A01-BAA6-8AFA77210528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BBF9F-7220-4644-9BBC-C4D2092EE7C8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8CFC9-41EB-41FA-B71F-07F0FBF0BC97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513C5-09F1-45F0-969A-C9EC3903C3E9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0DB2F-A0FF-4909-91E3-9903E508463B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70BAE-FEEA-4F96-B591-D8AB95C35279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06B4-9E87-415C-90AA-1796B2062620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/>
          <a:lstStyle>
            <a:lvl1pPr algn="l">
              <a:defRPr sz="2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E2BB-67A4-4482-8C5C-EFC4BC3E38AB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55B3-1910-4854-A394-B337A660AD8C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422275" y="717550"/>
            <a:ext cx="4572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7735888" y="2751138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  <a:endParaRPr lang="en-US" sz="8000" dirty="0">
              <a:effectLst/>
              <a:latin typeface="+mn-lt"/>
              <a:cs typeface="+mn-cs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0047-9A9C-49B9-9C9B-8026E78CB843}" type="datetimeFigureOut">
              <a:rPr lang="ru-RU"/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C98E1-078C-4C46-B656-8D1F199D6014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8424A-477A-4DC1-A03C-8E58639AE146}" type="datetimeFigureOut">
              <a:rPr lang="ru-RU"/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A48-7927-41D4-AE00-16ABB2536D5A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6FDF7-2A82-4141-A6F4-04FE03FFE250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DAEF0-CBAE-4365-AA16-BA9FB6C3A386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675C-FAD0-41D6-A8B2-6F3D3D91AE8D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ED85A-E75F-4A29-BFBA-979B713984AC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A2DBB-4778-4F25-80AB-1CC1D6C29EC8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A64B-5454-4C2F-BABA-464B5E691108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CDDE-6601-4977-BC28-B700443AA13E}" type="datetimeFigureOut">
              <a:rPr lang="ru-RU"/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6EEE-4504-4986-BBAF-C2DA1B6C3629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40B9-2504-4F14-A0B1-A3758905875F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EB61-E214-4132-8BEA-FE9E13A0BF83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F69A-F15F-4D3F-8D39-26C352EEE910}" type="datetimeFigureOut">
              <a:rPr lang="ru-RU"/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7603C-0057-401D-B5F4-194E81201515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6B38-B7DC-4342-91E5-CD3CCE17DC8A}" type="datetimeFigureOut">
              <a:rPr lang="ru-RU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E3242-0C93-4BE3-BFF8-0D65D6FECF60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6756-23CF-4694-8D8D-5A9F0AB679F3}" type="datetimeFigureOut">
              <a:rPr lang="ru-RU"/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DB24-FF74-49BA-A593-F1C3E79A6194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DDD4-54AC-445B-94E0-13733929CD14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0794-AEDF-4E8C-AC17-7149D1C21CBB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S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>
              <a:defRPr lang="en-US" sz="1600" dirty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4A55-32AC-4367-8565-2B067B2EC2CB}" type="datetimeFigureOut">
              <a:rPr lang="ru-RU"/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5F5EB-67F5-449B-A6CB-0ABC6A1FC1D7}" type="slidenum">
              <a:rPr lang="ru-RU"/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141538"/>
            <a:ext cx="7772400" cy="3649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038" y="5870575"/>
            <a:ext cx="12128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081E8C4-DD0C-4FCE-A594-5449DF52D31F}" type="datetimeFigureOut">
              <a:rPr lang="ru-RU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5"/>
            <a:ext cx="59896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8" y="5870575"/>
            <a:ext cx="41751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E6CF0208-45B6-4A54-837B-03C638005437}" type="slidenum">
              <a:rPr lang="ru-RU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>
    <p:push dir="u"/>
  </p:transition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 Light" panose="020F0302020204030204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GIF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slide" Target="slide2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GIF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slide" Target="slide2.xml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GIF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GIF"/><Relationship Id="rId1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image" Target="../media/image9.png"/><Relationship Id="rId7" Type="http://schemas.openxmlformats.org/officeDocument/2006/relationships/slide" Target="slide9.xml"/><Relationship Id="rId6" Type="http://schemas.openxmlformats.org/officeDocument/2006/relationships/image" Target="../media/image8.png"/><Relationship Id="rId5" Type="http://schemas.openxmlformats.org/officeDocument/2006/relationships/slide" Target="slide7.xml"/><Relationship Id="rId4" Type="http://schemas.openxmlformats.org/officeDocument/2006/relationships/image" Target="../media/image7.png"/><Relationship Id="rId30" Type="http://schemas.openxmlformats.org/officeDocument/2006/relationships/slideLayout" Target="../slideLayouts/slideLayout2.xml"/><Relationship Id="rId3" Type="http://schemas.openxmlformats.org/officeDocument/2006/relationships/slide" Target="slide5.xml"/><Relationship Id="rId29" Type="http://schemas.openxmlformats.org/officeDocument/2006/relationships/slide" Target="slide29.xml"/><Relationship Id="rId28" Type="http://schemas.openxmlformats.org/officeDocument/2006/relationships/image" Target="../media/image13.GIF"/><Relationship Id="rId27" Type="http://schemas.openxmlformats.org/officeDocument/2006/relationships/image" Target="../media/image12.GIF"/><Relationship Id="rId26" Type="http://schemas.openxmlformats.org/officeDocument/2006/relationships/image" Target="../media/image11.GIF"/><Relationship Id="rId25" Type="http://schemas.openxmlformats.org/officeDocument/2006/relationships/slide" Target="slide27.xml"/><Relationship Id="rId24" Type="http://schemas.openxmlformats.org/officeDocument/2006/relationships/slide" Target="slide26.xml"/><Relationship Id="rId23" Type="http://schemas.openxmlformats.org/officeDocument/2006/relationships/slide" Target="slide25.xml"/><Relationship Id="rId22" Type="http://schemas.openxmlformats.org/officeDocument/2006/relationships/slide" Target="slide24.xml"/><Relationship Id="rId21" Type="http://schemas.openxmlformats.org/officeDocument/2006/relationships/slide" Target="slide23.xml"/><Relationship Id="rId20" Type="http://schemas.openxmlformats.org/officeDocument/2006/relationships/slide" Target="slide22.xml"/><Relationship Id="rId2" Type="http://schemas.openxmlformats.org/officeDocument/2006/relationships/image" Target="../media/image6.png"/><Relationship Id="rId19" Type="http://schemas.openxmlformats.org/officeDocument/2006/relationships/slide" Target="slide21.xml"/><Relationship Id="rId18" Type="http://schemas.openxmlformats.org/officeDocument/2006/relationships/slide" Target="slide20.xml"/><Relationship Id="rId17" Type="http://schemas.openxmlformats.org/officeDocument/2006/relationships/slide" Target="slide19.xml"/><Relationship Id="rId16" Type="http://schemas.openxmlformats.org/officeDocument/2006/relationships/slide" Target="slide18.xml"/><Relationship Id="rId15" Type="http://schemas.openxmlformats.org/officeDocument/2006/relationships/slide" Target="slide17.xml"/><Relationship Id="rId14" Type="http://schemas.openxmlformats.org/officeDocument/2006/relationships/slide" Target="slide16.xml"/><Relationship Id="rId13" Type="http://schemas.openxmlformats.org/officeDocument/2006/relationships/slide" Target="slide15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image" Target="../media/image10.png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2.GIF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" Target="slide28.xml"/><Relationship Id="rId1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GIF"/><Relationship Id="rId1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GIF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5338"/>
            <a:ext cx="9144000" cy="24225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/>
              <a:t>Увлекательная </a:t>
            </a:r>
            <a:r>
              <a:rPr lang="ru-RU" sz="6600" b="1" dirty="0" smtClean="0"/>
              <a:t>математика</a:t>
            </a:r>
            <a:endParaRPr lang="ru-RU" sz="6600" b="1" dirty="0"/>
          </a:p>
        </p:txBody>
      </p:sp>
      <p:pic>
        <p:nvPicPr>
          <p:cNvPr id="19458" name="Picture 6" descr="http://www.baltimorecityschools.org/cms/lib/MD01001351/Centricity/Domain/3596/00283687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99300" y="4851400"/>
            <a:ext cx="17557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2" descr="http://uchebana5.ru/images/1770/3538788/m48ffab2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549775"/>
            <a:ext cx="2600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altLang="ru-RU" b="1" smtClean="0"/>
              <a:t>»</a:t>
            </a:r>
            <a:endParaRPr lang="ru-RU" alt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69772" y="5564187"/>
            <a:ext cx="513065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altLang="ru-RU" b="1" dirty="0"/>
              <a:t>Составила Плахова В.В.</a:t>
            </a:r>
            <a:endParaRPr lang="ru-RU" altLang="ru-RU" b="1" dirty="0"/>
          </a:p>
          <a:p>
            <a:pPr eaLnBrk="1" hangingPunct="1"/>
            <a:r>
              <a:rPr lang="ru-RU" altLang="ru-RU" b="1" dirty="0"/>
              <a:t>учитель начальных классов</a:t>
            </a:r>
            <a:endParaRPr lang="ru-RU" altLang="ru-RU" b="1" dirty="0"/>
          </a:p>
          <a:p>
            <a:pPr eaLnBrk="1" hangingPunct="1"/>
            <a:r>
              <a:rPr lang="ru-RU" altLang="ru-RU" b="1" dirty="0"/>
              <a:t>МБОУ СОШ №94</a:t>
            </a:r>
            <a:endParaRPr lang="ru-RU" altLang="ru-RU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400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Ответ: 12</a:t>
            </a:r>
            <a:endParaRPr lang="ru-RU" sz="5400" b="1" dirty="0"/>
          </a:p>
        </p:txBody>
      </p:sp>
      <p:sp>
        <p:nvSpPr>
          <p:cNvPr id="5" name="Стрелка вправо 4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92388" y="2490788"/>
            <a:ext cx="4043362" cy="27781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73200" y="2235200"/>
            <a:ext cx="1084263" cy="374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1</a:t>
            </a:r>
            <a:endParaRPr lang="ru-RU" sz="3200" b="1">
              <a:latin typeface="Calibri" panose="020F050202020403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3</a:t>
            </a:r>
            <a:endParaRPr lang="ru-RU" sz="3200" b="1">
              <a:latin typeface="Calibri" panose="020F050202020403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5</a:t>
            </a:r>
            <a:endParaRPr lang="ru-RU" sz="3200" b="1">
              <a:latin typeface="Calibri" panose="020F050202020403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7</a:t>
            </a:r>
            <a:endParaRPr lang="ru-RU" sz="3200" b="1">
              <a:latin typeface="Calibri" panose="020F050202020403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9</a:t>
            </a:r>
            <a:endParaRPr lang="ru-RU" sz="3200" b="1">
              <a:latin typeface="Calibri" panose="020F0502020204030204" pitchFamily="34" charset="0"/>
            </a:endParaRPr>
          </a:p>
          <a:p>
            <a:pPr algn="r"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11</a:t>
            </a:r>
            <a:endParaRPr lang="ru-RU" sz="3200" b="1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70675" y="2235200"/>
            <a:ext cx="1012825" cy="3597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2</a:t>
            </a:r>
            <a:endParaRPr lang="ru-RU" sz="3200" b="1"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4</a:t>
            </a:r>
            <a:endParaRPr lang="ru-RU" sz="3200" b="1"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6</a:t>
            </a:r>
            <a:endParaRPr lang="ru-RU" sz="3200" b="1"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8</a:t>
            </a:r>
            <a:endParaRPr lang="ru-RU" sz="3200" b="1"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ru-RU" sz="3200" b="1">
                <a:latin typeface="Calibri" panose="020F0502020204030204" pitchFamily="34" charset="0"/>
              </a:rPr>
              <a:t>10</a:t>
            </a:r>
            <a:endParaRPr lang="ru-RU" sz="3200" b="1">
              <a:latin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endParaRPr lang="ru-RU" sz="2400" b="1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7900" y="5349875"/>
            <a:ext cx="6524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anose="020F0502020204030204" pitchFamily="34" charset="0"/>
              </a:rPr>
              <a:t>12</a:t>
            </a:r>
            <a:endParaRPr lang="ru-RU" sz="3200" b="1">
              <a:latin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2388" y="3111500"/>
            <a:ext cx="4043362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92388" y="3702050"/>
            <a:ext cx="4043362" cy="27781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92388" y="4306888"/>
            <a:ext cx="4043362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584450" y="4938713"/>
            <a:ext cx="4041775" cy="2794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84450" y="5502275"/>
            <a:ext cx="2166938" cy="3302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6A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12800" y="2159000"/>
            <a:ext cx="7797800" cy="3786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000" b="1" i="1">
                <a:latin typeface="Calibri" panose="020F0502020204030204" pitchFamily="34" charset="0"/>
              </a:rPr>
              <a:t>Мальчик написал на листке число 86 и говорит товарищу:</a:t>
            </a:r>
            <a:endParaRPr lang="ru-RU" sz="4000" b="1" i="1">
              <a:latin typeface="Calibri" panose="020F0502020204030204" pitchFamily="34" charset="0"/>
            </a:endParaRPr>
          </a:p>
          <a:p>
            <a:r>
              <a:rPr lang="ru-RU" sz="4000" b="1" i="1">
                <a:latin typeface="Calibri" panose="020F0502020204030204" pitchFamily="34" charset="0"/>
              </a:rPr>
              <a:t>- Не производя никакой записи и вычислений, увеличь это число на 12.</a:t>
            </a:r>
            <a:endParaRPr lang="ru-RU" sz="4000" b="1" i="1">
              <a:latin typeface="Calibri" panose="020F0502020204030204" pitchFamily="34" charset="0"/>
            </a:endParaRPr>
          </a:p>
          <a:p>
            <a:r>
              <a:rPr lang="ru-RU" sz="4000" b="1" i="1">
                <a:latin typeface="Calibri" panose="020F0502020204030204" pitchFamily="34" charset="0"/>
              </a:rPr>
              <a:t>Как он это сделал? </a:t>
            </a:r>
            <a:endParaRPr lang="ru-RU" sz="4000" b="1" i="1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3900" y="4770438"/>
            <a:ext cx="1752600" cy="166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/>
              <a:t>86</a:t>
            </a:r>
            <a:endParaRPr lang="ru-RU" sz="8800" b="1" dirty="0"/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Стрелка вправо 4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14413" y="2468563"/>
            <a:ext cx="7115175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anose="020F0502020204030204" pitchFamily="34" charset="0"/>
              </a:rPr>
              <a:t>Перевернул листок, и получилось 98.</a:t>
            </a:r>
            <a:endParaRPr lang="ru-RU" sz="4800" b="1" i="1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5700" y="4440238"/>
            <a:ext cx="1752600" cy="1663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/>
              <a:t>86</a:t>
            </a:r>
            <a:endParaRPr lang="ru-RU" sz="8800" b="1" dirty="0"/>
          </a:p>
        </p:txBody>
      </p:sp>
      <p:pic>
        <p:nvPicPr>
          <p:cNvPr id="30726" name="Picture 2" descr="http://smileoff.net/Materials/_info_anime_smile/5857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4567238"/>
            <a:ext cx="15986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100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3100" y="2243138"/>
            <a:ext cx="7797800" cy="255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anose="020F0502020204030204" pitchFamily="34" charset="0"/>
              </a:rPr>
              <a:t>Предлог стоит в моём начале,</a:t>
            </a:r>
            <a:endParaRPr lang="ru-RU" sz="4000" b="1">
              <a:latin typeface="Calibri" panose="020F0502020204030204" pitchFamily="34" charset="0"/>
            </a:endParaRPr>
          </a:p>
          <a:p>
            <a:pPr algn="ctr"/>
            <a:r>
              <a:rPr lang="ru-RU" sz="4000" b="1">
                <a:latin typeface="Calibri" panose="020F0502020204030204" pitchFamily="34" charset="0"/>
              </a:rPr>
              <a:t> В конце же – загородный дом. </a:t>
            </a:r>
            <a:endParaRPr lang="ru-RU" sz="4000" b="1">
              <a:latin typeface="Calibri" panose="020F0502020204030204" pitchFamily="34" charset="0"/>
            </a:endParaRPr>
          </a:p>
          <a:p>
            <a:pPr algn="ctr"/>
            <a:r>
              <a:rPr lang="ru-RU" sz="4000" b="1">
                <a:latin typeface="Calibri" panose="020F0502020204030204" pitchFamily="34" charset="0"/>
              </a:rPr>
              <a:t> А целое мы все решали </a:t>
            </a:r>
            <a:endParaRPr lang="ru-RU" sz="4000" b="1">
              <a:latin typeface="Calibri" panose="020F0502020204030204" pitchFamily="34" charset="0"/>
            </a:endParaRPr>
          </a:p>
          <a:p>
            <a:pPr algn="ctr"/>
            <a:r>
              <a:rPr lang="ru-RU" sz="4000" b="1">
                <a:latin typeface="Calibri" panose="020F0502020204030204" pitchFamily="34" charset="0"/>
              </a:rPr>
              <a:t> И у доски, и за столом.</a:t>
            </a:r>
            <a:endParaRPr lang="ru-RU" sz="4000" b="1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6750" y="4943475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Задача</a:t>
            </a:r>
            <a:endParaRPr lang="ru-RU" sz="4000" b="1" dirty="0"/>
          </a:p>
        </p:txBody>
      </p:sp>
      <p:sp>
        <p:nvSpPr>
          <p:cNvPr id="8" name="Стрелка вправо 7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31750" name="Picture 2" descr="http://smileoff.net/Materials/_info_anime_smile/5857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5145088"/>
            <a:ext cx="96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Ребус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4900" y="2019300"/>
            <a:ext cx="6934200" cy="3594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2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17638" y="2774950"/>
            <a:ext cx="2900362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img-fotki.yandex.ru/get/4132/136487634.c77/0_ea891_b85a0fee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288" y="2949575"/>
            <a:ext cx="34591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2008188" y="2022475"/>
            <a:ext cx="171926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alibri" panose="020F0502020204030204" pitchFamily="34" charset="0"/>
              </a:rPr>
              <a:t>2, 3, 4</a:t>
            </a:r>
            <a:endParaRPr lang="ru-RU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2775" name="Picture 4" descr="http://images.complex.com/complex/image/upload/t_article_image/fxg1np9kaegote8jvtjk.jpg"/>
          <p:cNvPicPr>
            <a:picLocks noChangeAspect="1" noChangeArrowheads="1"/>
          </p:cNvPicPr>
          <p:nvPr/>
        </p:nvPicPr>
        <p:blipFill>
          <a:blip r:embed="rId3"/>
          <a:srcRect l="30026" t="17493" r="24319" b="18507"/>
          <a:stretch>
            <a:fillRect/>
          </a:stretch>
        </p:blipFill>
        <p:spPr bwMode="auto">
          <a:xfrm>
            <a:off x="4716463" y="2155825"/>
            <a:ext cx="4984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06750" y="5407025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Линейка</a:t>
            </a:r>
            <a:endParaRPr lang="ru-RU" sz="4000" b="1" dirty="0"/>
          </a:p>
        </p:txBody>
      </p:sp>
      <p:sp>
        <p:nvSpPr>
          <p:cNvPr id="13" name="Стрелка вправо 12">
            <a:hlinkClick r:id="rId4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6750" y="52197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Угол</a:t>
            </a:r>
            <a:endParaRPr lang="ru-RU" sz="4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9700" y="1803400"/>
            <a:ext cx="8839200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anose="020F0502020204030204" pitchFamily="34" charset="0"/>
              </a:rPr>
              <a:t>Первая буква есть в слове «урюк»,</a:t>
            </a:r>
            <a:endParaRPr lang="ru-RU" sz="3600" b="1">
              <a:latin typeface="Calibri" panose="020F0502020204030204" pitchFamily="34" charset="0"/>
            </a:endParaRPr>
          </a:p>
          <a:p>
            <a:pPr algn="ctr"/>
            <a:r>
              <a:rPr lang="ru-RU" sz="3600" b="1">
                <a:latin typeface="Calibri" panose="020F0502020204030204" pitchFamily="34" charset="0"/>
              </a:rPr>
              <a:t>Но нет её в слове «крюк».</a:t>
            </a:r>
            <a:endParaRPr lang="ru-RU" sz="3600" b="1">
              <a:latin typeface="Calibri" panose="020F0502020204030204" pitchFamily="34" charset="0"/>
            </a:endParaRPr>
          </a:p>
          <a:p>
            <a:pPr algn="ctr"/>
            <a:r>
              <a:rPr lang="ru-RU" sz="3600" b="1">
                <a:latin typeface="Calibri" panose="020F0502020204030204" pitchFamily="34" charset="0"/>
              </a:rPr>
              <a:t>За буквой же слово тотчас зазвучит,</a:t>
            </a:r>
            <a:endParaRPr lang="ru-RU" sz="3600" b="1">
              <a:latin typeface="Calibri" panose="020F0502020204030204" pitchFamily="34" charset="0"/>
            </a:endParaRPr>
          </a:p>
          <a:p>
            <a:pPr algn="ctr"/>
            <a:r>
              <a:rPr lang="ru-RU" sz="3600" b="1">
                <a:latin typeface="Calibri" panose="020F0502020204030204" pitchFamily="34" charset="0"/>
              </a:rPr>
              <a:t>Лишь только в ворота вдруг шайба влетит.</a:t>
            </a:r>
            <a:endParaRPr lang="ru-RU" sz="3600" b="1">
              <a:latin typeface="Calibri" panose="020F0502020204030204" pitchFamily="34" charset="0"/>
            </a:endParaRPr>
          </a:p>
          <a:p>
            <a:pPr algn="ctr"/>
            <a:r>
              <a:rPr lang="ru-RU" sz="3600" b="1">
                <a:latin typeface="Calibri" panose="020F0502020204030204" pitchFamily="34" charset="0"/>
              </a:rPr>
              <a:t>А в целом – фигуру найдёшь средь других.</a:t>
            </a:r>
            <a:endParaRPr lang="ru-RU" sz="3600" b="1">
              <a:latin typeface="Calibri" panose="020F0502020204030204" pitchFamily="34" charset="0"/>
            </a:endParaRPr>
          </a:p>
          <a:p>
            <a:pPr algn="ctr"/>
            <a:r>
              <a:rPr lang="ru-RU" sz="3600" b="1">
                <a:latin typeface="Calibri" panose="020F0502020204030204" pitchFamily="34" charset="0"/>
              </a:rPr>
              <a:t>Где сходится в точке лишь пара прямых.</a:t>
            </a:r>
            <a:endParaRPr lang="ru-RU" sz="3600" b="1">
              <a:latin typeface="Calibri" panose="020F0502020204030204" pitchFamily="34" charset="0"/>
            </a:endParaRPr>
          </a:p>
        </p:txBody>
      </p:sp>
      <p:sp>
        <p:nvSpPr>
          <p:cNvPr id="7" name="Стрелка вправо 6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400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100" y="1931988"/>
            <a:ext cx="7797800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anose="020F0502020204030204" pitchFamily="34" charset="0"/>
              </a:rPr>
              <a:t>Первая буква есть в слове «сурок»,</a:t>
            </a:r>
            <a:endParaRPr lang="ru-RU" sz="3200" b="1">
              <a:latin typeface="Calibri" panose="020F0502020204030204" pitchFamily="34" charset="0"/>
            </a:endParaRPr>
          </a:p>
          <a:p>
            <a:pPr algn="ctr"/>
            <a:r>
              <a:rPr lang="ru-RU" sz="3200" b="1">
                <a:latin typeface="Calibri" panose="020F0502020204030204" pitchFamily="34" charset="0"/>
              </a:rPr>
              <a:t>Но нет её в слове «урок».</a:t>
            </a:r>
            <a:endParaRPr lang="ru-RU" sz="3200" b="1">
              <a:latin typeface="Calibri" panose="020F0502020204030204" pitchFamily="34" charset="0"/>
            </a:endParaRPr>
          </a:p>
          <a:p>
            <a:pPr algn="ctr"/>
            <a:r>
              <a:rPr lang="ru-RU" sz="3200" b="1">
                <a:latin typeface="Calibri" panose="020F0502020204030204" pitchFamily="34" charset="0"/>
              </a:rPr>
              <a:t>А дальше подумай и краткое слово</a:t>
            </a:r>
            <a:endParaRPr lang="ru-RU" sz="3200" b="1">
              <a:latin typeface="Calibri" panose="020F0502020204030204" pitchFamily="34" charset="0"/>
            </a:endParaRPr>
          </a:p>
          <a:p>
            <a:pPr algn="ctr"/>
            <a:r>
              <a:rPr lang="ru-RU" sz="3200" b="1">
                <a:latin typeface="Calibri" panose="020F0502020204030204" pitchFamily="34" charset="0"/>
              </a:rPr>
              <a:t>Средь умных ребят ты найдёшь у любого.</a:t>
            </a:r>
            <a:endParaRPr lang="ru-RU" sz="3200" b="1">
              <a:latin typeface="Calibri" panose="020F0502020204030204" pitchFamily="34" charset="0"/>
            </a:endParaRPr>
          </a:p>
          <a:p>
            <a:pPr algn="ctr"/>
            <a:r>
              <a:rPr lang="ru-RU" sz="3200" b="1">
                <a:latin typeface="Calibri" panose="020F0502020204030204" pitchFamily="34" charset="0"/>
              </a:rPr>
              <a:t>Две буквы у мамы возьми без смущенья.</a:t>
            </a:r>
            <a:endParaRPr lang="ru-RU" sz="3200" b="1">
              <a:latin typeface="Calibri" panose="020F0502020204030204" pitchFamily="34" charset="0"/>
            </a:endParaRPr>
          </a:p>
          <a:p>
            <a:pPr algn="ctr"/>
            <a:r>
              <a:rPr lang="ru-RU" sz="3200" b="1">
                <a:latin typeface="Calibri" panose="020F0502020204030204" pitchFamily="34" charset="0"/>
              </a:rPr>
              <a:t>А в целом получишь итог от сложения. </a:t>
            </a:r>
            <a:endParaRPr lang="ru-RU" sz="3200" b="1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Шарада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6750" y="52197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Сумма</a:t>
            </a:r>
            <a:endParaRPr lang="ru-RU" sz="4000" b="1" dirty="0"/>
          </a:p>
        </p:txBody>
      </p:sp>
      <p:sp>
        <p:nvSpPr>
          <p:cNvPr id="7" name="Стрелка вправо 6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34822" name="Picture 2" descr="http://gifgifs.com/animations/jobs-people/teachers/Math_teach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5106988"/>
            <a:ext cx="2098675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ребусы 500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Ребус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4900" y="2019300"/>
            <a:ext cx="6934200" cy="3594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5844" name="Рисунок 5"/>
          <p:cNvPicPr>
            <a:picLocks noChangeAspect="1"/>
          </p:cNvPicPr>
          <p:nvPr/>
        </p:nvPicPr>
        <p:blipFill>
          <a:blip r:embed="rId1"/>
          <a:srcRect t="23476" r="52856" b="21330"/>
          <a:stretch>
            <a:fillRect/>
          </a:stretch>
        </p:blipFill>
        <p:spPr bwMode="auto">
          <a:xfrm>
            <a:off x="1370013" y="3476625"/>
            <a:ext cx="2717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2" descr="http://img-fotki.yandex.ru/get/6446/136487634.c72/0_ea790_66953884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2765425"/>
            <a:ext cx="23812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8" descr="http://pesochnizza.ru/wp-content/uploads/2012/05/matematika6.jpg"/>
          <p:cNvPicPr>
            <a:picLocks noChangeAspect="1" noChangeArrowheads="1"/>
          </p:cNvPicPr>
          <p:nvPr/>
        </p:nvPicPr>
        <p:blipFill>
          <a:blip r:embed="rId3"/>
          <a:srcRect l="78444" t="25999" r="2444" b="35777"/>
          <a:stretch>
            <a:fillRect/>
          </a:stretch>
        </p:blipFill>
        <p:spPr bwMode="auto">
          <a:xfrm>
            <a:off x="6164263" y="3476625"/>
            <a:ext cx="13890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4244975" y="2065338"/>
            <a:ext cx="171767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  <a:latin typeface="Calibri" panose="020F0502020204030204" pitchFamily="34" charset="0"/>
              </a:rPr>
              <a:t>3, 2, 1</a:t>
            </a:r>
            <a:endParaRPr lang="ru-RU" sz="4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6750" y="5422900"/>
            <a:ext cx="2730500" cy="9271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Циркуль</a:t>
            </a:r>
            <a:endParaRPr lang="ru-RU" sz="4000" b="1" dirty="0"/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35850" name="Picture 2" descr="http://firstlodge.com/PAComp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3788" y="5683250"/>
            <a:ext cx="5429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46163" y="2863850"/>
            <a:ext cx="7051675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6000" b="1">
                <a:latin typeface="Calibri" panose="020F0502020204030204" pitchFamily="34" charset="0"/>
              </a:rPr>
              <a:t>…,  …,  5, 7, 9, …, …, …</a:t>
            </a:r>
            <a:endParaRPr lang="ru-RU" sz="6000" b="1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2825" y="2863850"/>
            <a:ext cx="7085013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</a:t>
            </a:r>
            <a:r>
              <a:rPr lang="ru-RU" sz="6000" b="1" dirty="0">
                <a:latin typeface="+mn-lt"/>
                <a:cs typeface="+mn-cs"/>
              </a:rPr>
              <a:t>, 5, 7, 9,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11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13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15</a:t>
            </a:r>
            <a:endParaRPr lang="ru-RU" sz="6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1838" y="4283075"/>
            <a:ext cx="768032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Calibri" panose="020F0502020204030204" pitchFamily="34" charset="0"/>
              </a:rPr>
              <a:t>Закономерность: нечетные числа</a:t>
            </a:r>
            <a:endParaRPr lang="ru-RU" sz="4000" b="1">
              <a:latin typeface="Calibri" panose="020F0502020204030204" pitchFamily="34" charset="0"/>
            </a:endParaRPr>
          </a:p>
        </p:txBody>
      </p:sp>
      <p:pic>
        <p:nvPicPr>
          <p:cNvPr id="36871" name="Picture 2" descr="http://i45.beon.ru/74/2/680274/40/18933140/d79ea5da334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7675" y="4991100"/>
            <a:ext cx="2247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84250" y="2533650"/>
            <a:ext cx="7175500" cy="1014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>
                <a:latin typeface="Calibri" panose="020F0502020204030204" pitchFamily="34" charset="0"/>
              </a:rPr>
              <a:t> </a:t>
            </a:r>
            <a:r>
              <a:rPr lang="ru-RU" sz="6000" b="1">
                <a:latin typeface="Calibri" panose="020F0502020204030204" pitchFamily="34" charset="0"/>
              </a:rPr>
              <a:t>…,  …, 21, 17, 13, …, …</a:t>
            </a:r>
            <a:endParaRPr lang="ru-RU" sz="6000" b="1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825" y="2533650"/>
            <a:ext cx="7273925" cy="1014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29</a:t>
            </a:r>
            <a:r>
              <a:rPr lang="ru-RU" sz="6000" b="1" dirty="0">
                <a:latin typeface="+mn-lt"/>
                <a:cs typeface="+mn-cs"/>
              </a:rPr>
              <a:t>, 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25</a:t>
            </a:r>
            <a:r>
              <a:rPr lang="ru-RU" sz="6000" b="1" dirty="0">
                <a:latin typeface="+mn-lt"/>
                <a:cs typeface="+mn-cs"/>
              </a:rPr>
              <a:t>, 21, 17, 13,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9</a:t>
            </a:r>
            <a:r>
              <a:rPr lang="ru-RU" sz="6000" b="1" dirty="0">
                <a:latin typeface="+mn-lt"/>
                <a:cs typeface="+mn-cs"/>
              </a:rPr>
              <a:t>, </a:t>
            </a:r>
            <a:r>
              <a:rPr lang="ru-RU" sz="6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5</a:t>
            </a:r>
            <a:endParaRPr lang="ru-RU" sz="60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anose="020F0502020204030204" pitchFamily="34" charset="0"/>
              </a:rPr>
              <a:t>Закономерность: каждое последующее число меньше предыдущего на 4</a:t>
            </a:r>
            <a:endParaRPr lang="ru-RU" sz="4000" b="1">
              <a:latin typeface="Calibri" panose="020F0502020204030204" pitchFamily="34" charset="0"/>
            </a:endParaRPr>
          </a:p>
        </p:txBody>
      </p:sp>
      <p:pic>
        <p:nvPicPr>
          <p:cNvPr id="37895" name="Picture 2" descr="http://jumpjack.altervista.org/dizi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3075" y="5184775"/>
            <a:ext cx="186372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17500" y="1727200"/>
            <a:ext cx="256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Логические задачи</a:t>
            </a:r>
            <a:endParaRPr lang="ru-RU" sz="32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17500" y="2813050"/>
            <a:ext cx="25654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Ребусы и шарады</a:t>
            </a:r>
            <a:endParaRPr lang="ru-RU" sz="32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17500" y="3902075"/>
            <a:ext cx="25654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Продолжи ряд чисел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17500" y="4991100"/>
            <a:ext cx="2565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Математическая эстафета</a:t>
            </a:r>
            <a:endParaRPr lang="ru-RU" sz="2400" b="1" dirty="0"/>
          </a:p>
        </p:txBody>
      </p:sp>
      <p:pic>
        <p:nvPicPr>
          <p:cNvPr id="3" name="Рисунок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17272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17272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3675" y="17272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17272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5238" y="17272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525" y="281305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28130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3675" y="28130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2809875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5238" y="28067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897313"/>
            <a:ext cx="1249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3903663"/>
            <a:ext cx="1249363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3675" y="389255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3903663"/>
            <a:ext cx="125095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5238" y="3900488"/>
            <a:ext cx="1249362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4991100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2100" y="4991100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73675" y="4994275"/>
            <a:ext cx="124936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4991100"/>
            <a:ext cx="12509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15238" y="4987925"/>
            <a:ext cx="124936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2" descr="http://img-fotki.yandex.ru/get/4513/119528728.15d8/0_c66cf_87b1683d_S.jpg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523038" y="282575"/>
            <a:ext cx="1909762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4" descr="http://gifgifs.com/animations/jobs-people/teachers/Math_teacher.gif"/>
          <p:cNvPicPr>
            <a:picLocks noChangeAspect="1" noChangeArrowheads="1" noCrop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876300" y="155575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6" descr="http://jumpjack.altervista.org/dizio1.gif"/>
          <p:cNvPicPr>
            <a:picLocks noChangeAspect="1" noChangeArrowheads="1" noCrop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308100" y="6105525"/>
            <a:ext cx="9652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право 28">
            <a:hlinkClick r:id="rId29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300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Стрелка вправо 3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77863" y="2482850"/>
            <a:ext cx="7793037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anose="020F0502020204030204" pitchFamily="34" charset="0"/>
              </a:rPr>
              <a:t>…, 2, …,7, 11, 16, 22, …, 37, 46</a:t>
            </a:r>
            <a:endParaRPr lang="ru-RU" sz="4400" b="1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63" y="2482850"/>
            <a:ext cx="78692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</a:t>
            </a:r>
            <a:r>
              <a:rPr lang="ru-RU" sz="4800" b="1" dirty="0">
                <a:latin typeface="+mn-lt"/>
                <a:cs typeface="+mn-cs"/>
              </a:rPr>
              <a:t>, 2, </a:t>
            </a: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4</a:t>
            </a:r>
            <a:r>
              <a:rPr lang="ru-RU" sz="4800" b="1" dirty="0">
                <a:latin typeface="+mn-lt"/>
                <a:cs typeface="+mn-cs"/>
              </a:rPr>
              <a:t>, 7, 11, 16, 22, </a:t>
            </a:r>
            <a:r>
              <a:rPr lang="ru-RU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29</a:t>
            </a:r>
            <a:r>
              <a:rPr lang="ru-RU" sz="4800" b="1" dirty="0">
                <a:latin typeface="+mn-lt"/>
                <a:cs typeface="+mn-cs"/>
              </a:rPr>
              <a:t>, 37, 46</a:t>
            </a:r>
            <a:endParaRPr lang="ru-RU" sz="4800" b="1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anose="020F0502020204030204" pitchFamily="34" charset="0"/>
              </a:rPr>
              <a:t>Закономерность: каждое последующее число больше предыдущего на 1, 2, 3, 4 и т.д.</a:t>
            </a:r>
            <a:endParaRPr lang="ru-RU" sz="4000" b="1">
              <a:latin typeface="Calibri" panose="020F0502020204030204" pitchFamily="34" charset="0"/>
            </a:endParaRPr>
          </a:p>
        </p:txBody>
      </p:sp>
      <p:pic>
        <p:nvPicPr>
          <p:cNvPr id="38919" name="Picture 2" descr="http://img1.liveinternet.ru/images/attach/c/10/111/288/111288803_0_4f4f6_d80052a5_S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6050" y="3548063"/>
            <a:ext cx="927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Стрелка вправо 3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22363" y="3030538"/>
            <a:ext cx="6899275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Calibri" panose="020F0502020204030204" pitchFamily="34" charset="0"/>
              </a:rPr>
              <a:t>25, 24, 21, 20, 17, 16, …</a:t>
            </a:r>
            <a:endParaRPr lang="ru-RU" sz="5400" b="1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905000"/>
            <a:ext cx="60674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anose="020F0502020204030204" pitchFamily="34" charset="0"/>
              </a:rPr>
              <a:t>Запишите 4 последующих числа:</a:t>
            </a:r>
            <a:endParaRPr lang="ru-RU" sz="3200" b="1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400" y="3106738"/>
            <a:ext cx="77882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  <a:cs typeface="+mn-cs"/>
              </a:rPr>
              <a:t>25, 24, 21, 20, 17, 16, 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13, 12, 9, 8</a:t>
            </a:r>
            <a:endParaRPr lang="ru-RU" sz="4400" b="1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60400" y="3975100"/>
            <a:ext cx="76708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anose="020F0502020204030204" pitchFamily="34" charset="0"/>
              </a:rPr>
              <a:t>Закономерность: каждое следующее число меньше предыдущего на 1, затем на 3, затем снова на 1, и снова на 3 и т.д.</a:t>
            </a:r>
            <a:endParaRPr lang="ru-RU" sz="36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ряд чисел 500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Продолжи ряд чисел</a:t>
            </a:r>
            <a:endParaRPr lang="ru-RU" sz="4400" b="1" dirty="0"/>
          </a:p>
        </p:txBody>
      </p:sp>
      <p:sp>
        <p:nvSpPr>
          <p:cNvPr id="4" name="Стрелка вправо 3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7975" y="2838450"/>
            <a:ext cx="598805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anose="020F0502020204030204" pitchFamily="34" charset="0"/>
              </a:rPr>
              <a:t>9, 10, 12, 15, 19, 24, …</a:t>
            </a:r>
            <a:endParaRPr lang="ru-RU" sz="4800" b="1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905000"/>
            <a:ext cx="60674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alibri" panose="020F0502020204030204" pitchFamily="34" charset="0"/>
              </a:rPr>
              <a:t>Запишите 4 последующих числа:</a:t>
            </a:r>
            <a:endParaRPr lang="ru-RU" sz="3200" b="1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250" y="2838450"/>
            <a:ext cx="807243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atin typeface="+mn-lt"/>
                <a:cs typeface="+mn-cs"/>
              </a:rPr>
              <a:t>9, 10, 12, 15, 19, 24, </a:t>
            </a:r>
            <a:r>
              <a:rPr lang="ru-RU" sz="4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30, 37, 45, 54</a:t>
            </a:r>
            <a:endParaRPr lang="ru-RU" sz="4400" dirty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3100" y="3856038"/>
            <a:ext cx="7427913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anose="020F0502020204030204" pitchFamily="34" charset="0"/>
              </a:rPr>
              <a:t>Закономерность: каждое последующее число больше предыдущего на 1, 2, 3, 4 и т.д.</a:t>
            </a:r>
            <a:endParaRPr lang="ru-RU" sz="40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100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52525" y="2217738"/>
          <a:ext cx="6840000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320800" y="4013200"/>
            <a:ext cx="3162300" cy="238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А   11 + 9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И   4 + 18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22 + 11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6300" y="4013200"/>
            <a:ext cx="3111500" cy="238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М   42 - 8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 Т    11 - 3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 К    19 - 9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08363" y="4237038"/>
            <a:ext cx="1074737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20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22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33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70688" y="4237038"/>
            <a:ext cx="1074737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34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8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10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52525" y="2809875"/>
            <a:ext cx="5873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М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46525" y="2795588"/>
            <a:ext cx="5873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М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78025" y="2809875"/>
            <a:ext cx="4651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А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6300" y="2784475"/>
            <a:ext cx="4651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А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24738" y="2795588"/>
            <a:ext cx="46513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А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73350" y="2809875"/>
            <a:ext cx="414338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03850" y="2795588"/>
            <a:ext cx="4127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1213" y="2809875"/>
            <a:ext cx="4095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Е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45200" y="2784475"/>
            <a:ext cx="48577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И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40525" y="2784475"/>
            <a:ext cx="4429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К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Стрелка вправо 18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200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76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209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481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38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3225800" y="27241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 9"/>
          <p:cNvSpPr/>
          <p:nvPr/>
        </p:nvSpPr>
        <p:spPr>
          <a:xfrm>
            <a:off x="5994400" y="283845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800" y="24495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люс 11"/>
          <p:cNvSpPr/>
          <p:nvPr/>
        </p:nvSpPr>
        <p:spPr>
          <a:xfrm>
            <a:off x="3225800" y="40449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люс 13"/>
          <p:cNvSpPr/>
          <p:nvPr/>
        </p:nvSpPr>
        <p:spPr>
          <a:xfrm>
            <a:off x="3225800" y="53657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994400" y="4105275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5994400" y="537210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40500" y="37703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27800" y="5043488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1060450" y="3925888"/>
            <a:ext cx="939800" cy="7969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4946650" y="3894138"/>
            <a:ext cx="939800" cy="796925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авильный пятиугольник 20"/>
          <p:cNvSpPr/>
          <p:nvPr/>
        </p:nvSpPr>
        <p:spPr>
          <a:xfrm>
            <a:off x="2171700" y="3876675"/>
            <a:ext cx="889000" cy="83185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3911600" y="3876675"/>
            <a:ext cx="889000" cy="831850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араллелограмм 22"/>
          <p:cNvSpPr/>
          <p:nvPr/>
        </p:nvSpPr>
        <p:spPr>
          <a:xfrm>
            <a:off x="1054100" y="5218113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араллелограмм 23"/>
          <p:cNvSpPr/>
          <p:nvPr/>
        </p:nvSpPr>
        <p:spPr>
          <a:xfrm>
            <a:off x="4927600" y="5218113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Трапеция 24"/>
          <p:cNvSpPr/>
          <p:nvPr/>
        </p:nvSpPr>
        <p:spPr>
          <a:xfrm>
            <a:off x="2184400" y="5211763"/>
            <a:ext cx="787400" cy="785812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Трапеция 25"/>
          <p:cNvSpPr/>
          <p:nvPr/>
        </p:nvSpPr>
        <p:spPr>
          <a:xfrm>
            <a:off x="3937000" y="5224463"/>
            <a:ext cx="787400" cy="785812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328738" y="243681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911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25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7813" y="2414588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28738" y="3816350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72050" y="377031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3450" y="381635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43375" y="378301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6038" y="505777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625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85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86225" y="5045075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0" name="Стрелка вправо 39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300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09625" y="2230438"/>
          <a:ext cx="7524750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  <a:gridCol w="684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14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18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82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25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3150" y="3619500"/>
            <a:ext cx="3249613" cy="306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22 + 11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Т   17 – 3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У   14 + 4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Н  45 – 15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Г    91 – 9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619500"/>
            <a:ext cx="3111500" cy="306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Р    45 + 5</a:t>
            </a:r>
            <a:endParaRPr lang="ru-RU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Л   33 + 33</a:t>
            </a:r>
            <a:endParaRPr lang="ru-RU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Ь    17 + 3</a:t>
            </a:r>
            <a:endParaRPr lang="ru-RU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И    12 – 6 </a:t>
            </a:r>
            <a:endParaRPr lang="ru-RU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К   16 – 15 </a:t>
            </a:r>
            <a:endParaRPr lang="ru-RU" sz="32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</a:rPr>
              <a:t>О   10 + 15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8663" y="3565525"/>
            <a:ext cx="1074737" cy="3170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33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14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18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30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82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29375" y="3633788"/>
            <a:ext cx="900113" cy="3046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= 50</a:t>
            </a:r>
            <a:endParaRPr lang="ru-RU" sz="3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= 66</a:t>
            </a:r>
            <a:endParaRPr lang="ru-RU" sz="3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= 20</a:t>
            </a:r>
            <a:endParaRPr lang="ru-RU" sz="3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= 6</a:t>
            </a:r>
            <a:endParaRPr lang="ru-RU" sz="3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= 1</a:t>
            </a:r>
            <a:endParaRPr lang="ru-RU" sz="3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3200" b="1">
                <a:solidFill>
                  <a:schemeClr val="bg1"/>
                </a:solidFill>
                <a:latin typeface="Calibri" panose="020F0502020204030204" pitchFamily="34" charset="0"/>
              </a:rPr>
              <a:t>= 25</a:t>
            </a:r>
            <a:endParaRPr lang="ru-RU" sz="32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3450" y="2808288"/>
            <a:ext cx="4143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Т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0" y="2817813"/>
            <a:ext cx="4302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Р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3463" y="2808288"/>
            <a:ext cx="4095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Е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6088" y="2808288"/>
            <a:ext cx="4381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У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97288" y="2817813"/>
            <a:ext cx="3825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Г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22763" y="2817813"/>
            <a:ext cx="4984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О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84750" y="2817813"/>
            <a:ext cx="4746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Л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7700" y="2805113"/>
            <a:ext cx="4397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Ь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65875" y="2801938"/>
            <a:ext cx="4762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Н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42150" y="2814638"/>
            <a:ext cx="485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И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781925" y="2814638"/>
            <a:ext cx="4445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К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Стрелка вправо 19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400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sp>
        <p:nvSpPr>
          <p:cNvPr id="5" name="Стрелка вправо 4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176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209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48100" y="2540000"/>
            <a:ext cx="990600" cy="9271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3800" y="2603500"/>
            <a:ext cx="825500" cy="800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3225800" y="2724150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 10"/>
          <p:cNvSpPr/>
          <p:nvPr/>
        </p:nvSpPr>
        <p:spPr>
          <a:xfrm>
            <a:off x="5994400" y="283845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7800" y="2449513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8738" y="243681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11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500" y="2425700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7813" y="2414588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8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3163888" y="3725863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5932488" y="3786188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8588" y="3451225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998538" y="3606800"/>
            <a:ext cx="939800" cy="79851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884738" y="3575050"/>
            <a:ext cx="939800" cy="798513"/>
          </a:xfrm>
          <a:prstGeom prst="triangl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2109788" y="3557588"/>
            <a:ext cx="889000" cy="833437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авильный пятиугольник 22"/>
          <p:cNvSpPr/>
          <p:nvPr/>
        </p:nvSpPr>
        <p:spPr>
          <a:xfrm>
            <a:off x="3849688" y="3557588"/>
            <a:ext cx="889000" cy="833437"/>
          </a:xfrm>
          <a:prstGeom prst="pentagon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266825" y="3497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10138" y="345122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43125" y="3497263"/>
            <a:ext cx="6127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1463" y="346392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7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9" name="Плюс 38"/>
          <p:cNvSpPr/>
          <p:nvPr/>
        </p:nvSpPr>
        <p:spPr>
          <a:xfrm>
            <a:off x="3111500" y="4706938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Равно 39"/>
          <p:cNvSpPr/>
          <p:nvPr/>
        </p:nvSpPr>
        <p:spPr>
          <a:xfrm>
            <a:off x="5880100" y="4713288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13500" y="4384675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Параллелограмм 41"/>
          <p:cNvSpPr/>
          <p:nvPr/>
        </p:nvSpPr>
        <p:spPr>
          <a:xfrm>
            <a:off x="939800" y="4560888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>
            <a:off x="4813300" y="4560888"/>
            <a:ext cx="889000" cy="771525"/>
          </a:xfrm>
          <a:prstGeom prst="parallelogram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Трапеция 43"/>
          <p:cNvSpPr/>
          <p:nvPr/>
        </p:nvSpPr>
        <p:spPr>
          <a:xfrm>
            <a:off x="2070100" y="4552950"/>
            <a:ext cx="787400" cy="785813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Трапеция 44"/>
          <p:cNvSpPr/>
          <p:nvPr/>
        </p:nvSpPr>
        <p:spPr>
          <a:xfrm>
            <a:off x="3822700" y="4567238"/>
            <a:ext cx="787400" cy="784225"/>
          </a:xfrm>
          <a:prstGeom prst="trapezoid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201738" y="43989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482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3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542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71925" y="4386263"/>
            <a:ext cx="6143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060450" y="5518150"/>
            <a:ext cx="820738" cy="7794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910138" y="5507038"/>
            <a:ext cx="820737" cy="779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Ромб 52"/>
          <p:cNvSpPr/>
          <p:nvPr/>
        </p:nvSpPr>
        <p:spPr>
          <a:xfrm>
            <a:off x="2005013" y="5500688"/>
            <a:ext cx="889000" cy="80803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Ромб 53"/>
          <p:cNvSpPr/>
          <p:nvPr/>
        </p:nvSpPr>
        <p:spPr>
          <a:xfrm>
            <a:off x="3848100" y="5500688"/>
            <a:ext cx="889000" cy="808037"/>
          </a:xfrm>
          <a:prstGeom prst="diamond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люс 54"/>
          <p:cNvSpPr/>
          <p:nvPr/>
        </p:nvSpPr>
        <p:spPr>
          <a:xfrm>
            <a:off x="3113088" y="5616575"/>
            <a:ext cx="508000" cy="558800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Равно 55"/>
          <p:cNvSpPr/>
          <p:nvPr/>
        </p:nvSpPr>
        <p:spPr>
          <a:xfrm>
            <a:off x="5907088" y="5676900"/>
            <a:ext cx="533400" cy="438150"/>
          </a:xfrm>
          <a:prstGeom prst="mathEqual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13500" y="5316538"/>
            <a:ext cx="1044575" cy="11080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99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14438" y="53387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72038" y="53387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7238" y="5299075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030663" y="5326063"/>
            <a:ext cx="614362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42" grpId="0" animBg="1"/>
      <p:bldP spid="43" grpId="0" animBg="1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 animBg="1"/>
      <p:bldP spid="58" grpId="0"/>
      <p:bldP spid="59" grpId="0"/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эстафета 500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Математическая эстафета</a:t>
            </a:r>
            <a:endParaRPr lang="ru-RU" sz="4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7338" y="2062163"/>
          <a:ext cx="8569325" cy="12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  <a:gridCol w="612000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70</a:t>
                      </a:r>
                      <a:endParaRPr lang="ru-R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52</a:t>
                      </a:r>
                      <a:endParaRPr lang="ru-RU" sz="3200" dirty="0"/>
                    </a:p>
                  </a:txBody>
                  <a:tcPr anchor="ctr"/>
                </a:tc>
              </a:tr>
              <a:tr h="61200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9625" y="3619500"/>
            <a:ext cx="3444875" cy="2667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П   20 + 13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Л   17 – 4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Р   14 + 6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Е   88 – 18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6913" y="3632200"/>
            <a:ext cx="3287712" cy="266541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А   54 – 45 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И    22 + 8</a:t>
            </a:r>
            <a:endParaRPr lang="ru-RU" sz="4000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</a:rPr>
              <a:t>Д   65 – 13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30538" y="3687763"/>
            <a:ext cx="1073150" cy="2554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33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13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20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70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1800" y="3995738"/>
            <a:ext cx="1074738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9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30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ru-RU" sz="4000" b="1">
                <a:solidFill>
                  <a:schemeClr val="bg1"/>
                </a:solidFill>
                <a:latin typeface="Calibri" panose="020F0502020204030204" pitchFamily="34" charset="0"/>
              </a:rPr>
              <a:t>= 52</a:t>
            </a:r>
            <a:endParaRPr lang="ru-RU" sz="40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60825" y="2640013"/>
            <a:ext cx="4079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Е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92725" y="2640013"/>
            <a:ext cx="4079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Е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54938" y="2640013"/>
            <a:ext cx="40798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Е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5125" y="2665413"/>
            <a:ext cx="47625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П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75338" y="2640013"/>
            <a:ext cx="4746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П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07238" y="2665413"/>
            <a:ext cx="4746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П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87425" y="2665413"/>
            <a:ext cx="46513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А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17738" y="2652713"/>
            <a:ext cx="465137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А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28925" y="2652713"/>
            <a:ext cx="4746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Л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40113" y="2652713"/>
            <a:ext cx="47466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Л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632325" y="2652713"/>
            <a:ext cx="4746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Л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622425" y="2652713"/>
            <a:ext cx="43021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Р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484938" y="2640013"/>
            <a:ext cx="4857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И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307388" y="2640013"/>
            <a:ext cx="4953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alibri" panose="020F0502020204030204" pitchFamily="34" charset="0"/>
              </a:rPr>
              <a:t>Д</a:t>
            </a:r>
            <a:endParaRPr lang="ru-R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Стрелка вправо 22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24" name="Прямоугольник 23">
            <a:hlinkClick r:id="rId2" action="ppaction://hlinksldjump"/>
          </p:cNvPr>
          <p:cNvSpPr/>
          <p:nvPr/>
        </p:nvSpPr>
        <p:spPr>
          <a:xfrm>
            <a:off x="8051800" y="5245100"/>
            <a:ext cx="750888" cy="688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?</a:t>
            </a:r>
            <a:endParaRPr lang="ru-RU" sz="36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параллелепипед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Параллелепипед</a:t>
            </a:r>
            <a:endParaRPr lang="ru-RU" sz="5400" b="1" dirty="0"/>
          </a:p>
        </p:txBody>
      </p:sp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673100" y="1987550"/>
            <a:ext cx="77978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anose="020F0502020204030204" pitchFamily="34" charset="0"/>
              </a:rPr>
              <a:t>Параллелепипед – тело, все грани которого - четырёхугольники</a:t>
            </a:r>
            <a:endParaRPr lang="ru-RU" sz="3600" b="1">
              <a:latin typeface="Calibri" panose="020F0502020204030204" pitchFamily="34" charset="0"/>
            </a:endParaRPr>
          </a:p>
        </p:txBody>
      </p:sp>
      <p:pic>
        <p:nvPicPr>
          <p:cNvPr id="47108" name="Рисунок 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5900" y="3143250"/>
            <a:ext cx="482600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940300" y="3748088"/>
            <a:ext cx="3911600" cy="20621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+mn-cs"/>
              </a:rPr>
              <a:t>Это прямоугольный параллелепипед, так как его грани – прямоугольники.</a:t>
            </a:r>
            <a:endParaRPr lang="ru-RU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14557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Итоги</a:t>
            </a:r>
            <a:endParaRPr lang="ru-RU" sz="5400" b="1" dirty="0"/>
          </a:p>
        </p:txBody>
      </p:sp>
      <p:sp>
        <p:nvSpPr>
          <p:cNvPr id="48131" name="Прямоугольник 3"/>
          <p:cNvSpPr>
            <a:spLocks noChangeArrowheads="1"/>
          </p:cNvSpPr>
          <p:nvPr/>
        </p:nvSpPr>
        <p:spPr bwMode="auto">
          <a:xfrm>
            <a:off x="673100" y="2546350"/>
            <a:ext cx="7797800" cy="1447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anose="020F0502020204030204" pitchFamily="34" charset="0"/>
              </a:rPr>
              <a:t>Наша игра подошла к концу.</a:t>
            </a:r>
            <a:endParaRPr lang="ru-RU" sz="4400" b="1">
              <a:latin typeface="Calibri" panose="020F0502020204030204" pitchFamily="34" charset="0"/>
            </a:endParaRPr>
          </a:p>
          <a:p>
            <a:pPr algn="ctr"/>
            <a:r>
              <a:rPr lang="ru-RU" sz="4400" b="1">
                <a:latin typeface="Calibri" panose="020F0502020204030204" pitchFamily="34" charset="0"/>
              </a:rPr>
              <a:t>Пора подвести итоги!</a:t>
            </a:r>
            <a:endParaRPr lang="ru-RU" sz="4400" b="1">
              <a:latin typeface="Calibri" panose="020F0502020204030204" pitchFamily="34" charset="0"/>
            </a:endParaRPr>
          </a:p>
        </p:txBody>
      </p:sp>
      <p:pic>
        <p:nvPicPr>
          <p:cNvPr id="48132" name="Picture 2" descr="http://img3.proshkolu.ru/content/media/pic/std/3000000/2694000/2693784-0b54d0a3f63843c4.gif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188075" y="3994150"/>
            <a:ext cx="217963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4" descr="http://tuturova.ucoz.ru/Kartinki/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21100"/>
            <a:ext cx="28575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100</a:t>
            </a:r>
            <a:endParaRPr lang="ru-RU" dirty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25550" y="2560638"/>
            <a:ext cx="6692900" cy="304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anose="020F0502020204030204" pitchFamily="34" charset="0"/>
              </a:rPr>
              <a:t>Два сына, два отца съели 3 яйца. </a:t>
            </a:r>
            <a:endParaRPr lang="ru-RU" sz="4800" b="1" i="1">
              <a:latin typeface="Calibri" panose="020F0502020204030204" pitchFamily="34" charset="0"/>
            </a:endParaRPr>
          </a:p>
          <a:p>
            <a:pPr algn="ctr"/>
            <a:r>
              <a:rPr lang="ru-RU" sz="4800" b="1" i="1">
                <a:latin typeface="Calibri" panose="020F0502020204030204" pitchFamily="34" charset="0"/>
              </a:rPr>
              <a:t>По сколько яиц съел каждый?</a:t>
            </a:r>
            <a:endParaRPr lang="ru-RU" sz="4800" b="1" i="1"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3" name="Стрелка вправо 2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1509" name="Picture 2" descr="http://img0.liveinternet.ru/images/attach/c/8/100/451/100451954_100421856_pasxa3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624388"/>
            <a:ext cx="2554288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100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27100" y="2470150"/>
            <a:ext cx="7302500" cy="212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Calibri" panose="020F0502020204030204" pitchFamily="34" charset="0"/>
              </a:rPr>
              <a:t>Каждый съел по одному яйцу. Всего было 3 человека: дедушка, сын и внук.</a:t>
            </a:r>
            <a:endParaRPr lang="ru-RU" sz="4400" b="1" i="1">
              <a:latin typeface="Calibri" panose="020F0502020204030204" pitchFamily="34" charset="0"/>
            </a:endParaRPr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pic>
        <p:nvPicPr>
          <p:cNvPr id="22533" name="Picture 2" descr="http://img-fotki.yandex.ru/get/9326/181450557.8f/0_afe62_f0bf8250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4135438"/>
            <a:ext cx="28559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65200" y="2255838"/>
            <a:ext cx="7264400" cy="378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Calibri" panose="020F0502020204030204" pitchFamily="34" charset="0"/>
              </a:rPr>
              <a:t>На лужайке сидели  7 воробьёв, к ним прилетели ещё 4. Кот подкрался и схватил  одного. Сколько воробьёв осталось на лужайке? </a:t>
            </a:r>
            <a:endParaRPr lang="ru-RU" sz="4000" b="1" i="1">
              <a:latin typeface="Calibri" panose="020F0502020204030204" pitchFamily="34" charset="0"/>
            </a:endParaRPr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3557" name="Picture 4" descr="http://img-fotki.yandex.ru/get/9116/181450557.92/0_aff04_b35a471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4622800"/>
            <a:ext cx="53260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200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Стрелка вправо 4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82675" y="2863850"/>
            <a:ext cx="697865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anose="020F0502020204030204" pitchFamily="34" charset="0"/>
              </a:rPr>
              <a:t>Воробьи испугались кота и все улетели!</a:t>
            </a:r>
            <a:endParaRPr lang="ru-RU" sz="4800" b="1" i="1">
              <a:latin typeface="Calibri" panose="020F0502020204030204" pitchFamily="34" charset="0"/>
            </a:endParaRPr>
          </a:p>
        </p:txBody>
      </p:sp>
      <p:pic>
        <p:nvPicPr>
          <p:cNvPr id="24581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4673600"/>
            <a:ext cx="13430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100" y="4429125"/>
            <a:ext cx="13430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2143125"/>
            <a:ext cx="13430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 descr="http://tritroichki.narod.ru/animation/bird/bird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75" y="3389313"/>
            <a:ext cx="134302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4" descr="http://i64.photobucket.com/albums/h191/curion123/mygraphics200/cat/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38525"/>
            <a:ext cx="27352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30300" y="2166938"/>
            <a:ext cx="6883400" cy="3478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latin typeface="Calibri" panose="020F0502020204030204" pitchFamily="34" charset="0"/>
              </a:rPr>
              <a:t>В корзине 7 яблок. Как поделить их между семью девочками, чтобы одно яблоко осталось в корзине?</a:t>
            </a:r>
            <a:endParaRPr lang="ru-RU" sz="4400" b="1" i="1">
              <a:latin typeface="Calibri" panose="020F0502020204030204" pitchFamily="34" charset="0"/>
            </a:endParaRPr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5605" name="Picture 2" descr="http://s10.rimg.info/6fc5772d070954ffe28c5c05b7531e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4850" y="4835525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 descr="http://s10.rimg.info/6fc5772d070954ffe28c5c05b7531ed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6850" y="4841875"/>
            <a:ext cx="182245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ответ лог задачи 300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/>
              <a:t>Ответ</a:t>
            </a:r>
            <a:endParaRPr lang="ru-RU" sz="5400" b="1" dirty="0"/>
          </a:p>
        </p:txBody>
      </p:sp>
      <p:sp>
        <p:nvSpPr>
          <p:cNvPr id="5" name="Стрелка вправо 4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Далее</a:t>
            </a:r>
            <a:endParaRPr lang="ru-RU" sz="2000" b="1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920750" y="2903538"/>
            <a:ext cx="7308850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800" b="1" i="1">
                <a:latin typeface="Calibri" panose="020F0502020204030204" pitchFamily="34" charset="0"/>
              </a:rPr>
              <a:t>Одной девочке надо дать яблоко в корзине.</a:t>
            </a:r>
            <a:endParaRPr lang="ru-RU" sz="4800" b="1" i="1">
              <a:latin typeface="Calibri" panose="020F0502020204030204" pitchFamily="34" charset="0"/>
            </a:endParaRPr>
          </a:p>
        </p:txBody>
      </p:sp>
      <p:pic>
        <p:nvPicPr>
          <p:cNvPr id="26629" name="Picture 2" descr="http://s.myniceprofile.com/myspacepic/1633/1633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4473575"/>
            <a:ext cx="27305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лог задачи 400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609600"/>
            <a:ext cx="7797800" cy="119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Логическая задача</a:t>
            </a:r>
            <a:endParaRPr lang="ru-RU" sz="4400" b="1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22350" y="2552700"/>
            <a:ext cx="7099300" cy="2586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5400" b="1" i="1">
                <a:latin typeface="Calibri" panose="020F0502020204030204" pitchFamily="34" charset="0"/>
              </a:rPr>
              <a:t>Сколько концов у пяти с половиной палок?</a:t>
            </a:r>
            <a:endParaRPr lang="ru-RU" sz="5400" b="1" i="1">
              <a:latin typeface="Calibri" panose="020F0502020204030204" pitchFamily="34" charset="0"/>
            </a:endParaRPr>
          </a:p>
        </p:txBody>
      </p:sp>
      <p:sp>
        <p:nvSpPr>
          <p:cNvPr id="6" name="Стрелка вправо 5">
            <a:hlinkClick r:id="rId1" action="ppaction://hlinksldjump"/>
          </p:cNvPr>
          <p:cNvSpPr/>
          <p:nvPr/>
        </p:nvSpPr>
        <p:spPr>
          <a:xfrm>
            <a:off x="7918450" y="6103938"/>
            <a:ext cx="1060450" cy="66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Ответ</a:t>
            </a:r>
            <a:endParaRPr lang="ru-RU" sz="2000" b="1" dirty="0"/>
          </a:p>
        </p:txBody>
      </p:sp>
      <p:pic>
        <p:nvPicPr>
          <p:cNvPr id="27653" name="Picture 2" descr="http://s2.uploads.ru/t/OwMe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47196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http://www.playcast.ru/uploads/2015/10/13/154342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331913" y="4264025"/>
            <a:ext cx="216535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0</TotalTime>
  <Words>3628</Words>
  <Application>WPS Presentation</Application>
  <PresentationFormat>Экран (4:3)</PresentationFormat>
  <Paragraphs>563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Arial</vt:lpstr>
      <vt:lpstr>SimSun</vt:lpstr>
      <vt:lpstr>Wingdings</vt:lpstr>
      <vt:lpstr>Calibri Light</vt:lpstr>
      <vt:lpstr>Arial</vt:lpstr>
      <vt:lpstr>Calibri</vt:lpstr>
      <vt:lpstr>Microsoft YaHei</vt:lpstr>
      <vt:lpstr>Arial Unicode MS</vt:lpstr>
      <vt:lpstr>Небеса</vt:lpstr>
      <vt:lpstr>Увлекательная математика</vt:lpstr>
      <vt:lpstr>PowerPoint 演示文稿</vt:lpstr>
      <vt:lpstr>лог задачи 100</vt:lpstr>
      <vt:lpstr>ответ лог задачи 100</vt:lpstr>
      <vt:lpstr>лог задачи 200</vt:lpstr>
      <vt:lpstr>ответ лог задачи 200</vt:lpstr>
      <vt:lpstr>лог задачи 300</vt:lpstr>
      <vt:lpstr>ответ лог задачи 300</vt:lpstr>
      <vt:lpstr>лог задачи 400</vt:lpstr>
      <vt:lpstr>ответ лог задачи 400</vt:lpstr>
      <vt:lpstr>лог задачи 500</vt:lpstr>
      <vt:lpstr>ответ лог задачи 500</vt:lpstr>
      <vt:lpstr>ребусы 100</vt:lpstr>
      <vt:lpstr>ребусы 200</vt:lpstr>
      <vt:lpstr>ребусы 300</vt:lpstr>
      <vt:lpstr>ребусы 400</vt:lpstr>
      <vt:lpstr>ребусы 500</vt:lpstr>
      <vt:lpstr>ряд чисел 100</vt:lpstr>
      <vt:lpstr>ряд чисел 200</vt:lpstr>
      <vt:lpstr>ряд чисел 300</vt:lpstr>
      <vt:lpstr>ряд чисел 400</vt:lpstr>
      <vt:lpstr>ряд чисел 500</vt:lpstr>
      <vt:lpstr>эстафета 100</vt:lpstr>
      <vt:lpstr>эстафета 200</vt:lpstr>
      <vt:lpstr>эстафета 300</vt:lpstr>
      <vt:lpstr>эстафета 400</vt:lpstr>
      <vt:lpstr>эстафета 500</vt:lpstr>
      <vt:lpstr>параллелепипед</vt:lpstr>
      <vt:lpstr>конец</vt:lpstr>
    </vt:vector>
  </TitlesOfParts>
  <Company>---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Увлекательная математика</dc:title>
  <dc:creator>Каназирский Денис</dc:creator>
  <cp:lastModifiedBy>Asus</cp:lastModifiedBy>
  <cp:revision>52</cp:revision>
  <dcterms:created xsi:type="dcterms:W3CDTF">2016-02-06T17:15:00Z</dcterms:created>
  <dcterms:modified xsi:type="dcterms:W3CDTF">2024-10-16T18:24:40Z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00A973C82D254F449E88390F1C4B415E_12</vt:lpwstr>
  </property>
  <property fmtid="{D5CDD505-2E9C-101B-9397-08002B2CF9AE}" pid="3" name="KSOProductBuildVer">
    <vt:lpwstr>1049-12.2.0.16731</vt:lpwstr>
  </property>
</Properties>
</file>