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300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80" r:id="rId11"/>
    <p:sldId id="281" r:id="rId12"/>
    <p:sldId id="282" r:id="rId13"/>
    <p:sldId id="291" r:id="rId14"/>
    <p:sldId id="292" r:id="rId15"/>
    <p:sldId id="293" r:id="rId16"/>
    <p:sldId id="294" r:id="rId17"/>
    <p:sldId id="286" r:id="rId18"/>
    <p:sldId id="28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123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608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462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167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056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782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973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946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039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351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572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288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45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0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microsoft.com/office/2007/relationships/hdphoto" Target="../media/hdphoto11.wdp"/><Relationship Id="rId7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microsoft.com/office/2007/relationships/hdphoto" Target="../media/hdphoto6.wdp"/><Relationship Id="rId4" Type="http://schemas.openxmlformats.org/officeDocument/2006/relationships/image" Target="../media/image10.png"/><Relationship Id="rId9" Type="http://schemas.microsoft.com/office/2007/relationships/hdphoto" Target="../media/hdphoto16.wdp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8.wdp"/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12" Type="http://schemas.microsoft.com/office/2007/relationships/hdphoto" Target="../media/hdphoto20.wdp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6" Type="http://schemas.microsoft.com/office/2007/relationships/hdphoto" Target="../media/hdphoto17.wdp"/><Relationship Id="rId11" Type="http://schemas.openxmlformats.org/officeDocument/2006/relationships/image" Target="../media/image36.png"/><Relationship Id="rId5" Type="http://schemas.openxmlformats.org/officeDocument/2006/relationships/image" Target="../media/image33.png"/><Relationship Id="rId10" Type="http://schemas.microsoft.com/office/2007/relationships/hdphoto" Target="../media/hdphoto19.wdp"/><Relationship Id="rId4" Type="http://schemas.microsoft.com/office/2007/relationships/hdphoto" Target="../media/hdphoto2.wdp"/><Relationship Id="rId9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microsoft.com/office/2007/relationships/hdphoto" Target="../media/hdphoto21.wdp"/><Relationship Id="rId7" Type="http://schemas.openxmlformats.org/officeDocument/2006/relationships/image" Target="../media/image39.png"/><Relationship Id="rId12" Type="http://schemas.microsoft.com/office/2007/relationships/hdphoto" Target="../media/hdphoto23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43.png"/><Relationship Id="rId5" Type="http://schemas.microsoft.com/office/2007/relationships/hdphoto" Target="../media/hdphoto22.wdp"/><Relationship Id="rId10" Type="http://schemas.openxmlformats.org/officeDocument/2006/relationships/image" Target="../media/image42.png"/><Relationship Id="rId4" Type="http://schemas.openxmlformats.org/officeDocument/2006/relationships/image" Target="../media/image38.png"/><Relationship Id="rId9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23.wdp"/><Relationship Id="rId13" Type="http://schemas.microsoft.com/office/2007/relationships/hdphoto" Target="../media/hdphoto27.wdp"/><Relationship Id="rId3" Type="http://schemas.microsoft.com/office/2007/relationships/hdphoto" Target="../media/hdphoto24.wdp"/><Relationship Id="rId7" Type="http://schemas.openxmlformats.org/officeDocument/2006/relationships/image" Target="../media/image43.png"/><Relationship Id="rId12" Type="http://schemas.openxmlformats.org/officeDocument/2006/relationships/image" Target="../media/image4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5.wdp"/><Relationship Id="rId11" Type="http://schemas.microsoft.com/office/2007/relationships/hdphoto" Target="../media/hdphoto26.wdp"/><Relationship Id="rId5" Type="http://schemas.openxmlformats.org/officeDocument/2006/relationships/image" Target="../media/image45.png"/><Relationship Id="rId10" Type="http://schemas.openxmlformats.org/officeDocument/2006/relationships/image" Target="../media/image46.png"/><Relationship Id="rId4" Type="http://schemas.openxmlformats.org/officeDocument/2006/relationships/image" Target="../media/image40.jpe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4.jpe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.jpeg"/><Relationship Id="rId9" Type="http://schemas.microsoft.com/office/2007/relationships/hdphoto" Target="../media/hdphoto3.wdp"/><Relationship Id="rId14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14.png"/><Relationship Id="rId4" Type="http://schemas.microsoft.com/office/2007/relationships/hdphoto" Target="../media/hdphoto8.wdp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0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microsoft.com/office/2007/relationships/hdphoto" Target="../media/hdphoto13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microsoft.com/office/2007/relationships/hdphoto" Target="../media/hdphoto12.wdp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67C0539-9151-4CC8-8B50-029FD72B62C7}"/>
              </a:ext>
            </a:extLst>
          </p:cNvPr>
          <p:cNvSpPr txBox="1"/>
          <p:nvPr/>
        </p:nvSpPr>
        <p:spPr>
          <a:xfrm>
            <a:off x="2286000" y="0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города Томска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 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ДЕТСКИЙ САД № 39 г. ТОМСК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634021, город Томск, ул. Алтайская 128, телефон 45-06-40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F3AAB7-FD9D-4E41-A9BC-556BE19B6331}"/>
              </a:ext>
            </a:extLst>
          </p:cNvPr>
          <p:cNvSpPr txBox="1"/>
          <p:nvPr/>
        </p:nvSpPr>
        <p:spPr>
          <a:xfrm>
            <a:off x="1727684" y="2424083"/>
            <a:ext cx="5688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Лексическая тема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«Грибы»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D05271-DADB-45D9-8B33-F80DAFA2469C}"/>
              </a:ext>
            </a:extLst>
          </p:cNvPr>
          <p:cNvSpPr txBox="1"/>
          <p:nvPr/>
        </p:nvSpPr>
        <p:spPr>
          <a:xfrm>
            <a:off x="6613793" y="609329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–логопед:</a:t>
            </a:r>
          </a:p>
          <a:p>
            <a:pPr algn="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Петрова Ольга Николаевна</a:t>
            </a:r>
          </a:p>
        </p:txBody>
      </p:sp>
    </p:spTree>
    <p:extLst>
      <p:ext uri="{BB962C8B-B14F-4D97-AF65-F5344CB8AC3E}">
        <p14:creationId xmlns:p14="http://schemas.microsoft.com/office/powerpoint/2010/main" val="3582835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i.ytimg.com/vi/ZdcGT-kyUxM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: скругленные углы 19">
            <a:extLst>
              <a:ext uri="{FF2B5EF4-FFF2-40B4-BE49-F238E27FC236}">
                <a16:creationId xmlns:a16="http://schemas.microsoft.com/office/drawing/2014/main" id="{8181920E-8060-4322-9386-636704BB2B1A}"/>
              </a:ext>
            </a:extLst>
          </p:cNvPr>
          <p:cNvSpPr/>
          <p:nvPr/>
        </p:nvSpPr>
        <p:spPr>
          <a:xfrm>
            <a:off x="36162" y="54170"/>
            <a:ext cx="2735638" cy="998566"/>
          </a:xfrm>
          <a:prstGeom prst="roundRect">
            <a:avLst/>
          </a:prstGeom>
          <a:solidFill>
            <a:schemeClr val="tx2">
              <a:lumMod val="60000"/>
              <a:lumOff val="40000"/>
              <a:alpha val="5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/>
            <a:r>
              <a:rPr lang="ru-RU" kern="0" dirty="0">
                <a:solidFill>
                  <a:prstClr val="white"/>
                </a:solidFill>
              </a:rPr>
              <a:t>Определи количество слогов</a:t>
            </a:r>
          </a:p>
        </p:txBody>
      </p:sp>
      <p:sp>
        <p:nvSpPr>
          <p:cNvPr id="16" name="Прямоугольник: скругленные углы 4">
            <a:extLst>
              <a:ext uri="{FF2B5EF4-FFF2-40B4-BE49-F238E27FC236}">
                <a16:creationId xmlns:a16="http://schemas.microsoft.com/office/drawing/2014/main" id="{E1F2900E-A21F-4B70-907B-15CF88E1E139}"/>
              </a:ext>
            </a:extLst>
          </p:cNvPr>
          <p:cNvSpPr/>
          <p:nvPr/>
        </p:nvSpPr>
        <p:spPr>
          <a:xfrm>
            <a:off x="251519" y="4561269"/>
            <a:ext cx="1152461" cy="115824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rgbClr val="FFFF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/>
            <a:r>
              <a:rPr lang="ru-RU" sz="4400" kern="0" dirty="0">
                <a:solidFill>
                  <a:prstClr val="black"/>
                </a:solidFill>
              </a:rPr>
              <a:t>ли</a:t>
            </a:r>
          </a:p>
        </p:txBody>
      </p:sp>
      <p:sp>
        <p:nvSpPr>
          <p:cNvPr id="17" name="Прямоугольник: скругленные углы 5">
            <a:extLst>
              <a:ext uri="{FF2B5EF4-FFF2-40B4-BE49-F238E27FC236}">
                <a16:creationId xmlns:a16="http://schemas.microsoft.com/office/drawing/2014/main" id="{D14F4E54-BB8E-4791-8D50-D8E408D58029}"/>
              </a:ext>
            </a:extLst>
          </p:cNvPr>
          <p:cNvSpPr/>
          <p:nvPr/>
        </p:nvSpPr>
        <p:spPr>
          <a:xfrm>
            <a:off x="1356867" y="4561269"/>
            <a:ext cx="1697415" cy="115824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rgbClr val="FFFF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/>
            <a:r>
              <a:rPr lang="ru-RU" sz="4400" kern="0" dirty="0" err="1">
                <a:solidFill>
                  <a:prstClr val="black"/>
                </a:solidFill>
              </a:rPr>
              <a:t>сич</a:t>
            </a:r>
            <a:endParaRPr lang="ru-RU" sz="4400" kern="0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: скругленные углы 6">
            <a:extLst>
              <a:ext uri="{FF2B5EF4-FFF2-40B4-BE49-F238E27FC236}">
                <a16:creationId xmlns:a16="http://schemas.microsoft.com/office/drawing/2014/main" id="{63622398-AC54-4156-BB87-4D16700F0CC7}"/>
              </a:ext>
            </a:extLst>
          </p:cNvPr>
          <p:cNvSpPr/>
          <p:nvPr/>
        </p:nvSpPr>
        <p:spPr>
          <a:xfrm>
            <a:off x="3054282" y="4569271"/>
            <a:ext cx="1373702" cy="1150237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kern="0" dirty="0">
                <a:solidFill>
                  <a:prstClr val="black"/>
                </a:solidFill>
                <a:latin typeface="Calibri" panose="020F0502020204030204"/>
              </a:rPr>
              <a:t>ка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рямоугольник: скругленные углы 8">
            <a:extLst>
              <a:ext uri="{FF2B5EF4-FFF2-40B4-BE49-F238E27FC236}">
                <a16:creationId xmlns:a16="http://schemas.microsoft.com/office/drawing/2014/main" id="{350172C0-E04D-4971-8E63-1E6028A44207}"/>
              </a:ext>
            </a:extLst>
          </p:cNvPr>
          <p:cNvSpPr/>
          <p:nvPr/>
        </p:nvSpPr>
        <p:spPr>
          <a:xfrm>
            <a:off x="467544" y="3573016"/>
            <a:ext cx="2448272" cy="72008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слога</a:t>
            </a:r>
          </a:p>
        </p:txBody>
      </p:sp>
      <p:pic>
        <p:nvPicPr>
          <p:cNvPr id="13" name="Picture 2" descr="https://stendy.by/assets/uploads/products/figurnyj-odnostoronnij-element-lisichka-dlya-oformleniya-detskoj-ploshadki-650-750mm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778" l="0" r="98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88840"/>
            <a:ext cx="3705666" cy="427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09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0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i.ytimg.com/vi/ZdcGT-kyUxM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: скругленные углы 19">
            <a:extLst>
              <a:ext uri="{FF2B5EF4-FFF2-40B4-BE49-F238E27FC236}">
                <a16:creationId xmlns:a16="http://schemas.microsoft.com/office/drawing/2014/main" id="{8181920E-8060-4322-9386-636704BB2B1A}"/>
              </a:ext>
            </a:extLst>
          </p:cNvPr>
          <p:cNvSpPr/>
          <p:nvPr/>
        </p:nvSpPr>
        <p:spPr>
          <a:xfrm>
            <a:off x="36162" y="54170"/>
            <a:ext cx="2735638" cy="998566"/>
          </a:xfrm>
          <a:prstGeom prst="roundRect">
            <a:avLst/>
          </a:prstGeom>
          <a:solidFill>
            <a:schemeClr val="tx2">
              <a:lumMod val="60000"/>
              <a:lumOff val="40000"/>
              <a:alpha val="5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/>
            <a:r>
              <a:rPr lang="ru-RU" kern="0" dirty="0">
                <a:solidFill>
                  <a:prstClr val="white"/>
                </a:solidFill>
              </a:rPr>
              <a:t>Определи количество слогов (6 раз)</a:t>
            </a:r>
          </a:p>
        </p:txBody>
      </p:sp>
      <p:sp>
        <p:nvSpPr>
          <p:cNvPr id="16" name="Прямоугольник: скругленные углы 4">
            <a:extLst>
              <a:ext uri="{FF2B5EF4-FFF2-40B4-BE49-F238E27FC236}">
                <a16:creationId xmlns:a16="http://schemas.microsoft.com/office/drawing/2014/main" id="{E1F2900E-A21F-4B70-907B-15CF88E1E139}"/>
              </a:ext>
            </a:extLst>
          </p:cNvPr>
          <p:cNvSpPr/>
          <p:nvPr/>
        </p:nvSpPr>
        <p:spPr>
          <a:xfrm>
            <a:off x="251519" y="4561269"/>
            <a:ext cx="1584177" cy="115824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rgbClr val="FFFF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/>
            <a:r>
              <a:rPr lang="ru-RU" sz="4400" kern="0" dirty="0">
                <a:solidFill>
                  <a:prstClr val="black"/>
                </a:solidFill>
              </a:rPr>
              <a:t>под</a:t>
            </a:r>
          </a:p>
        </p:txBody>
      </p:sp>
      <p:sp>
        <p:nvSpPr>
          <p:cNvPr id="17" name="Прямоугольник: скругленные углы 5">
            <a:extLst>
              <a:ext uri="{FF2B5EF4-FFF2-40B4-BE49-F238E27FC236}">
                <a16:creationId xmlns:a16="http://schemas.microsoft.com/office/drawing/2014/main" id="{D14F4E54-BB8E-4791-8D50-D8E408D58029}"/>
              </a:ext>
            </a:extLst>
          </p:cNvPr>
          <p:cNvSpPr/>
          <p:nvPr/>
        </p:nvSpPr>
        <p:spPr>
          <a:xfrm>
            <a:off x="1835696" y="4533964"/>
            <a:ext cx="1152128" cy="115824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rgbClr val="FFFF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/>
            <a:r>
              <a:rPr lang="ru-RU" sz="4400" kern="0" dirty="0" err="1">
                <a:solidFill>
                  <a:prstClr val="black"/>
                </a:solidFill>
              </a:rPr>
              <a:t>бе</a:t>
            </a:r>
            <a:endParaRPr lang="ru-RU" sz="4400" kern="0" dirty="0">
              <a:solidFill>
                <a:prstClr val="black"/>
              </a:solidFill>
            </a:endParaRPr>
          </a:p>
        </p:txBody>
      </p:sp>
      <p:sp>
        <p:nvSpPr>
          <p:cNvPr id="14" name="Прямоугольник: скругленные углы 5">
            <a:extLst>
              <a:ext uri="{FF2B5EF4-FFF2-40B4-BE49-F238E27FC236}">
                <a16:creationId xmlns:a16="http://schemas.microsoft.com/office/drawing/2014/main" id="{D14F4E54-BB8E-4791-8D50-D8E408D58029}"/>
              </a:ext>
            </a:extLst>
          </p:cNvPr>
          <p:cNvSpPr/>
          <p:nvPr/>
        </p:nvSpPr>
        <p:spPr>
          <a:xfrm>
            <a:off x="3004286" y="4535299"/>
            <a:ext cx="1152128" cy="115824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rgbClr val="FFFF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/>
            <a:r>
              <a:rPr lang="ru-RU" sz="4400" kern="0" dirty="0">
                <a:solidFill>
                  <a:prstClr val="black"/>
                </a:solidFill>
              </a:rPr>
              <a:t>ре</a:t>
            </a:r>
          </a:p>
        </p:txBody>
      </p:sp>
      <p:sp>
        <p:nvSpPr>
          <p:cNvPr id="15" name="Прямоугольник: скругленные углы 5">
            <a:extLst>
              <a:ext uri="{FF2B5EF4-FFF2-40B4-BE49-F238E27FC236}">
                <a16:creationId xmlns:a16="http://schemas.microsoft.com/office/drawing/2014/main" id="{D14F4E54-BB8E-4791-8D50-D8E408D58029}"/>
              </a:ext>
            </a:extLst>
          </p:cNvPr>
          <p:cNvSpPr/>
          <p:nvPr/>
        </p:nvSpPr>
        <p:spPr>
          <a:xfrm>
            <a:off x="4139952" y="4561269"/>
            <a:ext cx="1152128" cy="115824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rgbClr val="FFFF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/>
            <a:r>
              <a:rPr lang="ru-RU" sz="4400" kern="0" dirty="0" err="1">
                <a:solidFill>
                  <a:prstClr val="black"/>
                </a:solidFill>
              </a:rPr>
              <a:t>зо</a:t>
            </a:r>
            <a:endParaRPr lang="ru-RU" sz="4400" kern="0" dirty="0">
              <a:solidFill>
                <a:prstClr val="black"/>
              </a:solidFill>
            </a:endParaRPr>
          </a:p>
        </p:txBody>
      </p:sp>
      <p:sp>
        <p:nvSpPr>
          <p:cNvPr id="19" name="Прямоугольник: скругленные углы 8">
            <a:extLst>
              <a:ext uri="{FF2B5EF4-FFF2-40B4-BE49-F238E27FC236}">
                <a16:creationId xmlns:a16="http://schemas.microsoft.com/office/drawing/2014/main" id="{350172C0-E04D-4971-8E63-1E6028A44207}"/>
              </a:ext>
            </a:extLst>
          </p:cNvPr>
          <p:cNvSpPr/>
          <p:nvPr/>
        </p:nvSpPr>
        <p:spPr>
          <a:xfrm>
            <a:off x="467544" y="3573016"/>
            <a:ext cx="2448272" cy="72008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/>
            <a:r>
              <a:rPr lang="ru-RU" sz="4400" kern="0" dirty="0">
                <a:solidFill>
                  <a:prstClr val="black"/>
                </a:solidFill>
              </a:rPr>
              <a:t>5 слогов</a:t>
            </a:r>
          </a:p>
        </p:txBody>
      </p:sp>
      <p:pic>
        <p:nvPicPr>
          <p:cNvPr id="10" name="Picture 2" descr="https://urok.1sept.ru/articles/501768/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12776"/>
            <a:ext cx="3199887" cy="479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: скругленные углы 5">
            <a:extLst>
              <a:ext uri="{FF2B5EF4-FFF2-40B4-BE49-F238E27FC236}">
                <a16:creationId xmlns:a16="http://schemas.microsoft.com/office/drawing/2014/main" id="{D14F4E54-BB8E-4791-8D50-D8E408D58029}"/>
              </a:ext>
            </a:extLst>
          </p:cNvPr>
          <p:cNvSpPr/>
          <p:nvPr/>
        </p:nvSpPr>
        <p:spPr>
          <a:xfrm>
            <a:off x="5292080" y="4535299"/>
            <a:ext cx="1152128" cy="115824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rgbClr val="FFFF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/>
            <a:r>
              <a:rPr lang="ru-RU" sz="4400" kern="0" dirty="0" err="1">
                <a:solidFill>
                  <a:prstClr val="black"/>
                </a:solidFill>
              </a:rPr>
              <a:t>вик</a:t>
            </a:r>
            <a:endParaRPr lang="ru-RU" sz="44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03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4" grpId="0" animBg="1"/>
      <p:bldP spid="15" grpId="0" animBg="1"/>
      <p:bldP spid="19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i.ytimg.com/vi/ZdcGT-kyUxM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5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: скругленные углы 19">
            <a:extLst>
              <a:ext uri="{FF2B5EF4-FFF2-40B4-BE49-F238E27FC236}">
                <a16:creationId xmlns:a16="http://schemas.microsoft.com/office/drawing/2014/main" id="{8181920E-8060-4322-9386-636704BB2B1A}"/>
              </a:ext>
            </a:extLst>
          </p:cNvPr>
          <p:cNvSpPr/>
          <p:nvPr/>
        </p:nvSpPr>
        <p:spPr>
          <a:xfrm>
            <a:off x="36162" y="54170"/>
            <a:ext cx="2735638" cy="998566"/>
          </a:xfrm>
          <a:prstGeom prst="roundRect">
            <a:avLst/>
          </a:prstGeom>
          <a:solidFill>
            <a:schemeClr val="tx2">
              <a:lumMod val="60000"/>
              <a:lumOff val="40000"/>
              <a:alpha val="5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/>
            <a:r>
              <a:rPr lang="ru-RU" kern="0" dirty="0">
                <a:solidFill>
                  <a:prstClr val="white"/>
                </a:solidFill>
              </a:rPr>
              <a:t>Определи количество слогов</a:t>
            </a:r>
          </a:p>
        </p:txBody>
      </p:sp>
      <p:sp>
        <p:nvSpPr>
          <p:cNvPr id="16" name="Прямоугольник: скругленные углы 4">
            <a:extLst>
              <a:ext uri="{FF2B5EF4-FFF2-40B4-BE49-F238E27FC236}">
                <a16:creationId xmlns:a16="http://schemas.microsoft.com/office/drawing/2014/main" id="{E1F2900E-A21F-4B70-907B-15CF88E1E139}"/>
              </a:ext>
            </a:extLst>
          </p:cNvPr>
          <p:cNvSpPr/>
          <p:nvPr/>
        </p:nvSpPr>
        <p:spPr>
          <a:xfrm>
            <a:off x="251519" y="4561269"/>
            <a:ext cx="1440161" cy="115824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rgbClr val="FFFF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/>
            <a:r>
              <a:rPr lang="ru-RU" sz="4400" kern="0" dirty="0">
                <a:solidFill>
                  <a:prstClr val="black"/>
                </a:solidFill>
              </a:rPr>
              <a:t>БО</a:t>
            </a:r>
          </a:p>
        </p:txBody>
      </p:sp>
      <p:sp>
        <p:nvSpPr>
          <p:cNvPr id="17" name="Прямоугольник: скругленные углы 5">
            <a:extLst>
              <a:ext uri="{FF2B5EF4-FFF2-40B4-BE49-F238E27FC236}">
                <a16:creationId xmlns:a16="http://schemas.microsoft.com/office/drawing/2014/main" id="{D14F4E54-BB8E-4791-8D50-D8E408D58029}"/>
              </a:ext>
            </a:extLst>
          </p:cNvPr>
          <p:cNvSpPr/>
          <p:nvPr/>
        </p:nvSpPr>
        <p:spPr>
          <a:xfrm>
            <a:off x="1691680" y="4561269"/>
            <a:ext cx="1440160" cy="115824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rgbClr val="FFFF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/>
            <a:r>
              <a:rPr lang="ru-RU" sz="4400" kern="0" dirty="0">
                <a:solidFill>
                  <a:prstClr val="black"/>
                </a:solidFill>
              </a:rPr>
              <a:t>РО</a:t>
            </a:r>
          </a:p>
        </p:txBody>
      </p:sp>
      <p:sp>
        <p:nvSpPr>
          <p:cNvPr id="10" name="Прямоугольник: скругленные углы 6">
            <a:extLst>
              <a:ext uri="{FF2B5EF4-FFF2-40B4-BE49-F238E27FC236}">
                <a16:creationId xmlns:a16="http://schemas.microsoft.com/office/drawing/2014/main" id="{63622398-AC54-4156-BB87-4D16700F0CC7}"/>
              </a:ext>
            </a:extLst>
          </p:cNvPr>
          <p:cNvSpPr/>
          <p:nvPr/>
        </p:nvSpPr>
        <p:spPr>
          <a:xfrm>
            <a:off x="3131840" y="4569271"/>
            <a:ext cx="1296144" cy="1150237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/>
            <a:r>
              <a:rPr lang="ru-RU" sz="4400" kern="0" dirty="0">
                <a:solidFill>
                  <a:prstClr val="black"/>
                </a:solidFill>
              </a:rPr>
              <a:t>ВИК</a:t>
            </a:r>
          </a:p>
        </p:txBody>
      </p:sp>
      <p:sp>
        <p:nvSpPr>
          <p:cNvPr id="15" name="Прямоугольник: скругленные углы 8">
            <a:extLst>
              <a:ext uri="{FF2B5EF4-FFF2-40B4-BE49-F238E27FC236}">
                <a16:creationId xmlns:a16="http://schemas.microsoft.com/office/drawing/2014/main" id="{350172C0-E04D-4971-8E63-1E6028A44207}"/>
              </a:ext>
            </a:extLst>
          </p:cNvPr>
          <p:cNvSpPr/>
          <p:nvPr/>
        </p:nvSpPr>
        <p:spPr>
          <a:xfrm>
            <a:off x="467544" y="3573016"/>
            <a:ext cx="2448272" cy="72008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/>
            <a:r>
              <a:rPr lang="ru-RU" sz="4400" kern="0" dirty="0">
                <a:solidFill>
                  <a:prstClr val="black"/>
                </a:solidFill>
              </a:rPr>
              <a:t>3 слога</a:t>
            </a:r>
          </a:p>
        </p:txBody>
      </p:sp>
      <p:pic>
        <p:nvPicPr>
          <p:cNvPr id="14" name="Рисунок 13" descr="https://img2.freepng.ru/20180322/hbw/kisspng-boletus-edulis-edible-mushroom-clip-art-mushroom-5ab4743eb2fd43.8981817015217756787332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24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60848"/>
            <a:ext cx="3779912" cy="40425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345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0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i.ytimg.com/vi/ZdcGT-kyUxM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5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: скругленные углы 19">
            <a:extLst>
              <a:ext uri="{FF2B5EF4-FFF2-40B4-BE49-F238E27FC236}">
                <a16:creationId xmlns:a16="http://schemas.microsoft.com/office/drawing/2014/main" id="{8181920E-8060-4322-9386-636704BB2B1A}"/>
              </a:ext>
            </a:extLst>
          </p:cNvPr>
          <p:cNvSpPr/>
          <p:nvPr/>
        </p:nvSpPr>
        <p:spPr>
          <a:xfrm>
            <a:off x="36162" y="54170"/>
            <a:ext cx="2735638" cy="998566"/>
          </a:xfrm>
          <a:prstGeom prst="roundRect">
            <a:avLst/>
          </a:prstGeom>
          <a:solidFill>
            <a:schemeClr val="tx2">
              <a:lumMod val="60000"/>
              <a:lumOff val="40000"/>
              <a:alpha val="5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/>
            <a:r>
              <a:rPr lang="ru-RU" kern="0" dirty="0">
                <a:solidFill>
                  <a:prstClr val="white"/>
                </a:solidFill>
              </a:rPr>
              <a:t>Определи количество слогов</a:t>
            </a:r>
          </a:p>
        </p:txBody>
      </p:sp>
      <p:sp>
        <p:nvSpPr>
          <p:cNvPr id="16" name="Прямоугольник: скругленные углы 4">
            <a:extLst>
              <a:ext uri="{FF2B5EF4-FFF2-40B4-BE49-F238E27FC236}">
                <a16:creationId xmlns:a16="http://schemas.microsoft.com/office/drawing/2014/main" id="{E1F2900E-A21F-4B70-907B-15CF88E1E139}"/>
              </a:ext>
            </a:extLst>
          </p:cNvPr>
          <p:cNvSpPr/>
          <p:nvPr/>
        </p:nvSpPr>
        <p:spPr>
          <a:xfrm>
            <a:off x="251519" y="4561269"/>
            <a:ext cx="1440161" cy="115824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rgbClr val="FFFF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/>
            <a:r>
              <a:rPr lang="ru-RU" sz="2800" kern="0" dirty="0">
                <a:solidFill>
                  <a:prstClr val="black"/>
                </a:solidFill>
              </a:rPr>
              <a:t>ГРУЗДЬ</a:t>
            </a:r>
          </a:p>
        </p:txBody>
      </p:sp>
      <p:sp>
        <p:nvSpPr>
          <p:cNvPr id="15" name="Прямоугольник: скругленные углы 8">
            <a:extLst>
              <a:ext uri="{FF2B5EF4-FFF2-40B4-BE49-F238E27FC236}">
                <a16:creationId xmlns:a16="http://schemas.microsoft.com/office/drawing/2014/main" id="{350172C0-E04D-4971-8E63-1E6028A44207}"/>
              </a:ext>
            </a:extLst>
          </p:cNvPr>
          <p:cNvSpPr/>
          <p:nvPr/>
        </p:nvSpPr>
        <p:spPr>
          <a:xfrm>
            <a:off x="467544" y="3573016"/>
            <a:ext cx="2448272" cy="72008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/>
            <a:r>
              <a:rPr lang="ru-RU" sz="4400" kern="0" dirty="0">
                <a:solidFill>
                  <a:prstClr val="black"/>
                </a:solidFill>
              </a:rPr>
              <a:t>1 слог</a:t>
            </a:r>
          </a:p>
        </p:txBody>
      </p:sp>
      <p:pic>
        <p:nvPicPr>
          <p:cNvPr id="1026" name="Picture 2" descr="https://stihi.ru/pics/2014/05/05/4990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65557"/>
            <a:ext cx="571500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08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i.ytimg.com/vi/ZdcGT-kyUxM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5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: скругленные углы 19">
            <a:extLst>
              <a:ext uri="{FF2B5EF4-FFF2-40B4-BE49-F238E27FC236}">
                <a16:creationId xmlns:a16="http://schemas.microsoft.com/office/drawing/2014/main" id="{8181920E-8060-4322-9386-636704BB2B1A}"/>
              </a:ext>
            </a:extLst>
          </p:cNvPr>
          <p:cNvSpPr/>
          <p:nvPr/>
        </p:nvSpPr>
        <p:spPr>
          <a:xfrm>
            <a:off x="36162" y="54170"/>
            <a:ext cx="2735638" cy="998566"/>
          </a:xfrm>
          <a:prstGeom prst="roundRect">
            <a:avLst/>
          </a:prstGeom>
          <a:solidFill>
            <a:schemeClr val="tx2">
              <a:lumMod val="60000"/>
              <a:lumOff val="40000"/>
              <a:alpha val="5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/>
            <a:r>
              <a:rPr lang="ru-RU" kern="0" dirty="0">
                <a:solidFill>
                  <a:prstClr val="white"/>
                </a:solidFill>
              </a:rPr>
              <a:t>Определи количество слогов</a:t>
            </a:r>
          </a:p>
        </p:txBody>
      </p:sp>
      <p:sp>
        <p:nvSpPr>
          <p:cNvPr id="16" name="Прямоугольник: скругленные углы 4">
            <a:extLst>
              <a:ext uri="{FF2B5EF4-FFF2-40B4-BE49-F238E27FC236}">
                <a16:creationId xmlns:a16="http://schemas.microsoft.com/office/drawing/2014/main" id="{E1F2900E-A21F-4B70-907B-15CF88E1E139}"/>
              </a:ext>
            </a:extLst>
          </p:cNvPr>
          <p:cNvSpPr/>
          <p:nvPr/>
        </p:nvSpPr>
        <p:spPr>
          <a:xfrm>
            <a:off x="251519" y="4561269"/>
            <a:ext cx="1440161" cy="115824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rgbClr val="FFFF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/>
            <a:r>
              <a:rPr lang="ru-RU" sz="4400" kern="0" dirty="0">
                <a:solidFill>
                  <a:prstClr val="black"/>
                </a:solidFill>
              </a:rPr>
              <a:t>МУ</a:t>
            </a:r>
          </a:p>
        </p:txBody>
      </p:sp>
      <p:sp>
        <p:nvSpPr>
          <p:cNvPr id="17" name="Прямоугольник: скругленные углы 5">
            <a:extLst>
              <a:ext uri="{FF2B5EF4-FFF2-40B4-BE49-F238E27FC236}">
                <a16:creationId xmlns:a16="http://schemas.microsoft.com/office/drawing/2014/main" id="{D14F4E54-BB8E-4791-8D50-D8E408D58029}"/>
              </a:ext>
            </a:extLst>
          </p:cNvPr>
          <p:cNvSpPr/>
          <p:nvPr/>
        </p:nvSpPr>
        <p:spPr>
          <a:xfrm>
            <a:off x="1691680" y="4561269"/>
            <a:ext cx="1440160" cy="115824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rgbClr val="FFFF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/>
            <a:r>
              <a:rPr lang="ru-RU" sz="4400" kern="0" dirty="0">
                <a:solidFill>
                  <a:prstClr val="black"/>
                </a:solidFill>
              </a:rPr>
              <a:t>ХО</a:t>
            </a:r>
          </a:p>
        </p:txBody>
      </p:sp>
      <p:sp>
        <p:nvSpPr>
          <p:cNvPr id="10" name="Прямоугольник: скругленные углы 6">
            <a:extLst>
              <a:ext uri="{FF2B5EF4-FFF2-40B4-BE49-F238E27FC236}">
                <a16:creationId xmlns:a16="http://schemas.microsoft.com/office/drawing/2014/main" id="{63622398-AC54-4156-BB87-4D16700F0CC7}"/>
              </a:ext>
            </a:extLst>
          </p:cNvPr>
          <p:cNvSpPr/>
          <p:nvPr/>
        </p:nvSpPr>
        <p:spPr>
          <a:xfrm>
            <a:off x="3131840" y="4569271"/>
            <a:ext cx="1584176" cy="1150237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/>
            <a:r>
              <a:rPr lang="ru-RU" sz="4400" kern="0" dirty="0">
                <a:solidFill>
                  <a:prstClr val="black"/>
                </a:solidFill>
              </a:rPr>
              <a:t>МОР</a:t>
            </a:r>
          </a:p>
        </p:txBody>
      </p:sp>
      <p:sp>
        <p:nvSpPr>
          <p:cNvPr id="15" name="Прямоугольник: скругленные углы 8">
            <a:extLst>
              <a:ext uri="{FF2B5EF4-FFF2-40B4-BE49-F238E27FC236}">
                <a16:creationId xmlns:a16="http://schemas.microsoft.com/office/drawing/2014/main" id="{350172C0-E04D-4971-8E63-1E6028A44207}"/>
              </a:ext>
            </a:extLst>
          </p:cNvPr>
          <p:cNvSpPr/>
          <p:nvPr/>
        </p:nvSpPr>
        <p:spPr>
          <a:xfrm>
            <a:off x="467544" y="3573016"/>
            <a:ext cx="2448272" cy="72008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/>
            <a:r>
              <a:rPr lang="ru-RU" sz="4400" kern="0" dirty="0">
                <a:solidFill>
                  <a:prstClr val="black"/>
                </a:solidFill>
              </a:rPr>
              <a:t>3 слога</a:t>
            </a:r>
          </a:p>
        </p:txBody>
      </p:sp>
      <p:pic>
        <p:nvPicPr>
          <p:cNvPr id="9" name="Picture 6" descr="https://st2.depositphotos.com/4717767/9768/v/950/depositphotos_97682116-stock-illustration-amanita-red-white-mushroom-isolat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4" y="1628800"/>
            <a:ext cx="4890485" cy="489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77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0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5336938" y="906328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5577" y="92217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4681" y="388073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36938" y="388073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231910" y="2290762"/>
            <a:ext cx="864096" cy="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231910" y="5373216"/>
            <a:ext cx="864096" cy="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: скругленные углы 38">
            <a:extLst>
              <a:ext uri="{FF2B5EF4-FFF2-40B4-BE49-F238E27FC236}">
                <a16:creationId xmlns:a16="http://schemas.microsoft.com/office/drawing/2014/main" id="{7D30467D-2B32-45DA-92E8-DC0F9AEA07A8}"/>
              </a:ext>
            </a:extLst>
          </p:cNvPr>
          <p:cNvSpPr/>
          <p:nvPr/>
        </p:nvSpPr>
        <p:spPr>
          <a:xfrm>
            <a:off x="105193" y="36359"/>
            <a:ext cx="3329952" cy="635317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rgbClr val="92D05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kern="0" dirty="0">
                <a:solidFill>
                  <a:prstClr val="black"/>
                </a:solidFill>
              </a:rPr>
              <a:t>Один-много</a:t>
            </a:r>
          </a:p>
        </p:txBody>
      </p:sp>
      <p:pic>
        <p:nvPicPr>
          <p:cNvPr id="22" name="Рисунок 21" descr="https://img2.freepng.ru/20180322/hbw/kisspng-boletus-edulis-edible-mushroom-clip-art-mushroom-5ab4743eb2fd43.8981817015217756787332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24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728" y="1233779"/>
            <a:ext cx="2232249" cy="2113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6" descr="https://sun9-68.userapi.com/ObaAJ_AwrnMGc2SvaZQZV03v1TN1k2f6Z88qLA/TKRmPVioz3E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158" y="1101777"/>
            <a:ext cx="2069417" cy="239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https://thumbs.dreamstime.com/b/%D0%BB%D0%B8%D1%81%D0%B8%D1%87%D0%BA%D0%B8-cibarius-cantahrellus-%D0%BF%D1%83%D1%82%D0%B8-7846365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3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509" y="3883943"/>
            <a:ext cx="2019202" cy="252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s://stendy.by/assets/uploads/products/figurnyj-odnostoronnij-element-lisichka-dlya-oformleniya-detskoj-ploshadki-650-750mm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778" l="0" r="98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801" y="4294460"/>
            <a:ext cx="1654334" cy="190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981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5336938" y="906328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5577" y="92217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4681" y="388073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36938" y="388073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231910" y="2290762"/>
            <a:ext cx="864096" cy="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231910" y="5373216"/>
            <a:ext cx="864096" cy="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: скругленные углы 38">
            <a:extLst>
              <a:ext uri="{FF2B5EF4-FFF2-40B4-BE49-F238E27FC236}">
                <a16:creationId xmlns:a16="http://schemas.microsoft.com/office/drawing/2014/main" id="{7D30467D-2B32-45DA-92E8-DC0F9AEA07A8}"/>
              </a:ext>
            </a:extLst>
          </p:cNvPr>
          <p:cNvSpPr/>
          <p:nvPr/>
        </p:nvSpPr>
        <p:spPr>
          <a:xfrm>
            <a:off x="105193" y="36359"/>
            <a:ext cx="3329952" cy="635317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rgbClr val="92D05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kern="0" dirty="0">
                <a:solidFill>
                  <a:prstClr val="black"/>
                </a:solidFill>
              </a:rPr>
              <a:t>Один-много</a:t>
            </a:r>
          </a:p>
        </p:txBody>
      </p:sp>
      <p:pic>
        <p:nvPicPr>
          <p:cNvPr id="10" name="Picture 2" descr="https://urok.1sept.ru/articles/501768/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222" y="1214814"/>
            <a:ext cx="1347425" cy="201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s://1.bp.blogspot.com/-0prC4ZhAEG8/X24osxT4MqI/AAAAAAAABmU/Zq2ZvQgrrXwjhf6Hsnhydsk2OOGmQ5SSwCLcBGAsYHQ/s846/%25D0%25BF%25D0%25BE%25D0%25B4%25D0%25B1%25D0%25B5%25D1%2580%25D0%25B5%25D0%25B7%25D0%25BE%25D0%25B2%25D0%25B8%25D0%25B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4397" l="978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736" y="1206563"/>
            <a:ext cx="2453883" cy="282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s://st2.depositphotos.com/4717767/9768/v/950/depositphotos_97682116-stock-illustration-amanita-red-white-mushroom-isolate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48" y="4207798"/>
            <a:ext cx="2082171" cy="208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s://st2.depositphotos.com/4717767/9768/v/950/depositphotos_97682116-stock-illustration-amanita-red-white-mushroom-isolate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783" y="4207797"/>
            <a:ext cx="1684893" cy="168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s://st2.depositphotos.com/4717767/9768/v/950/depositphotos_97682116-stock-illustration-amanita-red-white-mushroom-isolated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012028"/>
            <a:ext cx="1978536" cy="197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s://st2.depositphotos.com/4717767/9768/v/950/depositphotos_97682116-stock-illustration-amanita-red-white-mushroom-isolated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983" y="4883715"/>
            <a:ext cx="1406254" cy="140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953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6588224" y="775758"/>
            <a:ext cx="1872209" cy="166963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2715807" y="4450442"/>
            <a:ext cx="648073" cy="40538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: скругленные углы 38">
            <a:extLst>
              <a:ext uri="{FF2B5EF4-FFF2-40B4-BE49-F238E27FC236}">
                <a16:creationId xmlns:a16="http://schemas.microsoft.com/office/drawing/2014/main" id="{7D30467D-2B32-45DA-92E8-DC0F9AEA07A8}"/>
              </a:ext>
            </a:extLst>
          </p:cNvPr>
          <p:cNvSpPr/>
          <p:nvPr/>
        </p:nvSpPr>
        <p:spPr>
          <a:xfrm>
            <a:off x="105193" y="36359"/>
            <a:ext cx="3329952" cy="635317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rgbClr val="92D05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kern="0" dirty="0">
                <a:solidFill>
                  <a:prstClr val="black"/>
                </a:solidFill>
              </a:rPr>
              <a:t>Жадина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917704" y="2852936"/>
            <a:ext cx="1872209" cy="166963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26" name="Picture 2" descr="https://crosti.ru/patterns/00/0b/10/76f98a7e6c/pictur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841" y="1160748"/>
            <a:ext cx="334630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6588223" y="4994952"/>
            <a:ext cx="1872209" cy="166963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259632" y="775758"/>
            <a:ext cx="1872209" cy="166963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3527" y="2852936"/>
            <a:ext cx="1872209" cy="166963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11560" y="4994952"/>
            <a:ext cx="1872209" cy="166963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707904" y="5082568"/>
            <a:ext cx="1872209" cy="166963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5724128" y="3573016"/>
            <a:ext cx="864096" cy="186646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5724128" y="1915518"/>
            <a:ext cx="582165" cy="297106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2483771" y="3573016"/>
            <a:ext cx="792085" cy="186646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5623565" y="4509120"/>
            <a:ext cx="713979" cy="288032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 flipV="1">
            <a:off x="3435145" y="1719031"/>
            <a:ext cx="560791" cy="392974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4670475" y="4293096"/>
            <a:ext cx="0" cy="701856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Рисунок 35" descr="https://img2.freepng.ru/20180322/hbw/kisspng-boletus-edulis-edible-mushroom-clip-art-mushroom-5ab4743eb2fd43.8981817015217756787332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24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506" y="3080242"/>
            <a:ext cx="1008603" cy="1215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Picture 6" descr="http://altawap.ru/images/gifts/qweb1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370" y="5345885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https://1.bp.blogspot.com/-0prC4ZhAEG8/X24osxT4MqI/AAAAAAAABmU/Zq2ZvQgrrXwjhf6Hsnhydsk2OOGmQ5SSwCLcBGAsYHQ/s846/%25D0%25BF%25D0%25BE%25D0%25B4%25D0%25B1%25D0%25B5%25D1%2580%25D0%25B5%25D0%25B7%25D0%25BE%25D0%25B2%25D0%25B8%25D0%25B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544" y="5210560"/>
            <a:ext cx="1568551" cy="180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ttps://pickimage.ru/wp-content/uploads/images/detskie/honeyagarics/opyata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48" y="5082568"/>
            <a:ext cx="1310631" cy="148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https://st2.depositphotos.com/4717767/9768/v/950/depositphotos_97682116-stock-illustration-amanita-red-white-mushroom-isolated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288" y="977521"/>
            <a:ext cx="1266110" cy="126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Рисунок 40" descr="https://st.depositphotos.com/2467055/2728/i/950/depositphotos_27282653-stock-photo-champignon-mushroom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58119"/>
            <a:ext cx="1549570" cy="1156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10" descr="https://thumbs.dreamstime.com/b/%D0%BB%D0%B8%D1%81%D0%B8%D1%87%D0%BA%D0%B8-cibarius-cantahrellus-%D0%BF%D1%83%D1%82%D0%B8-78463657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3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061" y="955767"/>
            <a:ext cx="1202534" cy="150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31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: скругленные углы 38">
            <a:extLst>
              <a:ext uri="{FF2B5EF4-FFF2-40B4-BE49-F238E27FC236}">
                <a16:creationId xmlns:a16="http://schemas.microsoft.com/office/drawing/2014/main" id="{7D30467D-2B32-45DA-92E8-DC0F9AEA07A8}"/>
              </a:ext>
            </a:extLst>
          </p:cNvPr>
          <p:cNvSpPr/>
          <p:nvPr/>
        </p:nvSpPr>
        <p:spPr>
          <a:xfrm>
            <a:off x="105193" y="36359"/>
            <a:ext cx="3329952" cy="635317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rgbClr val="92D05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kern="0" dirty="0">
                <a:solidFill>
                  <a:prstClr val="black"/>
                </a:solidFill>
              </a:rPr>
              <a:t>Гусеница ползет к…</a:t>
            </a:r>
          </a:p>
        </p:txBody>
      </p:sp>
      <p:pic>
        <p:nvPicPr>
          <p:cNvPr id="2" name="Picture 2" descr="https://c0.klipartz.com/pngpicture/704/602/gratis-png-ilustracion-de-personaje-de-oruga-verde-y-amarillo-oruga-inc-feliz-orug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09" b="100000" l="179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84" y="1065179"/>
            <a:ext cx="2061552" cy="206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s://c0.klipartz.com/pngpicture/704/602/gratis-png-ilustracion-de-personaje-de-oruga-verde-y-amarillo-oruga-inc-feliz-orug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09" b="100000" l="179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49" y="1094561"/>
            <a:ext cx="2061552" cy="206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s://c0.klipartz.com/pngpicture/704/602/gratis-png-ilustracion-de-personaje-de-oruga-verde-y-amarillo-oruga-inc-feliz-orug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09" b="100000" l="179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7" y="1089570"/>
            <a:ext cx="2061552" cy="206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s://c0.klipartz.com/pngpicture/704/602/gratis-png-ilustracion-de-personaje-de-oruga-verde-y-amarillo-oruga-inc-feliz-orug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09" b="100000" l="179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84" y="1089571"/>
            <a:ext cx="2061552" cy="206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s://c0.klipartz.com/pngpicture/704/602/gratis-png-ilustracion-de-personaje-de-oruga-verde-y-amarillo-oruga-inc-feliz-orug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09" b="100000" l="179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49" y="1089572"/>
            <a:ext cx="2061552" cy="206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s://c0.klipartz.com/pngpicture/704/602/gratis-png-ilustracion-de-personaje-de-oruga-verde-y-amarillo-oruga-inc-feliz-orug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09" b="100000" l="179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24" y="1129422"/>
            <a:ext cx="2061552" cy="206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s://pickimage.ru/wp-content/uploads/images/detskie/honeyagarics/opyata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81979"/>
            <a:ext cx="1310631" cy="148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s://st2.depositphotos.com/4717767/9768/v/950/depositphotos_97682116-stock-illustration-amanita-red-white-mushroom-isolate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506898"/>
            <a:ext cx="1368153" cy="136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https://thumbs.dreamstime.com/b/%D0%BB%D0%B8%D1%81%D0%B8%D1%87%D0%BA%D0%B8-cibarius-cantahrellus-%D0%BF%D1%83%D1%82%D0%B8-7846365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3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49" y="5085184"/>
            <a:ext cx="1202534" cy="150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http://altawap.ru/images/gifts/qweb18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265267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 descr="https://img2.freepng.ru/20180322/hbw/kisspng-boletus-edulis-edible-mushroom-clip-art-mushroom-5ab4743eb2fd43.8981817015217756787332.jpg"/>
          <p:cNvPicPr/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824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376" y="5265265"/>
            <a:ext cx="1224136" cy="1323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2" descr="https://detskiy-sad.com/wp-content/uploads/2016/12/nazvanie-gribov-8-768x1086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436" y="4235622"/>
            <a:ext cx="2391951" cy="338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28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0.01875 0.393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" y="1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81481E-6 L 0.21267 0.3740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25" y="1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22222E-6 L 0.44045 0.3905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14" y="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22222E-6 L 0.68455 0.4002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19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0.61927 0.1280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55" y="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55139 -0.1240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69" y="-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Это грибы. Назови, какие грибы нарисованы.</a:t>
            </a:r>
          </a:p>
        </p:txBody>
      </p:sp>
      <p:pic>
        <p:nvPicPr>
          <p:cNvPr id="12" name="Picture 10" descr="https://thumbs.dreamstime.com/b/%D0%BB%D0%B8%D1%81%D0%B8%D1%87%D0%BA%D0%B8-cibarius-cantahrellus-%D0%BF%D1%83%D1%82%D0%B8-784636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3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161297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pickimage.ru/wp-content/uploads/images/detskie/birchmushroom/podberezovik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294" y="1273523"/>
            <a:ext cx="117490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s://1.bp.blogspot.com/-0prC4ZhAEG8/X24osxT4MqI/AAAAAAAABmU/Zq2ZvQgrrXwjhf6Hsnhydsk2OOGmQ5SSwCLcBGAsYHQ/s846/%25D0%25BF%25D0%25BE%25D0%25B4%25D0%25B1%25D0%25B5%25D1%2580%25D0%25B5%25D0%25B7%25D0%25BE%25D0%25B2%25D0%25B8%25D0%25B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4397" l="978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968" y="4042171"/>
            <a:ext cx="2453883" cy="282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pickimage.ru/wp-content/uploads/images/detskie/honeyagarics/opyata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673" y="1179230"/>
            <a:ext cx="1456188" cy="204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https://img2.freepng.ru/20180322/hbw/kisspng-boletus-edulis-edible-mushroom-clip-art-mushroom-5ab4743eb2fd43.8981817015217756787332.jpg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24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289" y="1274804"/>
            <a:ext cx="1224135" cy="1726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://openokdv.ru/uploads/images/syroezhkovye/lactarius_torminosus.jpg"/>
          <p:cNvPicPr/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54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257" y="4365104"/>
            <a:ext cx="1148581" cy="1518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6" descr="https://st2.depositphotos.com/4717767/9768/v/950/depositphotos_97682116-stock-illustration-amanita-red-white-mushroom-isolated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177" y="4136628"/>
            <a:ext cx="1836203" cy="183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detskiy-sad.com/wp-content/uploads/2016/12/nazvanie-gribov-8-768x1086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09058"/>
            <a:ext cx="2697488" cy="381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631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.pinimg.com/originals/82/ad/31/82ad3166a2831cc3970c23c56b014a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7" y="-21024"/>
            <a:ext cx="9144000" cy="687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: скругленные углы 38">
            <a:extLst>
              <a:ext uri="{FF2B5EF4-FFF2-40B4-BE49-F238E27FC236}">
                <a16:creationId xmlns:a16="http://schemas.microsoft.com/office/drawing/2014/main" id="{7D30467D-2B32-45DA-92E8-DC0F9AEA07A8}"/>
              </a:ext>
            </a:extLst>
          </p:cNvPr>
          <p:cNvSpPr/>
          <p:nvPr/>
        </p:nvSpPr>
        <p:spPr>
          <a:xfrm>
            <a:off x="48216" y="54171"/>
            <a:ext cx="3812950" cy="926559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Грибы растут в лесу</a:t>
            </a:r>
            <a:r>
              <a:rPr kumimoji="0" lang="ru-RU" sz="1800" b="0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10" descr="https://thumbs.dreamstime.com/b/%D0%BB%D0%B8%D1%81%D0%B8%D1%87%D0%BA%D0%B8-cibarius-cantahrellus-%D0%BF%D1%83%D1%82%D0%B8-784636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3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476" y="4841776"/>
            <a:ext cx="161297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sun9-68.userapi.com/ObaAJ_AwrnMGc2SvaZQZV03v1TN1k2f6Z88qLA/TKRmPVioz3E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653136"/>
            <a:ext cx="1601443" cy="185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ttps://1.bp.blogspot.com/-0prC4ZhAEG8/X24osxT4MqI/AAAAAAAABmU/Zq2ZvQgrrXwjhf6Hsnhydsk2OOGmQ5SSwCLcBGAsYHQ/s846/%25D0%25BF%25D0%25BE%25D0%25B4%25D0%25B1%25D0%25B5%25D1%2580%25D0%25B5%25D0%25B7%25D0%25BE%25D0%25B2%25D0%25B8%25D0%25B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166" y="4941168"/>
            <a:ext cx="2064359" cy="237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837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i.pinimg.com/originals/82/ad/31/82ad3166a2831cc3970c23c56b014a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7" y="-21024"/>
            <a:ext cx="9144000" cy="687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: скругленные углы 38">
            <a:extLst>
              <a:ext uri="{FF2B5EF4-FFF2-40B4-BE49-F238E27FC236}">
                <a16:creationId xmlns:a16="http://schemas.microsoft.com/office/drawing/2014/main" id="{7D30467D-2B32-45DA-92E8-DC0F9AEA07A8}"/>
              </a:ext>
            </a:extLst>
          </p:cNvPr>
          <p:cNvSpPr/>
          <p:nvPr/>
        </p:nvSpPr>
        <p:spPr>
          <a:xfrm>
            <a:off x="48216" y="54170"/>
            <a:ext cx="3329952" cy="635317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>
                <a:latin typeface="Calibri" panose="020F0502020204030204"/>
              </a:rPr>
              <a:t>Посчитай боровики (нажимаем 5 раз )</a:t>
            </a:r>
            <a:r>
              <a:rPr kumimoji="0" lang="ru-RU" sz="18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.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1" name="Рисунок 10" descr="https://img2.freepng.ru/20180322/hbw/kisspng-boletus-edulis-edible-mushroom-clip-art-mushroom-5ab4743eb2fd43.8981817015217756787332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869160"/>
            <a:ext cx="1224135" cy="1726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https://img2.freepng.ru/20180322/hbw/kisspng-boletus-edulis-edible-mushroom-clip-art-mushroom-5ab4743eb2fd43.8981817015217756787332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480" y="4437112"/>
            <a:ext cx="1224135" cy="1726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https://img2.freepng.ru/20180322/hbw/kisspng-boletus-edulis-edible-mushroom-clip-art-mushroom-5ab4743eb2fd43.8981817015217756787332.jp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9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963382"/>
            <a:ext cx="1224135" cy="1726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https://img2.freepng.ru/20180322/hbw/kisspng-boletus-edulis-edible-mushroom-clip-art-mushroom-5ab4743eb2fd43.8981817015217756787332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109351"/>
            <a:ext cx="1224135" cy="1726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https://img2.freepng.ru/20180322/hbw/kisspng-boletus-edulis-edible-mushroom-clip-art-mushroom-5ab4743eb2fd43.8981817015217756787332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869160"/>
            <a:ext cx="1224135" cy="17269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284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s://i.pinimg.com/originals/82/ad/31/82ad3166a2831cc3970c23c56b014a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7" y="-21024"/>
            <a:ext cx="9144000" cy="687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: скругленные углы 38">
            <a:extLst>
              <a:ext uri="{FF2B5EF4-FFF2-40B4-BE49-F238E27FC236}">
                <a16:creationId xmlns:a16="http://schemas.microsoft.com/office/drawing/2014/main" id="{7D30467D-2B32-45DA-92E8-DC0F9AEA07A8}"/>
              </a:ext>
            </a:extLst>
          </p:cNvPr>
          <p:cNvSpPr/>
          <p:nvPr/>
        </p:nvSpPr>
        <p:spPr>
          <a:xfrm>
            <a:off x="48216" y="54170"/>
            <a:ext cx="3329952" cy="635317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>
                <a:latin typeface="Calibri" panose="020F0502020204030204"/>
              </a:rPr>
              <a:t>Посчитай лисички (нажимаем 5 раз)</a:t>
            </a:r>
            <a:r>
              <a:rPr kumimoji="0" lang="ru-RU" sz="18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.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050" name="Picture 2" descr="https://stendy.by/assets/uploads/products/figurnyj-odnostoronnij-element-lisichka-dlya-oformleniya-detskoj-ploshadki-650-750m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504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97152"/>
            <a:ext cx="1401410" cy="161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stendy.by/assets/uploads/products/figurnyj-odnostoronnij-element-lisichka-dlya-oformleniya-detskoj-ploshadki-650-750m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6915" l="0" r="973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965571"/>
            <a:ext cx="1401410" cy="161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stendy.by/assets/uploads/products/figurnyj-odnostoronnij-element-lisichka-dlya-oformleniya-detskoj-ploshadki-650-750mm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899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207497"/>
            <a:ext cx="1401410" cy="161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stendy.by/assets/uploads/products/figurnyj-odnostoronnij-element-lisichka-dlya-oformleniya-detskoj-ploshadki-650-750mm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3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354" y="5016003"/>
            <a:ext cx="1401410" cy="161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s://stendy.by/assets/uploads/products/figurnyj-odnostoronnij-element-lisichka-dlya-oformleniya-detskoj-ploshadki-650-750mm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52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509120"/>
            <a:ext cx="1401410" cy="161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57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i.pinimg.com/originals/82/ad/31/82ad3166a2831cc3970c23c56b014a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31" y="-21024"/>
            <a:ext cx="9144000" cy="687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: скругленные углы 38">
            <a:extLst>
              <a:ext uri="{FF2B5EF4-FFF2-40B4-BE49-F238E27FC236}">
                <a16:creationId xmlns:a16="http://schemas.microsoft.com/office/drawing/2014/main" id="{7D30467D-2B32-45DA-92E8-DC0F9AEA07A8}"/>
              </a:ext>
            </a:extLst>
          </p:cNvPr>
          <p:cNvSpPr/>
          <p:nvPr/>
        </p:nvSpPr>
        <p:spPr>
          <a:xfrm>
            <a:off x="48216" y="54170"/>
            <a:ext cx="3803704" cy="635317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>
                <a:latin typeface="Calibri" panose="020F0502020204030204"/>
              </a:rPr>
              <a:t>Посчитай мухоморы (нажимаем 5 раз)</a:t>
            </a:r>
            <a:r>
              <a:rPr kumimoji="0" lang="ru-RU" sz="18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.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5126" name="Picture 6" descr="https://st2.depositphotos.com/4717767/9768/v/950/depositphotos_97682116-stock-illustration-amanita-red-white-mushroom-isolat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4293096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s://st2.depositphotos.com/4717767/9768/v/950/depositphotos_97682116-stock-illustration-amanita-red-white-mushroom-isolat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573016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st2.depositphotos.com/4717767/9768/v/950/depositphotos_97682116-stock-illustration-amanita-red-white-mushroom-isolat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368154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s://st2.depositphotos.com/4717767/9768/v/950/depositphotos_97682116-stock-illustration-amanita-red-white-mushroom-isolat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35821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s://st2.depositphotos.com/4717767/9768/v/950/depositphotos_97682116-stock-illustration-amanita-red-white-mushroom-isolat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807" y="4293096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57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5336938" y="906328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5577" y="92217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4681" y="388073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36938" y="388073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231910" y="2290762"/>
            <a:ext cx="864096" cy="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231910" y="5373216"/>
            <a:ext cx="864096" cy="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: скругленные углы 38">
            <a:extLst>
              <a:ext uri="{FF2B5EF4-FFF2-40B4-BE49-F238E27FC236}">
                <a16:creationId xmlns:a16="http://schemas.microsoft.com/office/drawing/2014/main" id="{7D30467D-2B32-45DA-92E8-DC0F9AEA07A8}"/>
              </a:ext>
            </a:extLst>
          </p:cNvPr>
          <p:cNvSpPr/>
          <p:nvPr/>
        </p:nvSpPr>
        <p:spPr>
          <a:xfrm>
            <a:off x="49038" y="21583"/>
            <a:ext cx="3329952" cy="635317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rgbClr val="92D05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kern="0" noProof="0" dirty="0">
                <a:latin typeface="Calibri" panose="020F0502020204030204"/>
              </a:rPr>
              <a:t>Назови ласково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Рисунок 12" descr="https://img2.freepng.ru/20180322/hbw/kisspng-boletus-edulis-edible-mushroom-clip-art-mushroom-5ab4743eb2fd43.8981817015217756787332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24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2017206" cy="2173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s://img2.freepng.ru/20180322/hbw/kisspng-boletus-edulis-edible-mushroom-clip-art-mushroom-5ab4743eb2fd43.898181701521775678733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568" y="1731107"/>
            <a:ext cx="783725" cy="1086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https://urok.1sept.ru/articles/501768/5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375" y="4216883"/>
            <a:ext cx="1543704" cy="231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s://urok.1sept.ru/articles/501768/5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613" y="4826221"/>
            <a:ext cx="730238" cy="109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70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5336938" y="906328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5577" y="92217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4681" y="388073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36938" y="388073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231910" y="2290762"/>
            <a:ext cx="864096" cy="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231910" y="5373216"/>
            <a:ext cx="864096" cy="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: скругленные углы 38">
            <a:extLst>
              <a:ext uri="{FF2B5EF4-FFF2-40B4-BE49-F238E27FC236}">
                <a16:creationId xmlns:a16="http://schemas.microsoft.com/office/drawing/2014/main" id="{7D30467D-2B32-45DA-92E8-DC0F9AEA07A8}"/>
              </a:ext>
            </a:extLst>
          </p:cNvPr>
          <p:cNvSpPr/>
          <p:nvPr/>
        </p:nvSpPr>
        <p:spPr>
          <a:xfrm>
            <a:off x="49038" y="21583"/>
            <a:ext cx="3329952" cy="635317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rgbClr val="92D05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/>
            <a:r>
              <a:rPr lang="ru-RU" kern="0" dirty="0">
                <a:solidFill>
                  <a:prstClr val="black"/>
                </a:solidFill>
              </a:rPr>
              <a:t>Назови ласково</a:t>
            </a:r>
          </a:p>
        </p:txBody>
      </p:sp>
      <p:pic>
        <p:nvPicPr>
          <p:cNvPr id="7172" name="Picture 4" descr="https://pickimage.ru/wp-content/uploads/images/detskie/birchmushroom/podberezovik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073" y="995843"/>
            <a:ext cx="1563351" cy="254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pickimage.ru/wp-content/uploads/images/detskie/birchmushroom/podberezovik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272" y="1484784"/>
            <a:ext cx="781675" cy="127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altawap.ru/images/gifts/qweb1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129" y="4105882"/>
            <a:ext cx="2286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://altawap.ru/images/gifts/qweb1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007" y="4619781"/>
            <a:ext cx="1258204" cy="125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07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5336938" y="906328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5577" y="92217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4681" y="388073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36938" y="388073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231910" y="2290762"/>
            <a:ext cx="864096" cy="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231910" y="5373216"/>
            <a:ext cx="864096" cy="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: скругленные углы 38">
            <a:extLst>
              <a:ext uri="{FF2B5EF4-FFF2-40B4-BE49-F238E27FC236}">
                <a16:creationId xmlns:a16="http://schemas.microsoft.com/office/drawing/2014/main" id="{7D30467D-2B32-45DA-92E8-DC0F9AEA07A8}"/>
              </a:ext>
            </a:extLst>
          </p:cNvPr>
          <p:cNvSpPr/>
          <p:nvPr/>
        </p:nvSpPr>
        <p:spPr>
          <a:xfrm>
            <a:off x="49038" y="21583"/>
            <a:ext cx="3329952" cy="635317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rgbClr val="92D05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/>
            <a:r>
              <a:rPr lang="ru-RU" kern="0" dirty="0">
                <a:solidFill>
                  <a:prstClr val="black"/>
                </a:solidFill>
              </a:rPr>
              <a:t>Назови ласково</a:t>
            </a:r>
          </a:p>
        </p:txBody>
      </p:sp>
      <p:pic>
        <p:nvPicPr>
          <p:cNvPr id="14" name="Picture 6" descr="https://st2.depositphotos.com/4717767/9768/v/950/depositphotos_97682116-stock-illustration-amanita-red-white-mushroom-isolat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24748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s://st2.depositphotos.com/4717767/9768/v/950/depositphotos_97682116-stock-illustration-amanita-red-white-mushroom-isolat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617" y="4806164"/>
            <a:ext cx="1134104" cy="113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detskiy-sad.com/wp-content/uploads/2016/12/nazvanie-gribov-8-768x1086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60" y="339241"/>
            <a:ext cx="3456385" cy="488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detskiy-sad.com/wp-content/uploads/2016/12/nazvanie-gribov-8-768x108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59056"/>
            <a:ext cx="1712566" cy="242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84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637</TotalTime>
  <Words>133</Words>
  <Application>Microsoft Office PowerPoint</Application>
  <PresentationFormat>Экран (4:3)</PresentationFormat>
  <Paragraphs>46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Тема Office</vt:lpstr>
      <vt:lpstr>Презентация PowerPoint</vt:lpstr>
      <vt:lpstr>Это грибы. Назови, какие грибы нарисованы.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ФРУКТЫ</dc:title>
  <dc:creator>User</dc:creator>
  <cp:lastModifiedBy>Алена</cp:lastModifiedBy>
  <cp:revision>62</cp:revision>
  <dcterms:created xsi:type="dcterms:W3CDTF">2021-06-09T04:52:40Z</dcterms:created>
  <dcterms:modified xsi:type="dcterms:W3CDTF">2024-10-22T12:40:19Z</dcterms:modified>
</cp:coreProperties>
</file>