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80B"/>
    <a:srgbClr val="7C401E"/>
    <a:srgbClr val="1C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F63C-3B37-4000-BD7F-6E5F48320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624C0A-D73E-4EF7-84D2-4E4527160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5F1C7-664A-434D-A80B-F2ED4F9A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9B1D7-9082-4248-A8BA-C014FF0E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861AC-69DD-4DD4-BF58-B9ECE011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203EB-2622-41D5-A12E-538322D0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3CF13-C5A4-4093-89D6-AF2B1B11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25885-A6AA-4958-A6BF-765B1C7C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D462F-005F-46B8-BF2F-B5037510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78224-A589-4F92-AF76-DF6F312C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3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485A70-2052-42AB-972D-C4E1CBF0C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88BDAB-FF16-4FEB-AF40-7994F58E1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AE36D-B14B-4FC3-BC81-1449264C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21476-2EF9-4FF6-B521-82BF2108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8E134-A150-4A30-A452-F9B85E80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14047-36C7-4C79-A6B0-F858E4FB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C511-E5C0-4CE5-A2AF-CA733D24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50C76-1AB6-4E5D-9ADF-17D50157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EE961-C869-45E1-B52F-ABE75F5D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34937-959A-4CF3-932E-ADB14F48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1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2A3D0-8852-41E3-B0C7-5878DE8D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0642E4-F903-467D-9562-8143739B7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37699-60BC-472F-9301-BE7FEA56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BCE22-F901-492B-BFD8-0AC346C5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FF1A3-A149-4608-AE34-D21FBBEC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7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8583-A9A9-45A2-9079-3A6A8E64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99544-B5CB-4564-82F8-9FDE39A5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360BD-8F98-4E32-AD0B-9D02C69C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D31B3E-EB8A-4FCA-873E-6E4FB0EE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D7A4B-DDB9-468E-A089-CDBACD3B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A6AE82-2EBF-41E8-8AF5-2A84A29A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0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AAAC-C4AD-4608-9FA4-ED893A02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F4400-A620-43FD-B18B-E49EEC824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3BD44-5FB0-4187-AC3F-8A7501A2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ED15C0-37F3-40FF-9BC7-20894FE17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BD8464-C116-4FD2-8360-47009860B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CBC71E-AF71-445E-9EAE-8553CE4B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4FFD78-45BF-4F9F-A8E2-31C6F251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7C680A-9B5B-4D3E-BE7D-06DD5481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0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C819F-E675-4428-8E1C-CA51D26E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03BE42-A4F7-4F16-9FEA-88069766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DB51DA-94D7-459E-A5ED-F00FE034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FD3BD4-C4ED-4C78-8785-3B50FCC2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F49B2E-5C3B-40B0-8268-4329824A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EE14EA-D98B-4F4B-98F6-AC762D35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8E5D6F-C832-47FA-9DC7-83D6E704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637F5-6019-4DF7-BB31-0FE772F6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6C3C5-354B-4EF0-A031-835962D8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1EB1DA-3696-4499-AF39-36EDC1A21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EE9FD4-BE7B-4DAA-9231-4258043B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E0990D-1555-4371-8534-DE4E431A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2D19EC-9D4A-4191-AF41-A44E9461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4B2CC-2073-4B18-88EC-0112886C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2C9397-9861-44C6-96A6-F05204107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F818C-0BD4-4E36-BB84-0F483084B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393B0-1AA1-431C-A11C-2AFC888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7AD9A-713F-4A9F-A18A-B261B1D5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D7DD31-8F17-4D03-B5B7-84E2112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CFC96-CEDB-43AA-80F8-A858A86C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00CBDE-BA85-4D1B-B804-D7AE02EE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04DE1-3C1B-42A3-A416-A151E3D83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D9BC-7CAE-4670-8EC6-17836DCB1D7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C3EA7-8A54-4109-BD4D-BBB325260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E6481-E824-42B9-8666-335397B5E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2817-31CE-4778-8E94-C481EA4D3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4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1.liveinternet.ru/images/attach/b/4/103/13/103013045_large_021.png">
            <a:extLst>
              <a:ext uri="{FF2B5EF4-FFF2-40B4-BE49-F238E27FC236}">
                <a16:creationId xmlns:a16="http://schemas.microsoft.com/office/drawing/2014/main" id="{03C0E5BD-CDAD-4E89-A3B3-8C6C7D2D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-303672"/>
            <a:ext cx="11576462" cy="74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6B262A-52A0-4391-AC8C-CA842742EAC6}"/>
              </a:ext>
            </a:extLst>
          </p:cNvPr>
          <p:cNvSpPr/>
          <p:nvPr/>
        </p:nvSpPr>
        <p:spPr>
          <a:xfrm>
            <a:off x="2073349" y="1573619"/>
            <a:ext cx="89670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7C401E"/>
                </a:solidFill>
                <a:effectLst/>
                <a:latin typeface="Cambria Math" panose="02040503050406030204" pitchFamily="18" charset="0"/>
              </a:rPr>
              <a:t>Проект по декоративно -прикладному искусству</a:t>
            </a:r>
            <a:endParaRPr lang="en-US" sz="4800" b="1" cap="none" spc="0" dirty="0">
              <a:ln/>
              <a:solidFill>
                <a:srgbClr val="7C401E"/>
              </a:solidFill>
              <a:effectLst/>
              <a:latin typeface="Cambria Math" panose="02040503050406030204" pitchFamily="18" charset="0"/>
            </a:endParaRPr>
          </a:p>
          <a:p>
            <a:pPr algn="ctr"/>
            <a:r>
              <a:rPr lang="ru-RU" sz="4800" b="1" cap="none" spc="0" dirty="0">
                <a:ln/>
                <a:solidFill>
                  <a:srgbClr val="7C401E"/>
                </a:solidFill>
                <a:effectLst/>
                <a:latin typeface="Cambria Math" panose="02040503050406030204" pitchFamily="18" charset="0"/>
              </a:rPr>
              <a:t> </a:t>
            </a:r>
            <a:r>
              <a:rPr lang="ru-RU" sz="4800" b="1" cap="none" spc="0" dirty="0">
                <a:ln/>
                <a:solidFill>
                  <a:srgbClr val="002060"/>
                </a:solidFill>
                <a:effectLst/>
                <a:latin typeface="Franklin Gothic"/>
              </a:rPr>
              <a:t>“</a:t>
            </a:r>
            <a:r>
              <a:rPr lang="ru-RU" sz="4800" b="1" cap="none" spc="0" dirty="0">
                <a:ln/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Городецкая роспись”</a:t>
            </a:r>
            <a:endParaRPr lang="ru-RU" sz="48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318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4146243" y="2073266"/>
            <a:ext cx="3959677" cy="1693573"/>
          </a:xfrm>
          <a:prstGeom prst="rect">
            <a:avLst/>
          </a:prstGeom>
        </p:spPr>
      </p:pic>
      <p:pic>
        <p:nvPicPr>
          <p:cNvPr id="1034" name="Picture 10" descr="https://sun9-west.userapi.com/sun9-5/s/v1/ig2/faAFHJ8v6TZCbujObAeMlCr9vUM7Ov2BSIMnlL3llaaK4HAtJgswhjhhyQc1KYvJFgmiz2WPI53MS8WmQio-off3.jpg?size=811x1080&amp;quality=95&amp;type=album">
            <a:extLst>
              <a:ext uri="{FF2B5EF4-FFF2-40B4-BE49-F238E27FC236}">
                <a16:creationId xmlns:a16="http://schemas.microsoft.com/office/drawing/2014/main" id="{122363B6-2050-48BD-9F27-9F29789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" y="44532"/>
            <a:ext cx="4098925" cy="54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west.userapi.com/sun9-72/s/v1/ig2/o_Q_tzEePTDYTbHqpVb9S_Imn76CpaF1I5EaH_k0waFhxWtOmMYWqktdoENw3FYXTziHWaqvOTkgAwKHZc2VpYrN.jpg?size=811x1080&amp;quality=95&amp;type=album">
            <a:extLst>
              <a:ext uri="{FF2B5EF4-FFF2-40B4-BE49-F238E27FC236}">
                <a16:creationId xmlns:a16="http://schemas.microsoft.com/office/drawing/2014/main" id="{C6C37452-82D6-4467-A9D2-E0889583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64" y="1277222"/>
            <a:ext cx="405499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4226862" y="2179592"/>
            <a:ext cx="3689415" cy="1577981"/>
          </a:xfrm>
          <a:prstGeom prst="rect">
            <a:avLst/>
          </a:prstGeom>
        </p:spPr>
      </p:pic>
      <p:pic>
        <p:nvPicPr>
          <p:cNvPr id="3074" name="Picture 2" descr="https://sun9-north.userapi.com/sun9-79/s/v1/ig2/jmkftu9swSCem1tWkAFN4-6N-LKgAPyZ4dcaqGmQHMl2nI9fpooIRirMir8FeULAoyoenqm-2tWAmizAZn29Fr9D.jpg?size=780x1040&amp;quality=95&amp;type=album">
            <a:extLst>
              <a:ext uri="{FF2B5EF4-FFF2-40B4-BE49-F238E27FC236}">
                <a16:creationId xmlns:a16="http://schemas.microsoft.com/office/drawing/2014/main" id="{0DBEB528-9F91-4B6E-9B1E-206792DB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39" y="1277222"/>
            <a:ext cx="4077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west.userapi.com/sun9-4/s/v1/ig2/m83XapHBq4YgxIqVo0g5FfnEslnEYanAx4sV42Q-i9Ne6jqbSEmpVDfIfobXr9D7TsejBH4_SwmdRCvPOALz1dr6.jpg?size=780x1040&amp;quality=95&amp;type=album">
            <a:extLst>
              <a:ext uri="{FF2B5EF4-FFF2-40B4-BE49-F238E27FC236}">
                <a16:creationId xmlns:a16="http://schemas.microsoft.com/office/drawing/2014/main" id="{EF68DECC-2B82-4B06-82F8-EB537F17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0" y="102234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1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-68161" y="-1884044"/>
            <a:ext cx="6259258" cy="19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818905" y="4660633"/>
            <a:ext cx="3959677" cy="1693573"/>
          </a:xfrm>
          <a:prstGeom prst="rect">
            <a:avLst/>
          </a:prstGeom>
        </p:spPr>
      </p:pic>
      <p:pic>
        <p:nvPicPr>
          <p:cNvPr id="4100" name="Picture 4" descr="https://sun9-west.userapi.com/sun9-49/s/v1/ig2/z6F7Wn1Y5h5DWMl2ftEoNxaOomAqI7xkN9hNt7Cumx9QCo7AEOD69rLanJROnqjcL1VtQHUMWaGyxVBHzlNJSY3e.jpg?size=1280x961&amp;quality=95&amp;type=album">
            <a:extLst>
              <a:ext uri="{FF2B5EF4-FFF2-40B4-BE49-F238E27FC236}">
                <a16:creationId xmlns:a16="http://schemas.microsoft.com/office/drawing/2014/main" id="{EBAEA215-0370-43B5-84EA-3588CF2F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21" y="2704768"/>
            <a:ext cx="5453284" cy="40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7382A7-3075-4D88-A4E2-9A3344B4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7338989" y="412546"/>
            <a:ext cx="3959677" cy="1693573"/>
          </a:xfrm>
          <a:prstGeom prst="rect">
            <a:avLst/>
          </a:prstGeom>
        </p:spPr>
      </p:pic>
      <p:pic>
        <p:nvPicPr>
          <p:cNvPr id="4104" name="Picture 8" descr="https://sun9-east.userapi.com/sun9-35/s/v1/ig2/XYt7eARz7GyAO5REuEVaale-Vk-tqX5bp1kT40iS0vZjDJj_oGhzicRcMU1BF4TTZTBIsf0D-vR2VVv3XlTr7oVh.jpg?size=1280x961&amp;quality=95&amp;type=album">
            <a:extLst>
              <a:ext uri="{FF2B5EF4-FFF2-40B4-BE49-F238E27FC236}">
                <a16:creationId xmlns:a16="http://schemas.microsoft.com/office/drawing/2014/main" id="{BBBB382E-ACA2-4473-9EC4-FE295499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5" y="89987"/>
            <a:ext cx="54663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1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818905" y="4660633"/>
            <a:ext cx="3959677" cy="1693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7382A7-3075-4D88-A4E2-9A3344B4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7338989" y="412546"/>
            <a:ext cx="3959677" cy="1693573"/>
          </a:xfrm>
          <a:prstGeom prst="rect">
            <a:avLst/>
          </a:prstGeom>
        </p:spPr>
      </p:pic>
      <p:pic>
        <p:nvPicPr>
          <p:cNvPr id="5122" name="Picture 2" descr="https://sun9-east.userapi.com/sun9-29/s/v1/ig2/hr_4-yqenP1ebsvkQbMXVRmGjNrn1oZKTMGlUe24Evp9_YwD7YiA6ZQZyZ82pHSkL_co7U3EnSD56GTauabGxRxQ.jpg?size=1280x961&amp;quality=95&amp;type=album">
            <a:extLst>
              <a:ext uri="{FF2B5EF4-FFF2-40B4-BE49-F238E27FC236}">
                <a16:creationId xmlns:a16="http://schemas.microsoft.com/office/drawing/2014/main" id="{4F759A89-5E17-499A-903D-0BC2E47F4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45" y="2601545"/>
            <a:ext cx="5485182" cy="41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east.userapi.com/sun9-28/s/v1/ig2/fOtR8qKYYYn4H2J1SInMHQKRRSIngkp6LO55NOCmmW2iGFS2Cuc7FwWY7Lk3P0_eniKMP2brSvXyX5lpYS6cVws0.jpg?size=1280x961&amp;quality=95&amp;type=album">
            <a:extLst>
              <a:ext uri="{FF2B5EF4-FFF2-40B4-BE49-F238E27FC236}">
                <a16:creationId xmlns:a16="http://schemas.microsoft.com/office/drawing/2014/main" id="{AA346532-F2E5-40B7-9103-304B31D6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3" y="174754"/>
            <a:ext cx="4356360" cy="32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3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7357929" y="230380"/>
            <a:ext cx="3959677" cy="1693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7382A7-3075-4D88-A4E2-9A3344B4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586008" y="3946400"/>
            <a:ext cx="3959677" cy="1693573"/>
          </a:xfrm>
          <a:prstGeom prst="rect">
            <a:avLst/>
          </a:prstGeom>
        </p:spPr>
      </p:pic>
      <p:pic>
        <p:nvPicPr>
          <p:cNvPr id="6148" name="Picture 4" descr="https://sun9-east.userapi.com/sun9-31/s/v1/ig2/RuemP5WK1RfFREmQbtNY4CGRY8nXVjlC_FWepgYSqamJN0kheVIiuNl1w4mz9aQN8K0AuJVfNI2TLw37jOlCZD_d.jpg?size=1280x961&amp;quality=95&amp;type=album">
            <a:extLst>
              <a:ext uri="{FF2B5EF4-FFF2-40B4-BE49-F238E27FC236}">
                <a16:creationId xmlns:a16="http://schemas.microsoft.com/office/drawing/2014/main" id="{D53CC992-3936-4379-88D0-84F5D4BB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37" y="2475870"/>
            <a:ext cx="5671520" cy="42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west.userapi.com/sun9-6/s/v1/ig2/H4JIZe1UOJsTD-0PclwNwf7-St7VPG6iGf-ppant6J7eWO0eC3zsuNXDiWO2IhcJbWHyyGZdJgedna9vHzZYl2JB.jpg?size=1280x961&amp;quality=95&amp;type=album">
            <a:extLst>
              <a:ext uri="{FF2B5EF4-FFF2-40B4-BE49-F238E27FC236}">
                <a16:creationId xmlns:a16="http://schemas.microsoft.com/office/drawing/2014/main" id="{21DBDD82-087A-42CC-AB03-3AFA67D1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" y="38657"/>
            <a:ext cx="4978305" cy="37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1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3856828" y="5025332"/>
            <a:ext cx="3959677" cy="1693573"/>
          </a:xfrm>
          <a:prstGeom prst="rect">
            <a:avLst/>
          </a:prstGeom>
        </p:spPr>
      </p:pic>
      <p:pic>
        <p:nvPicPr>
          <p:cNvPr id="6146" name="Picture 2" descr="https://sun9-west.userapi.com/sun9-69/s/v1/ig2/inVX5bChqtLaoqM__lQxIqncr5GjgqvhEEriywaok2v6FD0FAoZTP9Nl97oGhugAGjT4-8j3JCd2t9dn0AOGCpRI.jpg?size=1280x961&amp;quality=95&amp;type=album">
            <a:extLst>
              <a:ext uri="{FF2B5EF4-FFF2-40B4-BE49-F238E27FC236}">
                <a16:creationId xmlns:a16="http://schemas.microsoft.com/office/drawing/2014/main" id="{1F6C1E9B-5C6B-462C-BBAC-D18CC0C3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50" y="131918"/>
            <a:ext cx="6517756" cy="48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5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3856828" y="5025332"/>
            <a:ext cx="3959677" cy="16935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42D3F8-2F62-4CCE-9D65-F8E698D391F7}"/>
              </a:ext>
            </a:extLst>
          </p:cNvPr>
          <p:cNvSpPr/>
          <p:nvPr/>
        </p:nvSpPr>
        <p:spPr>
          <a:xfrm>
            <a:off x="4775700" y="553947"/>
            <a:ext cx="2879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2F18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endParaRPr lang="ru-RU" sz="3200" u="sng" dirty="0">
              <a:solidFill>
                <a:srgbClr val="2F180B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10FF98-E4E5-4A06-9605-0E270FF770A1}"/>
              </a:ext>
            </a:extLst>
          </p:cNvPr>
          <p:cNvSpPr/>
          <p:nvPr/>
        </p:nvSpPr>
        <p:spPr>
          <a:xfrm>
            <a:off x="1166037" y="1362758"/>
            <a:ext cx="9859925" cy="38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комплексной работы по приобщению детей к декоративно-прикладному искусству у них появилось желание больше узнать о творчестве русских мастеров.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произведениями народных мастеров, с историей промыслов формирует у детей уважение и любовь к Родине, истории своего народа.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искусство способствует развитию нравственно-патриотического и эстетического воспитания, развивает творческие способности детей.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оявился устойчивый интерес и желание рисовать, используя полученные знания в работах.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7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mg1.liveinternet.ru/images/attach/b/4/103/13/103013045_large_021.png">
            <a:extLst>
              <a:ext uri="{FF2B5EF4-FFF2-40B4-BE49-F238E27FC236}">
                <a16:creationId xmlns:a16="http://schemas.microsoft.com/office/drawing/2014/main" id="{623A12BB-68C2-42A0-A6BB-ACE0225E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4" y="-607343"/>
            <a:ext cx="12084570" cy="74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E81F92-CC9A-401E-845E-DC5CE1C57C34}"/>
              </a:ext>
            </a:extLst>
          </p:cNvPr>
          <p:cNvSpPr/>
          <p:nvPr/>
        </p:nvSpPr>
        <p:spPr>
          <a:xfrm>
            <a:off x="1371599" y="2151727"/>
            <a:ext cx="7906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>
              <a:spcAft>
                <a:spcPts val="765"/>
              </a:spcAft>
            </a:pPr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Тип проекта:</a:t>
            </a:r>
            <a:r>
              <a:rPr lang="ru-RU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F180B"/>
                </a:solidFill>
                <a:latin typeface="Times New Roman" panose="02020603050405020304" pitchFamily="18" charset="0"/>
              </a:rPr>
              <a:t>познавательно-творческий.</a:t>
            </a:r>
            <a:endParaRPr lang="ru-RU" b="1" u="sng" dirty="0">
              <a:solidFill>
                <a:srgbClr val="2F180B"/>
              </a:solidFill>
              <a:latin typeface="Times New Roman" panose="02020603050405020304" pitchFamily="18" charset="0"/>
            </a:endParaRPr>
          </a:p>
          <a:p>
            <a:pPr marR="31115">
              <a:spcAft>
                <a:spcPts val="765"/>
              </a:spcAft>
            </a:pPr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Срок реализации: </a:t>
            </a:r>
            <a:r>
              <a:rPr lang="ru-RU" sz="2800" dirty="0">
                <a:solidFill>
                  <a:srgbClr val="2F180B"/>
                </a:solidFill>
                <a:latin typeface="Times New Roman" panose="02020603050405020304" pitchFamily="18" charset="0"/>
              </a:rPr>
              <a:t>2 недели.</a:t>
            </a:r>
            <a:endParaRPr lang="ru-RU" sz="2800" u="sng" dirty="0">
              <a:solidFill>
                <a:srgbClr val="2F180B"/>
              </a:solidFill>
              <a:latin typeface="Times New Roman" panose="02020603050405020304" pitchFamily="18" charset="0"/>
            </a:endParaRPr>
          </a:p>
          <a:p>
            <a:pPr marR="31115">
              <a:spcAft>
                <a:spcPts val="765"/>
              </a:spcAft>
            </a:pPr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Возраст детей:</a:t>
            </a:r>
            <a:r>
              <a:rPr lang="ru-RU" sz="2800" b="1" dirty="0">
                <a:solidFill>
                  <a:srgbClr val="2F180B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F180B"/>
                </a:solidFill>
                <a:latin typeface="Times New Roman" panose="02020603050405020304" pitchFamily="18" charset="0"/>
              </a:rPr>
              <a:t>5-6 лет.</a:t>
            </a:r>
          </a:p>
          <a:p>
            <a:pPr marR="31115">
              <a:spcAft>
                <a:spcPts val="765"/>
              </a:spcAft>
            </a:pPr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Участники проекта: </a:t>
            </a:r>
            <a:r>
              <a:rPr lang="ru-RU" sz="2800" dirty="0">
                <a:solidFill>
                  <a:srgbClr val="2F180B"/>
                </a:solidFill>
                <a:latin typeface="Times New Roman" panose="02020603050405020304" pitchFamily="18" charset="0"/>
              </a:rPr>
              <a:t>дети старшей группы, педагоги, родители.</a:t>
            </a:r>
            <a:endParaRPr lang="ru-RU" sz="2800" b="0" i="0" dirty="0">
              <a:solidFill>
                <a:srgbClr val="2F180B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7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1.liveinternet.ru/images/attach/b/4/103/13/103013045_large_021.png">
            <a:extLst>
              <a:ext uri="{FF2B5EF4-FFF2-40B4-BE49-F238E27FC236}">
                <a16:creationId xmlns:a16="http://schemas.microsoft.com/office/drawing/2014/main" id="{BED4DAAA-D850-444C-B74F-69E8AB5A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88" y="-303672"/>
            <a:ext cx="12477975" cy="74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32D3D6-DA80-4251-AF48-938BCC56FAA1}"/>
              </a:ext>
            </a:extLst>
          </p:cNvPr>
          <p:cNvSpPr/>
          <p:nvPr/>
        </p:nvSpPr>
        <p:spPr>
          <a:xfrm>
            <a:off x="3377610" y="138253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Цель проекта: </a:t>
            </a:r>
          </a:p>
          <a:p>
            <a:r>
              <a:rPr lang="ru-RU" sz="2800" dirty="0">
                <a:solidFill>
                  <a:srgbClr val="2F180B"/>
                </a:solidFill>
                <a:latin typeface="Times New Roman" panose="02020603050405020304" pitchFamily="18" charset="0"/>
              </a:rPr>
              <a:t>приобщение детей к народному декоративно-прикладному творчеству, воспитание у детей интереса и патриотического отношения к истории родной страны. Ознакомление с историей возникновения городецкой росписи.</a:t>
            </a:r>
            <a:endParaRPr lang="ru-RU" sz="2800" dirty="0">
              <a:solidFill>
                <a:srgbClr val="2F1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Gorodetskaja-rospis (1).jpg">
            <a:extLst>
              <a:ext uri="{FF2B5EF4-FFF2-40B4-BE49-F238E27FC236}">
                <a16:creationId xmlns:a16="http://schemas.microsoft.com/office/drawing/2014/main" id="{9FFFF853-EC96-463E-8ACF-51767E8ACB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8594" t="17005" r="26562" b="29225"/>
          <a:stretch>
            <a:fillRect/>
          </a:stretch>
        </p:blipFill>
        <p:spPr>
          <a:xfrm>
            <a:off x="0" y="0"/>
            <a:ext cx="3214710" cy="1704193"/>
          </a:xfrm>
          <a:prstGeom prst="rect">
            <a:avLst/>
          </a:prstGeom>
        </p:spPr>
      </p:pic>
      <p:pic>
        <p:nvPicPr>
          <p:cNvPr id="6" name="Рисунок 5" descr="0001-001-Gorodetskaja-rospis (1).jpg">
            <a:extLst>
              <a:ext uri="{FF2B5EF4-FFF2-40B4-BE49-F238E27FC236}">
                <a16:creationId xmlns:a16="http://schemas.microsoft.com/office/drawing/2014/main" id="{FBFF3F21-0C60-4B2F-AEEA-C24D98729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8594" t="17005" r="26562" b="29225"/>
          <a:stretch>
            <a:fillRect/>
          </a:stretch>
        </p:blipFill>
        <p:spPr>
          <a:xfrm>
            <a:off x="9175899" y="5292722"/>
            <a:ext cx="3016101" cy="14692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E3E03B-5B8E-435D-97FE-4D443AA6FF43}"/>
              </a:ext>
            </a:extLst>
          </p:cNvPr>
          <p:cNvSpPr/>
          <p:nvPr/>
        </p:nvSpPr>
        <p:spPr>
          <a:xfrm>
            <a:off x="212650" y="545390"/>
            <a:ext cx="11979350" cy="576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lvl="0" algn="ctr">
              <a:lnSpc>
                <a:spcPct val="150000"/>
              </a:lnSpc>
            </a:pPr>
            <a:r>
              <a:rPr lang="ru-RU" sz="28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Задачи проекта</a:t>
            </a:r>
          </a:p>
          <a:p>
            <a:pPr marR="31115" lvl="0">
              <a:lnSpc>
                <a:spcPct val="150000"/>
              </a:lnSpc>
            </a:pPr>
            <a:endParaRPr lang="ru-RU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marR="31115" lvl="0">
              <a:lnSpc>
                <a:spcPct val="150000"/>
              </a:lnSpc>
            </a:pPr>
            <a:r>
              <a:rPr lang="ru-RU" sz="24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Образовательные:</a:t>
            </a:r>
          </a:p>
          <a:p>
            <a:pPr marR="31115" lvl="0">
              <a:lnSpc>
                <a:spcPct val="150000"/>
              </a:lnSpc>
            </a:pPr>
            <a:r>
              <a:rPr lang="ru-RU" sz="2000" dirty="0">
                <a:solidFill>
                  <a:srgbClr val="111115"/>
                </a:solidFill>
                <a:latin typeface="Times New Roman" panose="02020603050405020304" pitchFamily="18" charset="0"/>
              </a:rPr>
              <a:t>1.Познакомить детей с городецкой росписью, с историей её возникновения.</a:t>
            </a:r>
          </a:p>
          <a:p>
            <a:pPr marR="31115" lvl="0">
              <a:lnSpc>
                <a:spcPct val="150000"/>
              </a:lnSpc>
            </a:pPr>
            <a:r>
              <a:rPr lang="ru-RU" sz="2000" dirty="0">
                <a:solidFill>
                  <a:srgbClr val="111115"/>
                </a:solidFill>
                <a:latin typeface="Times New Roman" panose="02020603050405020304" pitchFamily="18" charset="0"/>
              </a:rPr>
              <a:t>2.Познакомить с основными элементами и этапами городецкой росписи.</a:t>
            </a:r>
          </a:p>
          <a:p>
            <a:pPr marR="31115" lvl="0">
              <a:lnSpc>
                <a:spcPct val="150000"/>
              </a:lnSpc>
            </a:pPr>
            <a:r>
              <a:rPr lang="ru-RU" sz="24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Развивающие:</a:t>
            </a:r>
          </a:p>
          <a:p>
            <a:pPr marR="31115" lvl="0">
              <a:lnSpc>
                <a:spcPct val="150000"/>
              </a:lnSpc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1.Развивать творческие способности, эстетический вкус.</a:t>
            </a:r>
          </a:p>
          <a:p>
            <a:pPr marR="31115" lvl="0">
              <a:lnSpc>
                <a:spcPct val="150000"/>
              </a:lnSpc>
            </a:pPr>
            <a:r>
              <a:rPr lang="ru-RU" sz="2400" b="1" u="sng" dirty="0">
                <a:solidFill>
                  <a:srgbClr val="2F180B"/>
                </a:solidFill>
                <a:latin typeface="Times New Roman" panose="02020603050405020304" pitchFamily="18" charset="0"/>
              </a:rPr>
              <a:t>Воспитательные:</a:t>
            </a:r>
          </a:p>
          <a:p>
            <a:pPr marR="31115" lvl="0">
              <a:lnSpc>
                <a:spcPct val="150000"/>
              </a:lnSpc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1.Воспитывать у детей патриотическое отношение к истории своей страны.</a:t>
            </a:r>
          </a:p>
          <a:p>
            <a:pPr marR="31115" lvl="0">
              <a:lnSpc>
                <a:spcPct val="150000"/>
              </a:lnSpc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2.Воспитывать навыки сотрудничества, взаимодействия, самостоятельности.</a:t>
            </a:r>
          </a:p>
          <a:p>
            <a:pPr marR="31115" lvl="0">
              <a:lnSpc>
                <a:spcPct val="150000"/>
              </a:lnSpc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3.Формировать у детей знания, умения,</a:t>
            </a:r>
          </a:p>
          <a:p>
            <a:pPr marR="31115" lvl="0">
              <a:lnSpc>
                <a:spcPct val="150000"/>
              </a:lnSpc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навыки в области народного декоративно-прикладного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345669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/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художественного вкуса дошкольников актуальна в аспекте современных условий. Дети дошкольного возраста часто подражают тому, что видят вокруг себя. Деформация художественного вкуса ребенка проявляется в стремлении к </a:t>
            </a:r>
            <a:r>
              <a:rPr lang="ru-RU" sz="2000" dirty="0" err="1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красоте в быту и поведении. Такое восприятие действительности может привести к искаженному пониманию ребенком реальных духовных ценностей.</a:t>
            </a:r>
          </a:p>
          <a:p>
            <a:pPr indent="360680" algn="just"/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средством развития художественного вкуса является народное декоративно-прикладное искусство. Народное декоративно-прикладное искусство бережно сохраняет и творчески развивает традиции, пришедшие из глубокой древности.</a:t>
            </a:r>
          </a:p>
          <a:p>
            <a:pPr indent="360680" algn="just"/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 роспись - уникальное явление русской национальной культуры. Это народное искусство соединило в себе черты художественного своеобразия народной живописи, корни которой уходят в глубину веков.</a:t>
            </a:r>
          </a:p>
          <a:p>
            <a:pPr indent="360680" algn="just"/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Городецкое искусство образно, красочно, оригинально по своему замыслу. Оно доступно детскому восприятию, так как несет в себе понятное содержание, которое конкретно, в простых, лаконичных формах раскрывает ребенку красоту и прелесть окружающего мира.</a:t>
            </a:r>
          </a:p>
          <a:p>
            <a:b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2F18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3841806" y="4929741"/>
            <a:ext cx="4508388" cy="192825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A4E14B-0721-480F-8DE6-9A438B7A7635}"/>
              </a:ext>
            </a:extLst>
          </p:cNvPr>
          <p:cNvSpPr/>
          <p:nvPr/>
        </p:nvSpPr>
        <p:spPr>
          <a:xfrm>
            <a:off x="4569364" y="379355"/>
            <a:ext cx="3053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F180B"/>
                </a:solidFill>
                <a:latin typeface="Times New Roman" panose="02020603050405020304" pitchFamily="18" charset="0"/>
              </a:rPr>
              <a:t>Актуальность: </a:t>
            </a:r>
            <a:endParaRPr lang="ru-RU" sz="3200" b="1" dirty="0">
              <a:solidFill>
                <a:srgbClr val="2F1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412749-8381-41C1-8879-EC082700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30" y="-294674"/>
            <a:ext cx="12322629" cy="7202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9A62E-F5AB-4B59-ADFF-2B0AC0CC944F}"/>
              </a:ext>
            </a:extLst>
          </p:cNvPr>
          <p:cNvSpPr/>
          <p:nvPr/>
        </p:nvSpPr>
        <p:spPr>
          <a:xfrm>
            <a:off x="2160814" y="1783176"/>
            <a:ext cx="7870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 algn="ctr">
              <a:spcAft>
                <a:spcPts val="765"/>
              </a:spcAft>
            </a:pPr>
            <a:r>
              <a:rPr lang="ru-RU" sz="2800" b="1" i="0" dirty="0">
                <a:solidFill>
                  <a:srgbClr val="2F180B"/>
                </a:solidFill>
                <a:effectLst/>
                <a:latin typeface="Times New Roman" panose="02020603050405020304" pitchFamily="18" charset="0"/>
              </a:rPr>
              <a:t>Ожидаемые результаты:</a:t>
            </a:r>
          </a:p>
          <a:p>
            <a:pPr marR="31115">
              <a:spcAft>
                <a:spcPts val="765"/>
              </a:spcAft>
            </a:pPr>
            <a:r>
              <a:rPr lang="ru-RU" sz="240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1.Работа над проектом обогатит знания детей о народном творчестве.</a:t>
            </a:r>
          </a:p>
          <a:p>
            <a:pPr marR="31115">
              <a:spcAft>
                <a:spcPts val="765"/>
              </a:spcAft>
            </a:pPr>
            <a:r>
              <a:rPr lang="ru-RU" sz="240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2.Расширит кругозор детей, словарный запас.</a:t>
            </a:r>
          </a:p>
          <a:p>
            <a:pPr marR="31115">
              <a:spcAft>
                <a:spcPts val="765"/>
              </a:spcAft>
            </a:pPr>
            <a:r>
              <a:rPr lang="ru-RU" sz="240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3.Повысит заинтересованность родителей в формировании у детей знаний о народных промыслах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12580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/>
            <a:endParaRPr lang="ru-RU" sz="2000" dirty="0">
              <a:solidFill>
                <a:srgbClr val="2F18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2F18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8378456" y="5155207"/>
            <a:ext cx="3813544" cy="16310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A4E14B-0721-480F-8DE6-9A438B7A7635}"/>
              </a:ext>
            </a:extLst>
          </p:cNvPr>
          <p:cNvSpPr/>
          <p:nvPr/>
        </p:nvSpPr>
        <p:spPr>
          <a:xfrm>
            <a:off x="3742662" y="460335"/>
            <a:ext cx="544110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FDC865-A25A-4C4B-8338-9782F7DAAE32}"/>
              </a:ext>
            </a:extLst>
          </p:cNvPr>
          <p:cNvSpPr/>
          <p:nvPr/>
        </p:nvSpPr>
        <p:spPr>
          <a:xfrm>
            <a:off x="372140" y="1375031"/>
            <a:ext cx="1101533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115">
              <a:spcAft>
                <a:spcPts val="765"/>
              </a:spcAft>
            </a:pPr>
            <a:r>
              <a:rPr lang="ru-RU" sz="2000" b="1" i="0" dirty="0">
                <a:solidFill>
                  <a:srgbClr val="2F180B"/>
                </a:solidFill>
                <a:effectLst/>
                <a:latin typeface="Times New Roman" panose="02020603050405020304" pitchFamily="18" charset="0"/>
              </a:rPr>
              <a:t>Подготовительный этап.</a:t>
            </a:r>
          </a:p>
          <a:p>
            <a:pPr marR="31115">
              <a:spcAft>
                <a:spcPts val="765"/>
              </a:spcAft>
            </a:pPr>
            <a:r>
              <a:rPr lang="ru-RU" sz="2000" b="0" i="0" dirty="0">
                <a:solidFill>
                  <a:srgbClr val="2F180B"/>
                </a:solidFill>
                <a:effectLst/>
                <a:latin typeface="Times New Roman" panose="02020603050405020304" pitchFamily="18" charset="0"/>
              </a:rPr>
              <a:t>1.Познакомить детей и родителей с темой проекта.</a:t>
            </a:r>
          </a:p>
          <a:p>
            <a:pPr marR="31115">
              <a:spcAft>
                <a:spcPts val="765"/>
              </a:spcAft>
            </a:pPr>
            <a:r>
              <a:rPr lang="ru-RU" sz="2000" b="0" i="0" dirty="0">
                <a:solidFill>
                  <a:srgbClr val="2F180B"/>
                </a:solidFill>
                <a:effectLst/>
                <a:latin typeface="Times New Roman" panose="02020603050405020304" pitchFamily="18" charset="0"/>
              </a:rPr>
              <a:t>2.Подбор методической, художественной, научно-популярной литературы.</a:t>
            </a:r>
          </a:p>
          <a:p>
            <a:pPr marR="31115">
              <a:spcAft>
                <a:spcPts val="765"/>
              </a:spcAft>
            </a:pPr>
            <a:r>
              <a:rPr lang="ru-RU" sz="2000" b="0" i="0" dirty="0">
                <a:solidFill>
                  <a:srgbClr val="2F180B"/>
                </a:solidFill>
                <a:effectLst/>
                <a:latin typeface="Times New Roman" panose="02020603050405020304" pitchFamily="18" charset="0"/>
              </a:rPr>
              <a:t>3.Подготовить наглядные пособия по игровой и продуктивной деятельности детей, картинки, альбомы с росписями, иллюстрации, открытки, раскраски по теме проекта.</a:t>
            </a:r>
          </a:p>
          <a:p>
            <a:r>
              <a:rPr lang="ru-RU" sz="2000" b="1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историей промысла;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особенностями городецкой росписи;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орнаментов;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роспись бумажных силуэтов;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аппликации в стиле городецкой росписи.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2F18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Итоговый: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результатов работы;</a:t>
            </a:r>
          </a:p>
          <a:p>
            <a:r>
              <a:rPr lang="ru-RU" sz="2000" dirty="0">
                <a:solidFill>
                  <a:srgbClr val="2F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кукол в наряде с элементами городецкой росписи</a:t>
            </a:r>
            <a:endParaRPr lang="ru-RU" sz="2000" b="0" i="0" dirty="0">
              <a:solidFill>
                <a:srgbClr val="2F180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5E6013-7C4F-401E-A20C-05AFC87AD7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146991" y="50940"/>
            <a:ext cx="3370522" cy="14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1107928" y="4795906"/>
            <a:ext cx="4508388" cy="1928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AC017-F5FE-4115-AF4E-B14125961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7155528" y="0"/>
            <a:ext cx="4508388" cy="1928259"/>
          </a:xfrm>
          <a:prstGeom prst="rect">
            <a:avLst/>
          </a:prstGeom>
        </p:spPr>
      </p:pic>
      <p:pic>
        <p:nvPicPr>
          <p:cNvPr id="7170" name="Picture 2" descr="https://sun9-east.userapi.com/sun9-60/s/v1/ig2/_bQMxXPJM654ATicCf1x-CIC9ZTOvdrkfGuck6R28IXlsNd2mmU1pNsbp9ocrsobaPgOB-15ppA8J4w-rvT-q2ve.jpg?size=1280x961&amp;quality=95&amp;type=album">
            <a:extLst>
              <a:ext uri="{FF2B5EF4-FFF2-40B4-BE49-F238E27FC236}">
                <a16:creationId xmlns:a16="http://schemas.microsoft.com/office/drawing/2014/main" id="{0D43C13B-EB1B-49EE-83F9-F7B35BE5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65" y="3022852"/>
            <a:ext cx="5013713" cy="37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xn--80ahnvafkrcsx2e.xn--p1ai/image/cache/catalog/Dopiki/Rospis/11656_400-360x360.jpg">
            <a:extLst>
              <a:ext uri="{FF2B5EF4-FFF2-40B4-BE49-F238E27FC236}">
                <a16:creationId xmlns:a16="http://schemas.microsoft.com/office/drawing/2014/main" id="{4250D20F-6BF6-46A7-BE57-C3CB33C26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 b="12590"/>
          <a:stretch/>
        </p:blipFill>
        <p:spPr bwMode="auto">
          <a:xfrm>
            <a:off x="1093035" y="2776587"/>
            <a:ext cx="2747806" cy="20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jyrnal-ycenka.ru/Foto/KNIGI/ADELAIDA/%D0%9F_%D0%A0_%D0%93%D0%BE%D1%80%D0%BE%D0%B4%D0%B5%D1%86%D0%BA%D0%B0%D1%8F.jpg">
            <a:extLst>
              <a:ext uri="{FF2B5EF4-FFF2-40B4-BE49-F238E27FC236}">
                <a16:creationId xmlns:a16="http://schemas.microsoft.com/office/drawing/2014/main" id="{90DF9EF7-CDBA-4400-ACB2-10B430F5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25" y="82952"/>
            <a:ext cx="1752198" cy="2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ukazka.ru/img/g/uk234803.jpg">
            <a:extLst>
              <a:ext uri="{FF2B5EF4-FFF2-40B4-BE49-F238E27FC236}">
                <a16:creationId xmlns:a16="http://schemas.microsoft.com/office/drawing/2014/main" id="{2170818A-67EE-4819-ADB2-FAB39F00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" y="39213"/>
            <a:ext cx="1752198" cy="25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97CE-980A-460B-B358-528E4B68D23D}"/>
              </a:ext>
            </a:extLst>
          </p:cNvPr>
          <p:cNvSpPr/>
          <p:nvPr/>
        </p:nvSpPr>
        <p:spPr>
          <a:xfrm>
            <a:off x="372140" y="877112"/>
            <a:ext cx="1129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F18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11DA4-60B9-4D05-B056-4BB84C82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1141137" y="4472542"/>
            <a:ext cx="4508388" cy="1928259"/>
          </a:xfrm>
          <a:prstGeom prst="rect">
            <a:avLst/>
          </a:prstGeom>
        </p:spPr>
      </p:pic>
      <p:pic>
        <p:nvPicPr>
          <p:cNvPr id="1032" name="Picture 8" descr="https://sun9-east.userapi.com/sun9-22/s/v1/ig2/NkF-QyVamNAqSe1UpZNdQogMWi3ZanWqMDQkFSLHDotC9pnPJIZP-9v2YH_dSoXyb4ohhq1lf-qpyp3XI3_utUpT.jpg?size=1280x961&amp;quality=95&amp;type=album">
            <a:extLst>
              <a:ext uri="{FF2B5EF4-FFF2-40B4-BE49-F238E27FC236}">
                <a16:creationId xmlns:a16="http://schemas.microsoft.com/office/drawing/2014/main" id="{15D549E4-0309-447E-A2AC-65E1799D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4159" cy="43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west.userapi.com/sun9-39/s/v1/ig2/FYuAB5vHhmuiFe9R1bbusVvgd2xISXmhQQl62330m4olcSRgWEo425hGqjqExZi9CTBRYzTPMTDcFtsaA3ZhR2cX.jpg?size=1280x961&amp;quality=95&amp;type=album">
            <a:extLst>
              <a:ext uri="{FF2B5EF4-FFF2-40B4-BE49-F238E27FC236}">
                <a16:creationId xmlns:a16="http://schemas.microsoft.com/office/drawing/2014/main" id="{4189A54C-EC56-4953-BA5E-CCC3C10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60" y="2600144"/>
            <a:ext cx="587818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AC017-F5FE-4115-AF4E-B14125961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27017"/>
          <a:stretch/>
        </p:blipFill>
        <p:spPr>
          <a:xfrm>
            <a:off x="7155528" y="0"/>
            <a:ext cx="4508388" cy="19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Презентация1.pptx городец</Template>
  <TotalTime>0</TotalTime>
  <Words>435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Franklin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2023-02-18T19:04:15Z</dcterms:created>
  <dcterms:modified xsi:type="dcterms:W3CDTF">2023-02-18T19:05:49Z</dcterms:modified>
</cp:coreProperties>
</file>