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4140" r:id="rId3"/>
    <p:sldMasterId id="2147484152" r:id="rId4"/>
    <p:sldMasterId id="2147484164" r:id="rId5"/>
    <p:sldMasterId id="2147484176" r:id="rId6"/>
    <p:sldMasterId id="2147484188" r:id="rId7"/>
    <p:sldMasterId id="2147484200" r:id="rId8"/>
    <p:sldMasterId id="2147484212" r:id="rId9"/>
    <p:sldMasterId id="2147484224" r:id="rId10"/>
    <p:sldMasterId id="2147484236" r:id="rId11"/>
  </p:sldMasterIdLst>
  <p:notesMasterIdLst>
    <p:notesMasterId r:id="rId43"/>
  </p:notesMasterIdLst>
  <p:sldIdLst>
    <p:sldId id="299" r:id="rId12"/>
    <p:sldId id="358" r:id="rId13"/>
    <p:sldId id="359" r:id="rId14"/>
    <p:sldId id="360" r:id="rId15"/>
    <p:sldId id="263" r:id="rId16"/>
    <p:sldId id="264" r:id="rId17"/>
    <p:sldId id="265" r:id="rId18"/>
    <p:sldId id="291" r:id="rId19"/>
    <p:sldId id="301" r:id="rId20"/>
    <p:sldId id="302" r:id="rId21"/>
    <p:sldId id="275" r:id="rId22"/>
    <p:sldId id="345" r:id="rId23"/>
    <p:sldId id="346" r:id="rId24"/>
    <p:sldId id="347" r:id="rId25"/>
    <p:sldId id="348" r:id="rId26"/>
    <p:sldId id="307" r:id="rId27"/>
    <p:sldId id="308" r:id="rId28"/>
    <p:sldId id="309" r:id="rId29"/>
    <p:sldId id="314" r:id="rId30"/>
    <p:sldId id="316" r:id="rId31"/>
    <p:sldId id="338" r:id="rId32"/>
    <p:sldId id="367" r:id="rId33"/>
    <p:sldId id="368" r:id="rId34"/>
    <p:sldId id="369" r:id="rId35"/>
    <p:sldId id="286" r:id="rId36"/>
    <p:sldId id="361" r:id="rId37"/>
    <p:sldId id="362" r:id="rId38"/>
    <p:sldId id="363" r:id="rId39"/>
    <p:sldId id="364" r:id="rId40"/>
    <p:sldId id="365" r:id="rId41"/>
    <p:sldId id="366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61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theme" Target="theme/theme1.xml"/><Relationship Id="rId20" Type="http://schemas.openxmlformats.org/officeDocument/2006/relationships/slide" Target="slides/slide9.xml"/><Relationship Id="rId41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A97582-D829-46CE-8861-8B23FF284F52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83BB91-357B-4D59-B3E7-C691F9C743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812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3BB91-357B-4D59-B3E7-C691F9C7439D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770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608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46297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26649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95208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98020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67451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6230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16771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82871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64399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07995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119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16745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77354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25932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7721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61048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47486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82397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64326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74320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09558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970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4" y="5052546"/>
            <a:ext cx="5637011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D34E-2492-44F3-A677-B56D39D48C9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A009-FF82-4397-AF3A-49493624C119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2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47942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16372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6112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D34E-2492-44F3-A677-B56D39D48C9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A009-FF82-4397-AF3A-49493624C119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6410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7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2"/>
            <a:ext cx="5970495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D34E-2492-44F3-A677-B56D39D48C9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A009-FF82-4397-AF3A-49493624C119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0085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D34E-2492-44F3-A677-B56D39D48C9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A009-FF82-4397-AF3A-49493624C119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670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1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D34E-2492-44F3-A677-B56D39D48C9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A009-FF82-4397-AF3A-49493624C119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26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D34E-2492-44F3-A677-B56D39D48C9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A009-FF82-4397-AF3A-49493624C119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9689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D34E-2492-44F3-A677-B56D39D48C9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A009-FF82-4397-AF3A-49493624C119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195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1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6" y="731521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6" y="3497803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D34E-2492-44F3-A677-B56D39D48C9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A009-FF82-4397-AF3A-49493624C119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557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0560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D34E-2492-44F3-A677-B56D39D48C9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A009-FF82-4397-AF3A-49493624C119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9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7736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D34E-2492-44F3-A677-B56D39D48C9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A009-FF82-4397-AF3A-49493624C119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5961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7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4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D34E-2492-44F3-A677-B56D39D48C9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A009-FF82-4397-AF3A-49493624C119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4008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1413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5127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444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8629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6495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051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140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7825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8335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481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3786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7944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2481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5519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164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0248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4558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251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9733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4413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8799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8274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7722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9244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8095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3419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7212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4887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206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9464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5001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5792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7863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1713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0079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2984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2324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678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222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254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0395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6764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6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7593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3078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8145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6792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7244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2545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0780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940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03514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7913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5893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9170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0675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69853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2891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64360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15189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51221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342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57243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07966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3867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77988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2630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96279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33945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22589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3678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35064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073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28868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68670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38169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67812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0976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10424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34005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76719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99096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2813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605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45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193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  <p:sldLayoutId id="2147484226" r:id="rId2"/>
    <p:sldLayoutId id="2147484227" r:id="rId3"/>
    <p:sldLayoutId id="2147484228" r:id="rId4"/>
    <p:sldLayoutId id="2147484229" r:id="rId5"/>
    <p:sldLayoutId id="2147484230" r:id="rId6"/>
    <p:sldLayoutId id="2147484231" r:id="rId7"/>
    <p:sldLayoutId id="2147484232" r:id="rId8"/>
    <p:sldLayoutId id="2147484233" r:id="rId9"/>
    <p:sldLayoutId id="2147484234" r:id="rId10"/>
    <p:sldLayoutId id="21474842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97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7" r:id="rId1"/>
    <p:sldLayoutId id="2147484238" r:id="rId2"/>
    <p:sldLayoutId id="2147484239" r:id="rId3"/>
    <p:sldLayoutId id="2147484240" r:id="rId4"/>
    <p:sldLayoutId id="2147484241" r:id="rId5"/>
    <p:sldLayoutId id="2147484242" r:id="rId6"/>
    <p:sldLayoutId id="2147484243" r:id="rId7"/>
    <p:sldLayoutId id="2147484244" r:id="rId8"/>
    <p:sldLayoutId id="2147484245" r:id="rId9"/>
    <p:sldLayoutId id="2147484246" r:id="rId10"/>
    <p:sldLayoutId id="21474842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0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1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417D34E-2492-44F3-A677-B56D39D48C9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1" y="6172201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1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BC6A009-FF82-4397-AF3A-49493624C119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03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824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253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213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779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261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9" r:id="rId1"/>
    <p:sldLayoutId id="2147484190" r:id="rId2"/>
    <p:sldLayoutId id="2147484191" r:id="rId3"/>
    <p:sldLayoutId id="2147484192" r:id="rId4"/>
    <p:sldLayoutId id="2147484193" r:id="rId5"/>
    <p:sldLayoutId id="2147484194" r:id="rId6"/>
    <p:sldLayoutId id="2147484195" r:id="rId7"/>
    <p:sldLayoutId id="2147484196" r:id="rId8"/>
    <p:sldLayoutId id="2147484197" r:id="rId9"/>
    <p:sldLayoutId id="2147484198" r:id="rId10"/>
    <p:sldLayoutId id="21474841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00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1" r:id="rId1"/>
    <p:sldLayoutId id="2147484202" r:id="rId2"/>
    <p:sldLayoutId id="2147484203" r:id="rId3"/>
    <p:sldLayoutId id="2147484204" r:id="rId4"/>
    <p:sldLayoutId id="2147484205" r:id="rId5"/>
    <p:sldLayoutId id="2147484206" r:id="rId6"/>
    <p:sldLayoutId id="2147484207" r:id="rId7"/>
    <p:sldLayoutId id="2147484208" r:id="rId8"/>
    <p:sldLayoutId id="2147484209" r:id="rId9"/>
    <p:sldLayoutId id="2147484210" r:id="rId10"/>
    <p:sldLayoutId id="21474842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885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3" r:id="rId1"/>
    <p:sldLayoutId id="2147484214" r:id="rId2"/>
    <p:sldLayoutId id="2147484215" r:id="rId3"/>
    <p:sldLayoutId id="2147484216" r:id="rId4"/>
    <p:sldLayoutId id="2147484217" r:id="rId5"/>
    <p:sldLayoutId id="2147484218" r:id="rId6"/>
    <p:sldLayoutId id="2147484219" r:id="rId7"/>
    <p:sldLayoutId id="2147484220" r:id="rId8"/>
    <p:sldLayoutId id="2147484221" r:id="rId9"/>
    <p:sldLayoutId id="2147484222" r:id="rId10"/>
    <p:sldLayoutId id="21474842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7.wdp"/><Relationship Id="rId5" Type="http://schemas.openxmlformats.org/officeDocument/2006/relationships/image" Target="../media/image33.png"/><Relationship Id="rId4" Type="http://schemas.microsoft.com/office/2007/relationships/hdphoto" Target="../media/hdphoto2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8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9.wdp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1.wdp"/><Relationship Id="rId5" Type="http://schemas.openxmlformats.org/officeDocument/2006/relationships/image" Target="../media/image25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30.wdp"/><Relationship Id="rId5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31.wdp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4.wdp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3.wdp"/><Relationship Id="rId5" Type="http://schemas.openxmlformats.org/officeDocument/2006/relationships/image" Target="../media/image41.png"/><Relationship Id="rId10" Type="http://schemas.microsoft.com/office/2007/relationships/hdphoto" Target="../media/hdphoto35.wdp"/><Relationship Id="rId4" Type="http://schemas.microsoft.com/office/2007/relationships/hdphoto" Target="../media/hdphoto32.wdp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.jpeg"/><Relationship Id="rId7" Type="http://schemas.microsoft.com/office/2007/relationships/hdphoto" Target="../media/hdphoto36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microsoft.com/office/2007/relationships/hdphoto" Target="../media/hdphoto38.wdp"/><Relationship Id="rId5" Type="http://schemas.microsoft.com/office/2007/relationships/hdphoto" Target="../media/hdphoto4.wdp"/><Relationship Id="rId10" Type="http://schemas.openxmlformats.org/officeDocument/2006/relationships/image" Target="../media/image46.png"/><Relationship Id="rId4" Type="http://schemas.openxmlformats.org/officeDocument/2006/relationships/image" Target="../media/image5.png"/><Relationship Id="rId9" Type="http://schemas.microsoft.com/office/2007/relationships/hdphoto" Target="../media/hdphoto37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3.png"/><Relationship Id="rId7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9.wdp"/><Relationship Id="rId5" Type="http://schemas.openxmlformats.org/officeDocument/2006/relationships/image" Target="../media/image47.png"/><Relationship Id="rId10" Type="http://schemas.microsoft.com/office/2007/relationships/hdphoto" Target="../media/hdphoto40.wdp"/><Relationship Id="rId4" Type="http://schemas.microsoft.com/office/2007/relationships/hdphoto" Target="../media/hdphoto27.wdp"/><Relationship Id="rId9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9.xml"/><Relationship Id="rId6" Type="http://schemas.microsoft.com/office/2007/relationships/hdphoto" Target="../media/hdphoto3.wdp"/><Relationship Id="rId11" Type="http://schemas.openxmlformats.org/officeDocument/2006/relationships/image" Target="../media/image7.jpeg"/><Relationship Id="rId5" Type="http://schemas.openxmlformats.org/officeDocument/2006/relationships/image" Target="../media/image4.png"/><Relationship Id="rId15" Type="http://schemas.microsoft.com/office/2007/relationships/hdphoto" Target="../media/hdphoto1.wdp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6.png"/><Relationship Id="rId1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6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36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3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22.wdp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43.wdp"/><Relationship Id="rId13" Type="http://schemas.openxmlformats.org/officeDocument/2006/relationships/image" Target="../media/image54.png"/><Relationship Id="rId18" Type="http://schemas.microsoft.com/office/2007/relationships/hdphoto" Target="../media/hdphoto31.wdp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12" Type="http://schemas.microsoft.com/office/2007/relationships/hdphoto" Target="../media/hdphoto45.wdp"/><Relationship Id="rId17" Type="http://schemas.openxmlformats.org/officeDocument/2006/relationships/image" Target="../media/image39.png"/><Relationship Id="rId2" Type="http://schemas.openxmlformats.org/officeDocument/2006/relationships/image" Target="../media/image1.jpeg"/><Relationship Id="rId16" Type="http://schemas.microsoft.com/office/2007/relationships/hdphoto" Target="../media/hdphoto47.wdp"/><Relationship Id="rId20" Type="http://schemas.microsoft.com/office/2007/relationships/hdphoto" Target="../media/hdphoto48.wdp"/><Relationship Id="rId1" Type="http://schemas.openxmlformats.org/officeDocument/2006/relationships/slideLayout" Target="../slideLayouts/slideLayout2.xml"/><Relationship Id="rId6" Type="http://schemas.microsoft.com/office/2007/relationships/hdphoto" Target="../media/hdphoto42.wdp"/><Relationship Id="rId11" Type="http://schemas.openxmlformats.org/officeDocument/2006/relationships/image" Target="../media/image53.png"/><Relationship Id="rId5" Type="http://schemas.openxmlformats.org/officeDocument/2006/relationships/image" Target="../media/image50.png"/><Relationship Id="rId15" Type="http://schemas.openxmlformats.org/officeDocument/2006/relationships/image" Target="../media/image55.png"/><Relationship Id="rId10" Type="http://schemas.microsoft.com/office/2007/relationships/hdphoto" Target="../media/hdphoto44.wdp"/><Relationship Id="rId19" Type="http://schemas.openxmlformats.org/officeDocument/2006/relationships/image" Target="../media/image56.png"/><Relationship Id="rId4" Type="http://schemas.microsoft.com/office/2007/relationships/hdphoto" Target="../media/hdphoto41.wdp"/><Relationship Id="rId9" Type="http://schemas.openxmlformats.org/officeDocument/2006/relationships/image" Target="../media/image52.png"/><Relationship Id="rId14" Type="http://schemas.microsoft.com/office/2007/relationships/hdphoto" Target="../media/hdphoto46.wdp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51.wdp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2.xml"/><Relationship Id="rId6" Type="http://schemas.microsoft.com/office/2007/relationships/hdphoto" Target="../media/hdphoto50.wdp"/><Relationship Id="rId5" Type="http://schemas.openxmlformats.org/officeDocument/2006/relationships/image" Target="../media/image58.png"/><Relationship Id="rId4" Type="http://schemas.microsoft.com/office/2007/relationships/hdphoto" Target="../media/hdphoto49.wdp"/><Relationship Id="rId9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7.png"/><Relationship Id="rId7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3.xml"/><Relationship Id="rId6" Type="http://schemas.microsoft.com/office/2007/relationships/hdphoto" Target="../media/hdphoto8.wdp"/><Relationship Id="rId5" Type="http://schemas.openxmlformats.org/officeDocument/2006/relationships/image" Target="../media/image10.png"/><Relationship Id="rId10" Type="http://schemas.microsoft.com/office/2007/relationships/hdphoto" Target="../media/hdphoto27.wdp"/><Relationship Id="rId4" Type="http://schemas.microsoft.com/office/2007/relationships/hdphoto" Target="../media/hdphoto49.wdp"/><Relationship Id="rId9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52.wdp"/><Relationship Id="rId3" Type="http://schemas.openxmlformats.org/officeDocument/2006/relationships/image" Target="../media/image61.jpeg"/><Relationship Id="rId7" Type="http://schemas.openxmlformats.org/officeDocument/2006/relationships/image" Target="../media/image6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4.xml"/><Relationship Id="rId6" Type="http://schemas.microsoft.com/office/2007/relationships/hdphoto" Target="../media/hdphoto27.wdp"/><Relationship Id="rId5" Type="http://schemas.openxmlformats.org/officeDocument/2006/relationships/image" Target="../media/image33.pn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55.wdp"/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5.xml"/><Relationship Id="rId6" Type="http://schemas.microsoft.com/office/2007/relationships/hdphoto" Target="../media/hdphoto54.wdp"/><Relationship Id="rId5" Type="http://schemas.openxmlformats.org/officeDocument/2006/relationships/image" Target="../media/image64.png"/><Relationship Id="rId10" Type="http://schemas.microsoft.com/office/2007/relationships/hdphoto" Target="../media/hdphoto27.wdp"/><Relationship Id="rId4" Type="http://schemas.microsoft.com/office/2007/relationships/hdphoto" Target="../media/hdphoto53.wdp"/><Relationship Id="rId9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0.xml"/><Relationship Id="rId6" Type="http://schemas.microsoft.com/office/2007/relationships/hdphoto" Target="../media/hdphoto8.wdp"/><Relationship Id="rId5" Type="http://schemas.openxmlformats.org/officeDocument/2006/relationships/image" Target="../media/image10.pn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4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6.xml"/><Relationship Id="rId6" Type="http://schemas.microsoft.com/office/2007/relationships/hdphoto" Target="../media/hdphoto56.wdp"/><Relationship Id="rId5" Type="http://schemas.openxmlformats.org/officeDocument/2006/relationships/image" Target="../media/image66.png"/><Relationship Id="rId10" Type="http://schemas.microsoft.com/office/2007/relationships/hdphoto" Target="../media/hdphoto27.wdp"/><Relationship Id="rId4" Type="http://schemas.microsoft.com/office/2007/relationships/hdphoto" Target="../media/hdphoto54.wdp"/><Relationship Id="rId9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59.wdp"/><Relationship Id="rId13" Type="http://schemas.openxmlformats.org/officeDocument/2006/relationships/image" Target="../media/image71.png"/><Relationship Id="rId18" Type="http://schemas.microsoft.com/office/2007/relationships/hdphoto" Target="../media/hdphoto63.wdp"/><Relationship Id="rId3" Type="http://schemas.openxmlformats.org/officeDocument/2006/relationships/image" Target="../media/image67.png"/><Relationship Id="rId21" Type="http://schemas.openxmlformats.org/officeDocument/2006/relationships/image" Target="../media/image33.png"/><Relationship Id="rId7" Type="http://schemas.openxmlformats.org/officeDocument/2006/relationships/image" Target="../media/image69.png"/><Relationship Id="rId12" Type="http://schemas.microsoft.com/office/2007/relationships/hdphoto" Target="../media/hdphoto56.wdp"/><Relationship Id="rId17" Type="http://schemas.openxmlformats.org/officeDocument/2006/relationships/image" Target="../media/image73.png"/><Relationship Id="rId2" Type="http://schemas.openxmlformats.org/officeDocument/2006/relationships/image" Target="../media/image1.jpeg"/><Relationship Id="rId16" Type="http://schemas.microsoft.com/office/2007/relationships/hdphoto" Target="../media/hdphoto62.wdp"/><Relationship Id="rId20" Type="http://schemas.microsoft.com/office/2007/relationships/hdphoto" Target="../media/hdphoto64.wdp"/><Relationship Id="rId1" Type="http://schemas.openxmlformats.org/officeDocument/2006/relationships/slideLayout" Target="../slideLayouts/slideLayout117.xml"/><Relationship Id="rId6" Type="http://schemas.microsoft.com/office/2007/relationships/hdphoto" Target="../media/hdphoto58.wdp"/><Relationship Id="rId11" Type="http://schemas.openxmlformats.org/officeDocument/2006/relationships/image" Target="../media/image66.png"/><Relationship Id="rId24" Type="http://schemas.microsoft.com/office/2007/relationships/hdphoto" Target="../media/hdphoto65.wdp"/><Relationship Id="rId5" Type="http://schemas.openxmlformats.org/officeDocument/2006/relationships/image" Target="../media/image68.png"/><Relationship Id="rId15" Type="http://schemas.openxmlformats.org/officeDocument/2006/relationships/image" Target="../media/image72.png"/><Relationship Id="rId23" Type="http://schemas.openxmlformats.org/officeDocument/2006/relationships/image" Target="../media/image75.png"/><Relationship Id="rId10" Type="http://schemas.microsoft.com/office/2007/relationships/hdphoto" Target="../media/hdphoto60.wdp"/><Relationship Id="rId19" Type="http://schemas.openxmlformats.org/officeDocument/2006/relationships/image" Target="../media/image74.png"/><Relationship Id="rId4" Type="http://schemas.microsoft.com/office/2007/relationships/hdphoto" Target="../media/hdphoto57.wdp"/><Relationship Id="rId9" Type="http://schemas.openxmlformats.org/officeDocument/2006/relationships/image" Target="../media/image70.png"/><Relationship Id="rId14" Type="http://schemas.microsoft.com/office/2007/relationships/hdphoto" Target="../media/hdphoto61.wdp"/><Relationship Id="rId22" Type="http://schemas.microsoft.com/office/2007/relationships/hdphoto" Target="../media/hdphoto27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1.xml"/><Relationship Id="rId6" Type="http://schemas.microsoft.com/office/2007/relationships/hdphoto" Target="../media/hdphoto12.wdp"/><Relationship Id="rId11" Type="http://schemas.microsoft.com/office/2007/relationships/hdphoto" Target="../media/hdphoto14.wdp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microsoft.com/office/2007/relationships/hdphoto" Target="../media/hdphoto11.wdp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20.png"/><Relationship Id="rId10" Type="http://schemas.microsoft.com/office/2007/relationships/hdphoto" Target="../media/hdphoto18.wdp"/><Relationship Id="rId4" Type="http://schemas.microsoft.com/office/2007/relationships/hdphoto" Target="../media/hdphoto15.wdp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3.png"/><Relationship Id="rId7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0.wdp"/><Relationship Id="rId5" Type="http://schemas.openxmlformats.org/officeDocument/2006/relationships/image" Target="../media/image24.png"/><Relationship Id="rId10" Type="http://schemas.microsoft.com/office/2007/relationships/hdphoto" Target="../media/hdphoto21.wdp"/><Relationship Id="rId4" Type="http://schemas.microsoft.com/office/2007/relationships/hdphoto" Target="../media/hdphoto19.wdp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image" Target="../media/image26.jpeg"/><Relationship Id="rId7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microsoft.com/office/2007/relationships/hdphoto" Target="../media/hdphoto22.wdp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microsoft.com/office/2007/relationships/hdphoto" Target="../media/hdphoto2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2.wdp"/><Relationship Id="rId5" Type="http://schemas.openxmlformats.org/officeDocument/2006/relationships/image" Target="../media/image27.png"/><Relationship Id="rId4" Type="http://schemas.microsoft.com/office/2007/relationships/hdphoto" Target="../media/hdphoto2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ttps://catherineasquithgallery.com/uploads/posts/2021-02/1613659411_100-p-fon-dlya-prezentatsii-odnotonnii-s-ramkoi-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569" cy="682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23081" y="1939735"/>
            <a:ext cx="509783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50"/>
                </a:solidFill>
              </a:rPr>
              <a:t>Лексическая тема</a:t>
            </a:r>
            <a:endParaRPr lang="ru-RU" sz="4000" b="1" dirty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solidFill>
                <a:srgbClr val="00B050"/>
              </a:solidFill>
            </a:endParaRPr>
          </a:p>
          <a:p>
            <a:pPr algn="ctr"/>
            <a:r>
              <a:rPr lang="ru-RU" sz="40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50"/>
                </a:solidFill>
              </a:rPr>
              <a:t>«МЕБЕЛЬ»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66" y="4341135"/>
            <a:ext cx="4374234" cy="2176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759195-5BCB-4356-A1CA-9DB42DDCD527}"/>
              </a:ext>
            </a:extLst>
          </p:cNvPr>
          <p:cNvSpPr txBox="1"/>
          <p:nvPr/>
        </p:nvSpPr>
        <p:spPr>
          <a:xfrm>
            <a:off x="2247900" y="0"/>
            <a:ext cx="46482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города Томска</a:t>
            </a: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образования </a:t>
            </a: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</a:t>
            </a: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ДЕТСКИЙ САД № 39 г. ТОМСК</a:t>
            </a: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634021, город Томск, ул. Алтайская 128, телефон 45-06-40</a:t>
            </a:r>
            <a:endParaRPr lang="ru-RU" sz="1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E58D9C-7E25-4BF4-8BA5-EDA74BD80C4D}"/>
              </a:ext>
            </a:extLst>
          </p:cNvPr>
          <p:cNvSpPr txBox="1"/>
          <p:nvPr/>
        </p:nvSpPr>
        <p:spPr>
          <a:xfrm>
            <a:off x="7308304" y="6021288"/>
            <a:ext cx="4648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–логопед: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Петрова Ольга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Николаевна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898854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8" descr="https://catherineasquithgallery.com/uploads/posts/2021-02/1613659411_100-p-fon-dlya-prezentatsii-odnotonnii-s-ramkoi-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6" y="18826"/>
            <a:ext cx="9097464" cy="682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48216" y="54170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Посчитай  (нажимаем 5 раз).</a:t>
            </a:r>
          </a:p>
        </p:txBody>
      </p:sp>
      <p:pic>
        <p:nvPicPr>
          <p:cNvPr id="4" name="Picture 2" descr="http://www.ferson.ru/upload/iblock/825/825a6eb059a19760aa61d3138e7f67b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6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09" y="1378583"/>
            <a:ext cx="1459302" cy="148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20" y="4428524"/>
            <a:ext cx="1455944" cy="1422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www.ferson.ru/upload/iblock/825/825a6eb059a19760aa61d3138e7f67b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6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947" y="1378583"/>
            <a:ext cx="1459302" cy="148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ferson.ru/upload/iblock/825/825a6eb059a19760aa61d3138e7f67b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6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617" y="1383453"/>
            <a:ext cx="1459302" cy="148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ferson.ru/upload/iblock/825/825a6eb059a19760aa61d3138e7f67b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6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762" y="1391137"/>
            <a:ext cx="1459302" cy="148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ferson.ru/upload/iblock/825/825a6eb059a19760aa61d3138e7f67b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6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956" y="1391137"/>
            <a:ext cx="1459302" cy="148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717" y="4428524"/>
            <a:ext cx="1455944" cy="1422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412866"/>
            <a:ext cx="1455944" cy="1422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428524"/>
            <a:ext cx="1455944" cy="1422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956" y="4412866"/>
            <a:ext cx="1455944" cy="1422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705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https://catherineasquithgallery.com/uploads/posts/2021-02/1613659411_100-p-fon-dlya-prezentatsii-odnotonnii-s-ramkoi-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680" cy="682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9A61F7D-BFF5-4E69-A149-A133497B07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72200" y="1265969"/>
            <a:ext cx="2422423" cy="5106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735638" cy="998566"/>
          </a:xfrm>
          <a:prstGeom prst="roundRect">
            <a:avLst/>
          </a:prstGeom>
          <a:solidFill>
            <a:srgbClr val="00B05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kern="0" dirty="0">
                <a:latin typeface="Calibri" panose="020F0502020204030204"/>
              </a:rPr>
              <a:t>Нажми на картинку, чтобы она стала  большой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utoShape 2" descr="https://cdn1.ozone.ru/s3/multimedia-c/c400/60036696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cdn1.ozone.ru/s3/multimedia-c/c400/600366960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Picture 6" descr="Лупа PNG фото">
            <a:extLst>
              <a:ext uri="{FF2B5EF4-FFF2-40B4-BE49-F238E27FC236}">
                <a16:creationId xmlns:a16="http://schemas.microsoft.com/office/drawing/2014/main" id="{EF36595C-5229-49DC-AEF8-DE3736EE4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52116">
            <a:off x="894642" y="1017818"/>
            <a:ext cx="5723062" cy="4303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ferson.ru/upload/iblock/825/825a6eb059a19760aa61d3138e7f67b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2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243" y="3819145"/>
            <a:ext cx="1034433" cy="105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6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C 0.0681 -1.48148E-6 0.12357 0.05648 0.12357 0.12639 C 0.12357 0.1963 0.0681 0.25324 -2.08333E-7 0.25324 C -0.0681 0.25324 -0.12331 0.1963 -0.12331 0.12639 C -0.12331 0.05648 -0.0681 -1.48148E-6 -2.08333E-7 -1.48148E-6 Z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266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https://catherineasquithgallery.com/uploads/posts/2021-02/1613659411_100-p-fon-dlya-prezentatsii-odnotonnii-s-ramkoi-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680" cy="682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9A61F7D-BFF5-4E69-A149-A133497B07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72200" y="1265969"/>
            <a:ext cx="2422423" cy="5106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735638" cy="998566"/>
          </a:xfrm>
          <a:prstGeom prst="roundRect">
            <a:avLst/>
          </a:prstGeom>
          <a:solidFill>
            <a:srgbClr val="00B05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Нажми на картинку, чтобы она стала  большой</a:t>
            </a: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2" name="AutoShape 2" descr="https://cdn1.ozone.ru/s3/multimedia-c/c400/60036696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AutoShape 4" descr="https://cdn1.ozone.ru/s3/multimedia-c/c400/600366960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9" name="Picture 6" descr="Лупа PNG фото">
            <a:extLst>
              <a:ext uri="{FF2B5EF4-FFF2-40B4-BE49-F238E27FC236}">
                <a16:creationId xmlns:a16="http://schemas.microsoft.com/office/drawing/2014/main" id="{EF36595C-5229-49DC-AEF8-DE3736EE4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52116">
            <a:off x="894642" y="1017818"/>
            <a:ext cx="5723062" cy="4303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bed-mission-made-mediumoak-angle-5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691" l="889" r="979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471" y="3843543"/>
            <a:ext cx="1377702" cy="88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68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C 0.0681 -1.48148E-6 0.12357 0.05648 0.12357 0.12639 C 0.12357 0.1963 0.0681 0.25324 -2.08333E-7 0.25324 C -0.0681 0.25324 -0.12331 0.1963 -0.12331 0.12639 C -0.12331 0.05648 -0.0681 -1.48148E-6 -2.08333E-7 -1.48148E-6 Z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266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https://catherineasquithgallery.com/uploads/posts/2021-02/1613659411_100-p-fon-dlya-prezentatsii-odnotonnii-s-ramkoi-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680" cy="682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9A61F7D-BFF5-4E69-A149-A133497B07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72200" y="1265969"/>
            <a:ext cx="2422423" cy="5106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735638" cy="998566"/>
          </a:xfrm>
          <a:prstGeom prst="roundRect">
            <a:avLst/>
          </a:prstGeom>
          <a:solidFill>
            <a:srgbClr val="00B05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Нажми на картинку, чтобы она стала  большой</a:t>
            </a: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2" name="AutoShape 2" descr="https://cdn1.ozone.ru/s3/multimedia-c/c400/60036696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AutoShape 4" descr="https://cdn1.ozone.ru/s3/multimedia-c/c400/600366960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9" name="Picture 6" descr="Лупа PNG фото">
            <a:extLst>
              <a:ext uri="{FF2B5EF4-FFF2-40B4-BE49-F238E27FC236}">
                <a16:creationId xmlns:a16="http://schemas.microsoft.com/office/drawing/2014/main" id="{EF36595C-5229-49DC-AEF8-DE3736EE4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52116">
            <a:off x="894642" y="1017818"/>
            <a:ext cx="5723062" cy="4303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844" y="3933056"/>
            <a:ext cx="1277474" cy="6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868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C 0.0681 -1.48148E-6 0.12357 0.05648 0.12357 0.12639 C 0.12357 0.1963 0.0681 0.25324 -2.08333E-7 0.25324 C -0.0681 0.25324 -0.12331 0.1963 -0.12331 0.12639 C -0.12331 0.05648 -0.0681 -1.48148E-6 -2.08333E-7 -1.48148E-6 Z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266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https://catherineasquithgallery.com/uploads/posts/2021-02/1613659411_100-p-fon-dlya-prezentatsii-odnotonnii-s-ramkoi-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680" cy="682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9A61F7D-BFF5-4E69-A149-A133497B07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72200" y="1265969"/>
            <a:ext cx="2422423" cy="5106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735638" cy="998566"/>
          </a:xfrm>
          <a:prstGeom prst="roundRect">
            <a:avLst/>
          </a:prstGeom>
          <a:solidFill>
            <a:srgbClr val="00B05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Нажми на картинку, чтобы она стала  большой</a:t>
            </a: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2" name="AutoShape 2" descr="https://cdn1.ozone.ru/s3/multimedia-c/c400/60036696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AutoShape 4" descr="https://cdn1.ozone.ru/s3/multimedia-c/c400/600366960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9" name="Picture 6" descr="Лупа PNG фото">
            <a:extLst>
              <a:ext uri="{FF2B5EF4-FFF2-40B4-BE49-F238E27FC236}">
                <a16:creationId xmlns:a16="http://schemas.microsoft.com/office/drawing/2014/main" id="{EF36595C-5229-49DC-AEF8-DE3736EE4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52116">
            <a:off x="894642" y="1017818"/>
            <a:ext cx="5723062" cy="4303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img2.freepng.ru/20180312/ave/kisspng-cupboard-closet-cabinetry-clip-art-solid-wood-wardrobe-5aa6e844185045.713671221520887876099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333" r="9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869" y="3638002"/>
            <a:ext cx="891145" cy="1043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68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C 0.0681 -1.48148E-6 0.12357 0.05648 0.12357 0.12639 C 0.12357 0.1963 0.0681 0.25324 -2.08333E-7 0.25324 C -0.0681 0.25324 -0.12331 0.1963 -0.12331 0.12639 C -0.12331 0.05648 -0.0681 -1.48148E-6 -2.08333E-7 -1.48148E-6 Z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266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https://catherineasquithgallery.com/uploads/posts/2021-02/1613659411_100-p-fon-dlya-prezentatsii-odnotonnii-s-ramkoi-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680" cy="682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9A61F7D-BFF5-4E69-A149-A133497B07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72200" y="1265969"/>
            <a:ext cx="2422423" cy="5106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735638" cy="998566"/>
          </a:xfrm>
          <a:prstGeom prst="roundRect">
            <a:avLst/>
          </a:prstGeom>
          <a:solidFill>
            <a:srgbClr val="00B05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Нажми на картинку, чтобы она стала  большой</a:t>
            </a: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2" name="AutoShape 2" descr="https://cdn1.ozone.ru/s3/multimedia-c/c400/60036696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AutoShape 4" descr="https://cdn1.ozone.ru/s3/multimedia-c/c400/600366960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9" name="Picture 6" descr="Лупа PNG фото">
            <a:extLst>
              <a:ext uri="{FF2B5EF4-FFF2-40B4-BE49-F238E27FC236}">
                <a16:creationId xmlns:a16="http://schemas.microsoft.com/office/drawing/2014/main" id="{EF36595C-5229-49DC-AEF8-DE3736EE4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52116">
            <a:off x="894642" y="1017818"/>
            <a:ext cx="5723062" cy="4303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im0-tub-ru.yandex.net/i?id=db0227de8f113100833e6fa978636180&amp;n=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38" b="94375" l="4684" r="89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717032"/>
            <a:ext cx="1548450" cy="116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68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C 0.0681 -1.48148E-6 0.12357 0.05648 0.12357 0.12639 C 0.12357 0.1963 0.0681 0.25324 -2.08333E-7 0.25324 C -0.0681 0.25324 -0.12331 0.1963 -0.12331 0.12639 C -0.12331 0.05648 -0.0681 -1.48148E-6 -2.08333E-7 -1.48148E-6 Z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266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8" descr="https://catherineasquithgallery.com/uploads/posts/2021-02/1613659411_100-p-fon-dlya-prezentatsii-odnotonnii-s-ramkoi-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680" cy="682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334035" y="876637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577" y="92217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4681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36938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231910" y="2290762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231910" y="5373216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3" y="36359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Один-много</a:t>
            </a:r>
          </a:p>
        </p:txBody>
      </p:sp>
      <p:pic>
        <p:nvPicPr>
          <p:cNvPr id="10" name="Picture 4" descr="Chair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04" l="77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853" y="1342622"/>
            <a:ext cx="1039696" cy="180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Table0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8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481" y="4906239"/>
            <a:ext cx="1701195" cy="86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5858303" y="1485711"/>
            <a:ext cx="2047808" cy="1518156"/>
            <a:chOff x="5870851" y="1309294"/>
            <a:chExt cx="2261125" cy="1837662"/>
          </a:xfrm>
        </p:grpSpPr>
        <p:pic>
          <p:nvPicPr>
            <p:cNvPr id="14" name="Picture 4" descr="Chair1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9704" l="77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0851" y="1309294"/>
              <a:ext cx="1039696" cy="1804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Chair1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9704" l="77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280" y="1342622"/>
              <a:ext cx="1039696" cy="1804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Группа 2"/>
          <p:cNvGrpSpPr/>
          <p:nvPr/>
        </p:nvGrpSpPr>
        <p:grpSpPr>
          <a:xfrm>
            <a:off x="6156175" y="4627672"/>
            <a:ext cx="1579531" cy="1483145"/>
            <a:chOff x="6031609" y="4196706"/>
            <a:chExt cx="1704098" cy="1914111"/>
          </a:xfrm>
        </p:grpSpPr>
        <p:pic>
          <p:nvPicPr>
            <p:cNvPr id="17" name="Picture 4" descr="Table05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687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4512" y="5248884"/>
              <a:ext cx="1701195" cy="8619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Table05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687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1609" y="4196706"/>
              <a:ext cx="1701195" cy="8619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1718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8" descr="https://catherineasquithgallery.com/uploads/posts/2021-02/1613659411_100-p-fon-dlya-prezentatsii-odnotonnii-s-ramkoi-1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0" y="3815"/>
            <a:ext cx="9145680" cy="682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336938" y="906328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577" y="92217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4681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36938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231910" y="2290762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231910" y="5373216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3" y="36359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Один-много</a:t>
            </a:r>
          </a:p>
        </p:txBody>
      </p:sp>
      <p:pic>
        <p:nvPicPr>
          <p:cNvPr id="10" name="Picture 4" descr="https://im0-tub-ru.yandex.net/i?id=db0227de8f113100833e6fa978636180&amp;n=1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38" b="94375" l="4684" r="89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118" y="1556792"/>
            <a:ext cx="2101299" cy="157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bed-mission-made-mediumoak-angle-5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691" l="889" r="979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974" y="4656902"/>
            <a:ext cx="1845885" cy="118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5546428" y="1736812"/>
            <a:ext cx="2677363" cy="1214704"/>
            <a:chOff x="5130830" y="1487106"/>
            <a:chExt cx="3414677" cy="1644430"/>
          </a:xfrm>
        </p:grpSpPr>
        <p:pic>
          <p:nvPicPr>
            <p:cNvPr id="14" name="Picture 4" descr="https://im0-tub-ru.yandex.net/i?id=db0227de8f113100833e6fa978636180&amp;n=1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438" b="94375" l="4684" r="899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0830" y="1487106"/>
              <a:ext cx="2101299" cy="1574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https://im0-tub-ru.yandex.net/i?id=db0227de8f113100833e6fa978636180&amp;n=1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438" b="94375" l="4684" r="899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208" y="1556791"/>
              <a:ext cx="2101299" cy="1574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Группа 2"/>
          <p:cNvGrpSpPr/>
          <p:nvPr/>
        </p:nvGrpSpPr>
        <p:grpSpPr>
          <a:xfrm>
            <a:off x="6140217" y="4360911"/>
            <a:ext cx="1845885" cy="1775946"/>
            <a:chOff x="5554118" y="4168712"/>
            <a:chExt cx="2447943" cy="2264136"/>
          </a:xfrm>
        </p:grpSpPr>
        <p:pic>
          <p:nvPicPr>
            <p:cNvPr id="17" name="Picture 6" descr="bed-mission-made-mediumoak-angle-500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7691" l="889" r="9792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4118" y="4168712"/>
              <a:ext cx="1845885" cy="11839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 descr="bed-mission-made-mediumoak-angle-500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7691" l="889" r="9792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76" y="5248884"/>
              <a:ext cx="1845885" cy="11839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4235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8" descr="https://catherineasquithgallery.com/uploads/posts/2021-02/1613659411_100-p-fon-dlya-prezentatsii-odnotonnii-s-ramkoi-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680" cy="682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336938" y="906328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577" y="92217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4681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36938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231910" y="2290762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231910" y="5373216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3" y="36359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Один-много</a:t>
            </a:r>
          </a:p>
          <a:p>
            <a:pPr algn="ctr">
              <a:defRPr/>
            </a:pPr>
            <a:endParaRPr lang="ru-RU" kern="0" dirty="0">
              <a:solidFill>
                <a:prstClr val="black"/>
              </a:solidFill>
            </a:endParaRP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777" y="4537457"/>
            <a:ext cx="1455944" cy="1422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5930566" y="4278866"/>
            <a:ext cx="2159787" cy="2004380"/>
            <a:chOff x="5930566" y="4278866"/>
            <a:chExt cx="2159787" cy="2004380"/>
          </a:xfrm>
        </p:grpSpPr>
        <p:pic>
          <p:nvPicPr>
            <p:cNvPr id="17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7838" y="4278866"/>
              <a:ext cx="954544" cy="932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5809" y="5350396"/>
              <a:ext cx="954544" cy="932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0566" y="5350396"/>
              <a:ext cx="954544" cy="932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421" y="1755210"/>
            <a:ext cx="2152864" cy="1071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6098944" y="1549484"/>
            <a:ext cx="1572711" cy="1739625"/>
            <a:chOff x="5930566" y="1363370"/>
            <a:chExt cx="2049983" cy="2005055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0566" y="1363370"/>
              <a:ext cx="1831286" cy="911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9263" y="2457315"/>
              <a:ext cx="1831286" cy="911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4235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8" descr="https://catherineasquithgallery.com/uploads/posts/2021-02/1613659411_100-p-fon-dlya-prezentatsii-odnotonnii-s-ramkoi-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680" cy="682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735638" cy="998566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kern="0" dirty="0">
                <a:solidFill>
                  <a:prstClr val="black"/>
                </a:solidFill>
              </a:rPr>
              <a:t>Определи количество слогов</a:t>
            </a:r>
          </a:p>
        </p:txBody>
      </p:sp>
      <p:sp>
        <p:nvSpPr>
          <p:cNvPr id="16" name="Прямоугольник: скругленные углы 4">
            <a:extLst>
              <a:ext uri="{FF2B5EF4-FFF2-40B4-BE49-F238E27FC236}">
                <a16:creationId xmlns:a16="http://schemas.microsoft.com/office/drawing/2014/main" id="{E1F2900E-A21F-4B70-907B-15CF88E1E139}"/>
              </a:ext>
            </a:extLst>
          </p:cNvPr>
          <p:cNvSpPr/>
          <p:nvPr/>
        </p:nvSpPr>
        <p:spPr>
          <a:xfrm>
            <a:off x="238421" y="4553266"/>
            <a:ext cx="1440161" cy="1158240"/>
          </a:xfrm>
          <a:prstGeom prst="roundRect">
            <a:avLst/>
          </a:prstGeom>
          <a:solidFill>
            <a:srgbClr val="00B05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sz="4400" kern="0" dirty="0">
                <a:solidFill>
                  <a:prstClr val="black"/>
                </a:solidFill>
              </a:rPr>
              <a:t>ТА</a:t>
            </a:r>
          </a:p>
        </p:txBody>
      </p:sp>
      <p:sp>
        <p:nvSpPr>
          <p:cNvPr id="17" name="Прямоугольник: скругленные углы 5">
            <a:extLst>
              <a:ext uri="{FF2B5EF4-FFF2-40B4-BE49-F238E27FC236}">
                <a16:creationId xmlns:a16="http://schemas.microsoft.com/office/drawing/2014/main" id="{D14F4E54-BB8E-4791-8D50-D8E408D58029}"/>
              </a:ext>
            </a:extLst>
          </p:cNvPr>
          <p:cNvSpPr/>
          <p:nvPr/>
        </p:nvSpPr>
        <p:spPr>
          <a:xfrm>
            <a:off x="1691680" y="4561269"/>
            <a:ext cx="1224136" cy="1158240"/>
          </a:xfrm>
          <a:prstGeom prst="roundRect">
            <a:avLst/>
          </a:prstGeom>
          <a:solidFill>
            <a:srgbClr val="00B05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sz="4400" kern="0" dirty="0">
                <a:solidFill>
                  <a:prstClr val="black"/>
                </a:solidFill>
              </a:rPr>
              <a:t>БУ</a:t>
            </a:r>
          </a:p>
        </p:txBody>
      </p:sp>
      <p:sp>
        <p:nvSpPr>
          <p:cNvPr id="10" name="Прямоугольник: скругленные углы 6">
            <a:extLst>
              <a:ext uri="{FF2B5EF4-FFF2-40B4-BE49-F238E27FC236}">
                <a16:creationId xmlns:a16="http://schemas.microsoft.com/office/drawing/2014/main" id="{63622398-AC54-4156-BB87-4D16700F0CC7}"/>
              </a:ext>
            </a:extLst>
          </p:cNvPr>
          <p:cNvSpPr/>
          <p:nvPr/>
        </p:nvSpPr>
        <p:spPr>
          <a:xfrm>
            <a:off x="2926061" y="4561269"/>
            <a:ext cx="1224136" cy="1150237"/>
          </a:xfrm>
          <a:prstGeom prst="roundRect">
            <a:avLst/>
          </a:prstGeom>
          <a:solidFill>
            <a:srgbClr val="00B050"/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РЕТ</a:t>
            </a:r>
          </a:p>
        </p:txBody>
      </p:sp>
      <p:sp>
        <p:nvSpPr>
          <p:cNvPr id="15" name="Прямоугольник: скругленные углы 8">
            <a:extLst>
              <a:ext uri="{FF2B5EF4-FFF2-40B4-BE49-F238E27FC236}">
                <a16:creationId xmlns:a16="http://schemas.microsoft.com/office/drawing/2014/main" id="{350172C0-E04D-4971-8E63-1E6028A44207}"/>
              </a:ext>
            </a:extLst>
          </p:cNvPr>
          <p:cNvSpPr/>
          <p:nvPr/>
        </p:nvSpPr>
        <p:spPr>
          <a:xfrm>
            <a:off x="467544" y="3573016"/>
            <a:ext cx="2448272" cy="720080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3 слога</a:t>
            </a:r>
          </a:p>
        </p:txBody>
      </p:sp>
      <p:pic>
        <p:nvPicPr>
          <p:cNvPr id="9" name="Picture 4" descr="https://im0-tub-ru.yandex.net/i?id=db0227de8f113100833e6fa978636180&amp;n=1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38" b="94375" l="4684" r="89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606" y="2464495"/>
            <a:ext cx="4880074" cy="365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53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0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ttps://catherineasquithgallery.com/uploads/posts/2021-02/1613659411_100-p-fon-dlya-prezentatsii-odnotonnii-s-ramkoi-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569" cy="682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wardrobe-armoire--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44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621" y="3527721"/>
            <a:ext cx="1786060" cy="310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bed-mission-made-mediumoak-angle-500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691" l="889" r="979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63" y="4517171"/>
            <a:ext cx="3302814" cy="211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im0-tub-ru.yandex.net/i?id=db0227de8f113100833e6fa978636180&amp;n=1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38" b="94375" l="4684" r="89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105" y="4493161"/>
            <a:ext cx="2103720" cy="157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s://im0-tub-ru.yandex.net/i?id=b92611c4f8a9bc8f8ac171c892bffc8c&amp;n=13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13" b="9719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664" y="811797"/>
            <a:ext cx="4121973" cy="183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www.ferson.ru/upload/iblock/825/825a6eb059a19760aa61d3138e7f67b9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29449"/>
            <a:ext cx="1755958" cy="1785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Table05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68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310" y="3761698"/>
            <a:ext cx="3461311" cy="175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896" y="1425014"/>
            <a:ext cx="3472279" cy="172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DF6F60-8CEA-43DF-BEB0-EB63550D410C}"/>
              </a:ext>
            </a:extLst>
          </p:cNvPr>
          <p:cNvSpPr txBox="1"/>
          <p:nvPr/>
        </p:nvSpPr>
        <p:spPr>
          <a:xfrm>
            <a:off x="1449436" y="202658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 все предметы на картинке. Для чего нужна мебель?</a:t>
            </a:r>
          </a:p>
        </p:txBody>
      </p:sp>
    </p:spTree>
    <p:extLst>
      <p:ext uri="{BB962C8B-B14F-4D97-AF65-F5344CB8AC3E}">
        <p14:creationId xmlns:p14="http://schemas.microsoft.com/office/powerpoint/2010/main" val="2223598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ttps://catherineasquithgallery.com/uploads/posts/2021-02/1613659411_100-p-fon-dlya-prezentatsii-odnotonnii-s-ramkoi-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680" cy="682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735638" cy="998566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kern="0" dirty="0">
                <a:solidFill>
                  <a:prstClr val="black"/>
                </a:solidFill>
              </a:rPr>
              <a:t>Определи количество слогов</a:t>
            </a:r>
          </a:p>
        </p:txBody>
      </p:sp>
      <p:sp>
        <p:nvSpPr>
          <p:cNvPr id="16" name="Прямоугольник: скругленные углы 4">
            <a:extLst>
              <a:ext uri="{FF2B5EF4-FFF2-40B4-BE49-F238E27FC236}">
                <a16:creationId xmlns:a16="http://schemas.microsoft.com/office/drawing/2014/main" id="{E1F2900E-A21F-4B70-907B-15CF88E1E139}"/>
              </a:ext>
            </a:extLst>
          </p:cNvPr>
          <p:cNvSpPr/>
          <p:nvPr/>
        </p:nvSpPr>
        <p:spPr>
          <a:xfrm>
            <a:off x="251519" y="4561269"/>
            <a:ext cx="1728193" cy="1158240"/>
          </a:xfrm>
          <a:prstGeom prst="roundRect">
            <a:avLst/>
          </a:prstGeom>
          <a:solidFill>
            <a:srgbClr val="00B05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СТОЛ</a:t>
            </a:r>
          </a:p>
        </p:txBody>
      </p:sp>
      <p:sp>
        <p:nvSpPr>
          <p:cNvPr id="18" name="Прямоугольник: скругленные углы 8">
            <a:extLst>
              <a:ext uri="{FF2B5EF4-FFF2-40B4-BE49-F238E27FC236}">
                <a16:creationId xmlns:a16="http://schemas.microsoft.com/office/drawing/2014/main" id="{350172C0-E04D-4971-8E63-1E6028A44207}"/>
              </a:ext>
            </a:extLst>
          </p:cNvPr>
          <p:cNvSpPr/>
          <p:nvPr/>
        </p:nvSpPr>
        <p:spPr>
          <a:xfrm>
            <a:off x="467560" y="3462233"/>
            <a:ext cx="2016224" cy="753938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1 слог</a:t>
            </a:r>
          </a:p>
        </p:txBody>
      </p:sp>
      <p:pic>
        <p:nvPicPr>
          <p:cNvPr id="6" name="Picture 4" descr="Table0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8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147" y="2204864"/>
            <a:ext cx="5199276" cy="369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84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ttps://catherineasquithgallery.com/uploads/posts/2021-02/1613659411_100-p-fon-dlya-prezentatsii-odnotonnii-s-ramkoi-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680" cy="682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735638" cy="998566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kern="0" dirty="0">
                <a:solidFill>
                  <a:prstClr val="black"/>
                </a:solidFill>
              </a:rPr>
              <a:t>Определи количество слогов</a:t>
            </a:r>
          </a:p>
        </p:txBody>
      </p:sp>
      <p:sp>
        <p:nvSpPr>
          <p:cNvPr id="16" name="Прямоугольник: скругленные углы 4">
            <a:extLst>
              <a:ext uri="{FF2B5EF4-FFF2-40B4-BE49-F238E27FC236}">
                <a16:creationId xmlns:a16="http://schemas.microsoft.com/office/drawing/2014/main" id="{E1F2900E-A21F-4B70-907B-15CF88E1E139}"/>
              </a:ext>
            </a:extLst>
          </p:cNvPr>
          <p:cNvSpPr/>
          <p:nvPr/>
        </p:nvSpPr>
        <p:spPr>
          <a:xfrm>
            <a:off x="251519" y="4561269"/>
            <a:ext cx="1440161" cy="1158240"/>
          </a:xfrm>
          <a:prstGeom prst="roundRect">
            <a:avLst/>
          </a:prstGeom>
          <a:solidFill>
            <a:srgbClr val="00B05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ДИ</a:t>
            </a:r>
          </a:p>
        </p:txBody>
      </p:sp>
      <p:sp>
        <p:nvSpPr>
          <p:cNvPr id="17" name="Прямоугольник: скругленные углы 5">
            <a:extLst>
              <a:ext uri="{FF2B5EF4-FFF2-40B4-BE49-F238E27FC236}">
                <a16:creationId xmlns:a16="http://schemas.microsoft.com/office/drawing/2014/main" id="{D14F4E54-BB8E-4791-8D50-D8E408D58029}"/>
              </a:ext>
            </a:extLst>
          </p:cNvPr>
          <p:cNvSpPr/>
          <p:nvPr/>
        </p:nvSpPr>
        <p:spPr>
          <a:xfrm>
            <a:off x="1684859" y="4547780"/>
            <a:ext cx="1367819" cy="1158240"/>
          </a:xfrm>
          <a:prstGeom prst="roundRect">
            <a:avLst/>
          </a:prstGeom>
          <a:solidFill>
            <a:srgbClr val="00B05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ВАН</a:t>
            </a:r>
          </a:p>
        </p:txBody>
      </p:sp>
      <p:sp>
        <p:nvSpPr>
          <p:cNvPr id="18" name="Прямоугольник: скругленные углы 8">
            <a:extLst>
              <a:ext uri="{FF2B5EF4-FFF2-40B4-BE49-F238E27FC236}">
                <a16:creationId xmlns:a16="http://schemas.microsoft.com/office/drawing/2014/main" id="{350172C0-E04D-4971-8E63-1E6028A44207}"/>
              </a:ext>
            </a:extLst>
          </p:cNvPr>
          <p:cNvSpPr/>
          <p:nvPr/>
        </p:nvSpPr>
        <p:spPr>
          <a:xfrm>
            <a:off x="467560" y="3462233"/>
            <a:ext cx="2016224" cy="753938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2 слога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412" y="3071035"/>
            <a:ext cx="5399223" cy="268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868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ttps://catherineasquithgallery.com/uploads/posts/2021-02/1613659411_100-p-fon-dlya-prezentatsii-odnotonnii-s-ramkoi-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680" cy="682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735638" cy="998566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kern="0" dirty="0">
                <a:solidFill>
                  <a:prstClr val="black"/>
                </a:solidFill>
              </a:rPr>
              <a:t>Определи количество слогов</a:t>
            </a:r>
          </a:p>
        </p:txBody>
      </p:sp>
      <p:sp>
        <p:nvSpPr>
          <p:cNvPr id="16" name="Прямоугольник: скругленные углы 4">
            <a:extLst>
              <a:ext uri="{FF2B5EF4-FFF2-40B4-BE49-F238E27FC236}">
                <a16:creationId xmlns:a16="http://schemas.microsoft.com/office/drawing/2014/main" id="{E1F2900E-A21F-4B70-907B-15CF88E1E139}"/>
              </a:ext>
            </a:extLst>
          </p:cNvPr>
          <p:cNvSpPr/>
          <p:nvPr/>
        </p:nvSpPr>
        <p:spPr>
          <a:xfrm>
            <a:off x="251519" y="4561269"/>
            <a:ext cx="1440161" cy="1158240"/>
          </a:xfrm>
          <a:prstGeom prst="roundRect">
            <a:avLst/>
          </a:prstGeom>
          <a:solidFill>
            <a:srgbClr val="00B05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КРО</a:t>
            </a:r>
          </a:p>
        </p:txBody>
      </p:sp>
      <p:sp>
        <p:nvSpPr>
          <p:cNvPr id="17" name="Прямоугольник: скругленные углы 5">
            <a:extLst>
              <a:ext uri="{FF2B5EF4-FFF2-40B4-BE49-F238E27FC236}">
                <a16:creationId xmlns:a16="http://schemas.microsoft.com/office/drawing/2014/main" id="{D14F4E54-BB8E-4791-8D50-D8E408D58029}"/>
              </a:ext>
            </a:extLst>
          </p:cNvPr>
          <p:cNvSpPr/>
          <p:nvPr/>
        </p:nvSpPr>
        <p:spPr>
          <a:xfrm>
            <a:off x="1684859" y="4547780"/>
            <a:ext cx="1518989" cy="1158240"/>
          </a:xfrm>
          <a:prstGeom prst="roundRect">
            <a:avLst/>
          </a:prstGeom>
          <a:solidFill>
            <a:srgbClr val="00B05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ВАТЬ</a:t>
            </a:r>
          </a:p>
        </p:txBody>
      </p:sp>
      <p:sp>
        <p:nvSpPr>
          <p:cNvPr id="18" name="Прямоугольник: скругленные углы 8">
            <a:extLst>
              <a:ext uri="{FF2B5EF4-FFF2-40B4-BE49-F238E27FC236}">
                <a16:creationId xmlns:a16="http://schemas.microsoft.com/office/drawing/2014/main" id="{350172C0-E04D-4971-8E63-1E6028A44207}"/>
              </a:ext>
            </a:extLst>
          </p:cNvPr>
          <p:cNvSpPr/>
          <p:nvPr/>
        </p:nvSpPr>
        <p:spPr>
          <a:xfrm>
            <a:off x="467560" y="3462233"/>
            <a:ext cx="2016224" cy="753938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2 слога</a:t>
            </a:r>
          </a:p>
        </p:txBody>
      </p:sp>
      <p:pic>
        <p:nvPicPr>
          <p:cNvPr id="11" name="Picture 6" descr="bed-mission-made-mediumoak-angle-5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691" l="889" r="979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1" y="3102173"/>
            <a:ext cx="4549669" cy="291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79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ttps://catherineasquithgallery.com/uploads/posts/2021-02/1613659411_100-p-fon-dlya-prezentatsii-odnotonnii-s-ramkoi-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680" cy="682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735638" cy="998566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kern="0" dirty="0">
                <a:solidFill>
                  <a:prstClr val="black"/>
                </a:solidFill>
              </a:rPr>
              <a:t>Определи количество слогов</a:t>
            </a:r>
          </a:p>
        </p:txBody>
      </p:sp>
      <p:sp>
        <p:nvSpPr>
          <p:cNvPr id="16" name="Прямоугольник: скругленные углы 4">
            <a:extLst>
              <a:ext uri="{FF2B5EF4-FFF2-40B4-BE49-F238E27FC236}">
                <a16:creationId xmlns:a16="http://schemas.microsoft.com/office/drawing/2014/main" id="{E1F2900E-A21F-4B70-907B-15CF88E1E139}"/>
              </a:ext>
            </a:extLst>
          </p:cNvPr>
          <p:cNvSpPr/>
          <p:nvPr/>
        </p:nvSpPr>
        <p:spPr>
          <a:xfrm>
            <a:off x="251519" y="4561269"/>
            <a:ext cx="1728193" cy="1158240"/>
          </a:xfrm>
          <a:prstGeom prst="roundRect">
            <a:avLst/>
          </a:prstGeom>
          <a:solidFill>
            <a:srgbClr val="00B05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СТУЛ</a:t>
            </a:r>
          </a:p>
        </p:txBody>
      </p:sp>
      <p:sp>
        <p:nvSpPr>
          <p:cNvPr id="18" name="Прямоугольник: скругленные углы 8">
            <a:extLst>
              <a:ext uri="{FF2B5EF4-FFF2-40B4-BE49-F238E27FC236}">
                <a16:creationId xmlns:a16="http://schemas.microsoft.com/office/drawing/2014/main" id="{350172C0-E04D-4971-8E63-1E6028A44207}"/>
              </a:ext>
            </a:extLst>
          </p:cNvPr>
          <p:cNvSpPr/>
          <p:nvPr/>
        </p:nvSpPr>
        <p:spPr>
          <a:xfrm>
            <a:off x="467560" y="3462233"/>
            <a:ext cx="2016224" cy="753938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1 слог</a:t>
            </a:r>
          </a:p>
        </p:txBody>
      </p:sp>
      <p:pic>
        <p:nvPicPr>
          <p:cNvPr id="7" name="Picture 4" descr="Chair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04" l="77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012352"/>
            <a:ext cx="3020599" cy="524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119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ttps://catherineasquithgallery.com/uploads/posts/2021-02/1613659411_100-p-fon-dlya-prezentatsii-odnotonnii-s-ramkoi-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680" cy="682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735638" cy="998566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kern="0" dirty="0">
                <a:solidFill>
                  <a:prstClr val="black"/>
                </a:solidFill>
              </a:rPr>
              <a:t>Определи количество слогов</a:t>
            </a:r>
          </a:p>
        </p:txBody>
      </p:sp>
      <p:sp>
        <p:nvSpPr>
          <p:cNvPr id="16" name="Прямоугольник: скругленные углы 4">
            <a:extLst>
              <a:ext uri="{FF2B5EF4-FFF2-40B4-BE49-F238E27FC236}">
                <a16:creationId xmlns:a16="http://schemas.microsoft.com/office/drawing/2014/main" id="{E1F2900E-A21F-4B70-907B-15CF88E1E139}"/>
              </a:ext>
            </a:extLst>
          </p:cNvPr>
          <p:cNvSpPr/>
          <p:nvPr/>
        </p:nvSpPr>
        <p:spPr>
          <a:xfrm>
            <a:off x="251519" y="4561269"/>
            <a:ext cx="1872209" cy="1158240"/>
          </a:xfrm>
          <a:prstGeom prst="roundRect">
            <a:avLst/>
          </a:prstGeom>
          <a:solidFill>
            <a:srgbClr val="00B05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ШКАФ</a:t>
            </a:r>
          </a:p>
        </p:txBody>
      </p:sp>
      <p:sp>
        <p:nvSpPr>
          <p:cNvPr id="18" name="Прямоугольник: скругленные углы 8">
            <a:extLst>
              <a:ext uri="{FF2B5EF4-FFF2-40B4-BE49-F238E27FC236}">
                <a16:creationId xmlns:a16="http://schemas.microsoft.com/office/drawing/2014/main" id="{350172C0-E04D-4971-8E63-1E6028A44207}"/>
              </a:ext>
            </a:extLst>
          </p:cNvPr>
          <p:cNvSpPr/>
          <p:nvPr/>
        </p:nvSpPr>
        <p:spPr>
          <a:xfrm>
            <a:off x="467560" y="3462233"/>
            <a:ext cx="2016224" cy="753938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1 слог</a:t>
            </a:r>
          </a:p>
        </p:txBody>
      </p:sp>
      <p:pic>
        <p:nvPicPr>
          <p:cNvPr id="8" name="Picture 4" descr="https://img2.freepng.ru/20180312/ave/kisspng-cupboard-closet-cabinetry-clip-art-solid-wood-wardrobe-5aa6e844185045.71367122152088787609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33" r="9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840" y="1420648"/>
            <a:ext cx="4055702" cy="540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738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8" descr="https://catherineasquithgallery.com/uploads/posts/2021-02/1613659411_100-p-fon-dlya-prezentatsii-odnotonnii-s-ramkoi-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680" cy="682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588224" y="775758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2715807" y="4450442"/>
            <a:ext cx="648073" cy="405388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3" y="36359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Жадина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917704" y="2852936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026" name="Picture 2" descr="https://crosti.ru/patterns/00/0b/10/76f98a7e6c/pict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005" y="2023555"/>
            <a:ext cx="2457603" cy="2485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6588223" y="4994952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259632" y="775758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23527" y="2852936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11560" y="4994952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707904" y="5082568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5724128" y="3573016"/>
            <a:ext cx="864096" cy="186646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5724128" y="1915518"/>
            <a:ext cx="582165" cy="297106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2483771" y="3573016"/>
            <a:ext cx="792085" cy="186646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5623565" y="4509120"/>
            <a:ext cx="713979" cy="288032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 flipV="1">
            <a:off x="3435145" y="1719031"/>
            <a:ext cx="560791" cy="392974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4670475" y="4293096"/>
            <a:ext cx="0" cy="701856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https://cdn1.ozone.ru/s3/multimedia-k/600629012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3" name="Группа 2"/>
          <p:cNvGrpSpPr/>
          <p:nvPr/>
        </p:nvGrpSpPr>
        <p:grpSpPr>
          <a:xfrm>
            <a:off x="7109422" y="3225092"/>
            <a:ext cx="1351010" cy="1112219"/>
            <a:chOff x="7109422" y="3225092"/>
            <a:chExt cx="1351010" cy="1112219"/>
          </a:xfrm>
        </p:grpSpPr>
        <p:pic>
          <p:nvPicPr>
            <p:cNvPr id="30" name="Picture 4" descr="Chair1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9704" l="77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9422" y="3234918"/>
              <a:ext cx="609744" cy="1058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4" descr="Chair1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9704" l="77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9549" y="3225092"/>
              <a:ext cx="640883" cy="1112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Группа 22"/>
          <p:cNvGrpSpPr/>
          <p:nvPr/>
        </p:nvGrpSpPr>
        <p:grpSpPr>
          <a:xfrm>
            <a:off x="971600" y="5365451"/>
            <a:ext cx="1219491" cy="973524"/>
            <a:chOff x="6031609" y="4196706"/>
            <a:chExt cx="1704098" cy="1914111"/>
          </a:xfrm>
        </p:grpSpPr>
        <p:pic>
          <p:nvPicPr>
            <p:cNvPr id="24" name="Picture 4" descr="Table05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687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4512" y="5248884"/>
              <a:ext cx="1701195" cy="8619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 descr="Table05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687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1609" y="4196706"/>
              <a:ext cx="1701195" cy="8619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Группа 25"/>
          <p:cNvGrpSpPr/>
          <p:nvPr/>
        </p:nvGrpSpPr>
        <p:grpSpPr>
          <a:xfrm>
            <a:off x="1474025" y="938607"/>
            <a:ext cx="1429977" cy="1303904"/>
            <a:chOff x="5554118" y="4168712"/>
            <a:chExt cx="2447943" cy="2264136"/>
          </a:xfrm>
        </p:grpSpPr>
        <p:pic>
          <p:nvPicPr>
            <p:cNvPr id="28" name="Picture 6" descr="bed-mission-made-mediumoak-angle-500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7691" l="889" r="9792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4118" y="4168712"/>
              <a:ext cx="1845885" cy="11839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6" descr="bed-mission-made-mediumoak-angle-500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7691" l="889" r="9792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76" y="5248884"/>
              <a:ext cx="1845885" cy="11839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4" name="Picture 4" descr="https://img2.freepng.ru/20180312/ave/kisspng-cupboard-closet-cabinetry-clip-art-solid-wood-wardrobe-5aa6e844185045.713671221520887876099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1333" r="9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5200114"/>
            <a:ext cx="1251185" cy="146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64" y="3303456"/>
            <a:ext cx="1012655" cy="989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" descr="https://im0-tub-ru.yandex.net/i?id=db0227de8f113100833e6fa978636180&amp;n=1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438" b="94375" l="4684" r="89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240" y="5320377"/>
            <a:ext cx="1548450" cy="116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408" y="1257152"/>
            <a:ext cx="1493837" cy="743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131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https://catherineasquithgallery.com/uploads/posts/2021-02/1613659411_100-p-fon-dlya-prezentatsii-odnotonnii-s-ramkoi-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680" cy="682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07704" y="404665"/>
            <a:ext cx="568863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Сравни мебель (антонимы)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83568" y="1196752"/>
            <a:ext cx="7704856" cy="19442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83568" y="4149080"/>
            <a:ext cx="7704856" cy="19442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59631" y="1340769"/>
            <a:ext cx="684076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Диван мягкий, а стул…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43607" y="4365104"/>
            <a:ext cx="70567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Шкаф большой, а тумбочка…</a:t>
            </a:r>
          </a:p>
        </p:txBody>
      </p:sp>
      <p:pic>
        <p:nvPicPr>
          <p:cNvPr id="13" name="Picture 4" descr="Chair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04" l="77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071" y="1546303"/>
            <a:ext cx="820084" cy="142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dom-mebeli.su/wp-content/uploads/2016/09/flQ3syIi3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9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14210"/>
            <a:ext cx="2472632" cy="194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img2.freepng.ru/20180312/ave/kisspng-cupboard-closet-cabinetry-clip-art-solid-wood-wardrobe-5aa6e844185045.713671221520887876099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333" r="9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4365104"/>
            <a:ext cx="1348563" cy="157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524" y="4826769"/>
            <a:ext cx="1017892" cy="1193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60265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 descr="https://catherineasquithgallery.com/uploads/posts/2021-02/1613659411_100-p-fon-dlya-prezentatsii-odnotonnii-s-ramkoi-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680" cy="682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41628" y="404665"/>
            <a:ext cx="390258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Сравни предметы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83568" y="1196752"/>
            <a:ext cx="7704856" cy="19442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83568" y="4149080"/>
            <a:ext cx="7704856" cy="19442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99593" y="1340769"/>
            <a:ext cx="72008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Деревянный стул тяжелый, а пластмассовый…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43607" y="4365104"/>
            <a:ext cx="70567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Диван широкий, а кресло…</a:t>
            </a:r>
          </a:p>
        </p:txBody>
      </p:sp>
      <p:pic>
        <p:nvPicPr>
          <p:cNvPr id="13" name="Picture 4" descr="Chair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04" l="77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003" y="1717756"/>
            <a:ext cx="820084" cy="142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polimermag.ru/images/detailed/3/4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51923"/>
            <a:ext cx="1554877" cy="155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4741776"/>
            <a:ext cx="2899375" cy="1442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921" y="4595936"/>
            <a:ext cx="1411414" cy="1379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40946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https://catherineasquithgallery.com/uploads/posts/2021-02/1613659411_100-p-fon-dlya-prezentatsii-odnotonnii-s-ramkoi-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680" cy="682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55777" y="188641"/>
            <a:ext cx="377424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Какая картинка лишняя?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115616" y="1268760"/>
            <a:ext cx="6840760" cy="46805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9" name="Picture 2" descr="http://www.ferson.ru/upload/iblock/825/825a6eb059a19760aa61d3138e7f67b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373" y="4149080"/>
            <a:ext cx="1352491" cy="137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902" y="1610292"/>
            <a:ext cx="1240237" cy="1454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372" y="1610292"/>
            <a:ext cx="1664787" cy="162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https://img2.freepng.ru/20180312/ave/kisspng-cupboard-closet-cabinetry-clip-art-solid-wood-wardrobe-5aa6e844185045.713671221520887876099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333" r="9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434515"/>
            <a:ext cx="1852619" cy="216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17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https://catherineasquithgallery.com/uploads/posts/2021-02/1613659411_100-p-fon-dlya-prezentatsii-odnotonnii-s-ramkoi-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680" cy="682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55777" y="188641"/>
            <a:ext cx="377424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Какая картинка лишняя?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115616" y="1268760"/>
            <a:ext cx="6840760" cy="46805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2" name="Picture 4" descr="Table0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8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209" y="2032378"/>
            <a:ext cx="2160123" cy="109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bed-mission-made-mediumoak-angle-5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691" l="889" r="979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890451"/>
            <a:ext cx="2294230" cy="147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dom-mebeli.su/wp-content/uploads/2016/09/flQ3syIi3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9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402" y="1556792"/>
            <a:ext cx="2417886" cy="189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609020"/>
            <a:ext cx="1475162" cy="144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2138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8" descr="https://catherineasquithgallery.com/uploads/posts/2021-02/1613659411_100-p-fon-dlya-prezentatsii-odnotonnii-s-ramkoi-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680" cy="682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188641"/>
            <a:ext cx="828091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Эта мебель сделана из пластмассы. Какая она?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373489" y="2884184"/>
            <a:ext cx="1800200" cy="158417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228184" y="1019638"/>
            <a:ext cx="2088232" cy="147325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250795" y="2769625"/>
            <a:ext cx="2088232" cy="147325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228184" y="4653136"/>
            <a:ext cx="2088232" cy="147325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V="1">
            <a:off x="3785102" y="1756268"/>
            <a:ext cx="2083042" cy="376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3527151" y="4326959"/>
            <a:ext cx="2299066" cy="110524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cxnSpLocks/>
          </p:cNvCxnSpPr>
          <p:nvPr/>
        </p:nvCxnSpPr>
        <p:spPr>
          <a:xfrm flipV="1">
            <a:off x="3737985" y="3600443"/>
            <a:ext cx="2130159" cy="31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904155" y="2122591"/>
            <a:ext cx="273630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Пластмасса</a:t>
            </a:r>
          </a:p>
        </p:txBody>
      </p:sp>
      <p:pic>
        <p:nvPicPr>
          <p:cNvPr id="1026" name="Picture 2" descr="https://avatars.mds.yandex.net/get-mpic/1602935/img_id5778188434837031107/ori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627" y="3068960"/>
            <a:ext cx="1640450" cy="106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polimermag.ru/images/detailed/3/4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472" y="1019638"/>
            <a:ext cx="1554877" cy="155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mages.kz.prom.st/94645453_w640_h640_detskij-stol-plastikovyj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794" y="2695066"/>
            <a:ext cx="2045951" cy="162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m0-tub-ru.yandex.net/i?id=34813ffdb68231c0e500d94ab758dab8&amp;n=13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171" y="4667133"/>
            <a:ext cx="1488966" cy="1488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12072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https://catherineasquithgallery.com/uploads/posts/2021-02/1613659411_100-p-fon-dlya-prezentatsii-odnotonnii-s-ramkoi-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680" cy="682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55777" y="188641"/>
            <a:ext cx="377424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Какая картинка лишняя?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115616" y="1268760"/>
            <a:ext cx="6840760" cy="46805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3" name="Picture 6" descr="bed-mission-made-mediumoak-angle-5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691" l="889" r="979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890451"/>
            <a:ext cx="2294230" cy="147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hair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04" l="77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556792"/>
            <a:ext cx="1222280" cy="212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im0-tub-ru.yandex.net/i?id=db0227de8f113100833e6fa978636180&amp;n=1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38" b="94375" l="4684" r="89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327" y="1576192"/>
            <a:ext cx="2512875" cy="188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677993"/>
            <a:ext cx="1664787" cy="162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137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 descr="https://catherineasquithgallery.com/uploads/posts/2021-02/1613659411_100-p-fon-dlya-prezentatsii-odnotonnii-s-ramkoi-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680" cy="682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https://img2.freepng.ru/20180630/qtj/kisspng-kitten-cat-clip-art-5b381db05fbf28.67265150153040427239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4212485"/>
            <a:ext cx="2143551" cy="1429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forkidsandmum.ru/pictures/102045376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424" y="5174649"/>
            <a:ext cx="1702983" cy="112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188641"/>
            <a:ext cx="616129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Предлоги. Расскажи, что где стоит (лежит).</a:t>
            </a:r>
          </a:p>
        </p:txBody>
      </p:sp>
      <p:pic>
        <p:nvPicPr>
          <p:cNvPr id="1032" name="Picture 8" descr="https://im0-tub-ru.yandex.net/i?id=f5050df4d8063cda3b5201f89cfcf4c0&amp;n=33&amp;w=182&amp;h=150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" b="96667" l="0" r="983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647" y="3806449"/>
            <a:ext cx="2877772" cy="237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www.ofsi.ru/upload/iblock/275/97917_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733" y="580372"/>
            <a:ext cx="2428062" cy="242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hair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704" l="77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274" y="2802790"/>
            <a:ext cx="2014368" cy="349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m0-tub-ru.yandex.net/i?id=0eccacd407f8cb06593e0d125f7fd4b1&amp;n=1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40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257" y="4993679"/>
            <a:ext cx="1119262" cy="112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avatars.mds.yandex.net/get-pdb/1481719/ff96f339-1755-4f3a-bfbc-f51375630416/s120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320" y="3065639"/>
            <a:ext cx="1702277" cy="170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s://img2.freepng.ru/20181209/kk/kisspng-clip-art-book-reading-teacher-portfolio-childrens-5c0d827bb80fc0.1442621715443892437539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842" y="998618"/>
            <a:ext cx="1523844" cy="159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s://i.pinimg.com/736x/4f/56/63/4f5663c2ab37fdc7dd8d52c190c5cfb3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889" y="2975051"/>
            <a:ext cx="897630" cy="142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806449"/>
            <a:ext cx="2358411" cy="2304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" name="Picture 20" descr="https://main-cdn.goods.ru/hlr-system/1633903514/100002121656b0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7313" l="0" r="923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494674"/>
            <a:ext cx="1332597" cy="167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063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8" descr="https://catherineasquithgallery.com/uploads/posts/2021-02/1613659411_100-p-fon-dlya-prezentatsii-odnotonnii-s-ramkoi-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6" y="0"/>
            <a:ext cx="9097464" cy="682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188641"/>
            <a:ext cx="828091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Эта мебель сделана из дерева. Какая она?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675946" y="1700808"/>
            <a:ext cx="1800200" cy="158417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228184" y="1019638"/>
            <a:ext cx="2088232" cy="147325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250795" y="2769625"/>
            <a:ext cx="2088232" cy="147325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228184" y="4653136"/>
            <a:ext cx="2088232" cy="147325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779912" y="4653136"/>
            <a:ext cx="2088232" cy="147325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331640" y="4655280"/>
            <a:ext cx="2088232" cy="147325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V="1">
            <a:off x="3785102" y="1756268"/>
            <a:ext cx="2083042" cy="376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3785102" y="3403877"/>
            <a:ext cx="2299066" cy="110524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3909773" y="3121452"/>
            <a:ext cx="2088232" cy="32706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3635895" y="3717032"/>
            <a:ext cx="972107" cy="74136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2375756" y="3717032"/>
            <a:ext cx="22521" cy="7920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1259633" y="1268761"/>
            <a:ext cx="273630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дерево</a:t>
            </a:r>
          </a:p>
        </p:txBody>
      </p:sp>
      <p:pic>
        <p:nvPicPr>
          <p:cNvPr id="3076" name="Picture 4" descr="https://img01.flagma.ua/photo/ocilindrovannoe-brevno-2117605_bi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946" y="1806041"/>
            <a:ext cx="1841959" cy="128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6" descr="https://kingjuice.pl/images/kingjuice/0-1000/Ekologiczny-Drewniany-Kubek-Kufel-Czeresniowy-Z-Uchem_%5B346%5D_6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7" name="Picture 4" descr="Table0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8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865" y="1331781"/>
            <a:ext cx="1872091" cy="9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hair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704" l="77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979" y="2862228"/>
            <a:ext cx="771825" cy="133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www.ferson.ru/upload/iblock/825/825a6eb059a19760aa61d3138e7f67b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869160"/>
            <a:ext cx="1074169" cy="1092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bed-mission-made-mediumoak-angle-50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7691" l="889" r="979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502" y="4911432"/>
            <a:ext cx="1637099" cy="105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wardrobe-armoire--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772" y="4836093"/>
            <a:ext cx="845010" cy="123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003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https://catherineasquithgallery.com/uploads/posts/2021-02/1613659411_100-p-fon-dlya-prezentatsii-odnotonnii-s-ramkoi-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6" y="0"/>
            <a:ext cx="9097464" cy="682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336938" y="906328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577" y="92217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4681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36938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231910" y="2290762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231910" y="5373216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49038" y="21583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kern="0" noProof="0" dirty="0">
                <a:latin typeface="Calibri" panose="020F0502020204030204"/>
              </a:rPr>
              <a:t>Назови ласково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6" descr="bed-mission-made-mediumoak-angle-5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691" l="889" r="979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494" y="1606623"/>
            <a:ext cx="2438718" cy="156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Table0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8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455" y="4630056"/>
            <a:ext cx="2442757" cy="123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bed-mission-made-mediumoak-angle-50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691" l="889" r="979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491" y="2054799"/>
            <a:ext cx="1041237" cy="66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Table0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68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301" y="5047433"/>
            <a:ext cx="1285991" cy="65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708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8" descr="https://catherineasquithgallery.com/uploads/posts/2021-02/1613659411_100-p-fon-dlya-prezentatsii-odnotonnii-s-ramkoi-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680" cy="682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336938" y="906328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577" y="92217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4681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44351" y="3880731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231910" y="2290762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231910" y="5373216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49038" y="21583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kern="0" dirty="0">
                <a:solidFill>
                  <a:prstClr val="black"/>
                </a:solidFill>
              </a:rPr>
              <a:t>Назови ласково</a:t>
            </a:r>
          </a:p>
        </p:txBody>
      </p:sp>
      <p:pic>
        <p:nvPicPr>
          <p:cNvPr id="10" name="Picture 4" descr="Chair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04" l="77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86355"/>
            <a:ext cx="1324210" cy="229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hair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04" l="77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829" y="1760878"/>
            <a:ext cx="662105" cy="114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94" y="4555158"/>
            <a:ext cx="2554948" cy="127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144" y="4931096"/>
            <a:ext cx="1277474" cy="6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1071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 descr="https://catherineasquithgallery.com/uploads/posts/2021-02/1613659411_100-p-fon-dlya-prezentatsii-odnotonnii-s-ramkoi-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6" y="0"/>
            <a:ext cx="9097464" cy="682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336938" y="886909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577" y="92217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4681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36938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231910" y="2290762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231910" y="5373216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49038" y="21583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kern="0" dirty="0">
                <a:solidFill>
                  <a:prstClr val="black"/>
                </a:solidFill>
              </a:rPr>
              <a:t>Назови ласково</a:t>
            </a:r>
          </a:p>
        </p:txBody>
      </p:sp>
      <p:pic>
        <p:nvPicPr>
          <p:cNvPr id="10" name="Picture 2" descr="http://www.ferson.ru/upload/iblock/825/825a6eb059a19760aa61d3138e7f67b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330" y="1513080"/>
            <a:ext cx="1600837" cy="162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img2.freepng.ru/20180312/ave/kisspng-cupboard-closet-cabinetry-clip-art-solid-wood-wardrobe-5aa6e844185045.71367122152088787609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333" r="9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619" y="4156058"/>
            <a:ext cx="1768548" cy="212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www.ferson.ru/upload/iblock/825/825a6eb059a19760aa61d3138e7f67b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937828"/>
            <a:ext cx="800418" cy="81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s://img2.freepng.ru/20180312/ave/kisspng-cupboard-closet-cabinetry-clip-art-solid-wood-wardrobe-5aa6e844185045.713671221520887876099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333" r="9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634" y="4852582"/>
            <a:ext cx="780951" cy="104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84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8" descr="https://catherineasquithgallery.com/uploads/posts/2021-02/1613659411_100-p-fon-dlya-prezentatsii-odnotonnii-s-ramkoi-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2" y="0"/>
            <a:ext cx="9144000" cy="688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48216" y="54170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Посчитай  (нажимаем 5 раз).</a:t>
            </a:r>
          </a:p>
        </p:txBody>
      </p:sp>
      <p:pic>
        <p:nvPicPr>
          <p:cNvPr id="5" name="Picture 4" descr="Chair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04" l="77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38" y="4100917"/>
            <a:ext cx="1313326" cy="227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31" y="1238279"/>
            <a:ext cx="2460453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857" y="2462415"/>
            <a:ext cx="2460453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131" y="2435818"/>
            <a:ext cx="2460453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168" y="1212339"/>
            <a:ext cx="2460453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212339"/>
            <a:ext cx="2460453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Chair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04" l="77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871" y="4100917"/>
            <a:ext cx="1313326" cy="227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hair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04" l="77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429" y="4100917"/>
            <a:ext cx="1313326" cy="227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hair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04" l="77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357" y="4100917"/>
            <a:ext cx="1313326" cy="227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hair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04" l="77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100" y="4100917"/>
            <a:ext cx="1313326" cy="227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20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8" descr="https://catherineasquithgallery.com/uploads/posts/2021-02/1613659411_100-p-fon-dlya-prezentatsii-odnotonnii-s-ramkoi-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6" y="0"/>
            <a:ext cx="9097464" cy="682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48216" y="54170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Посчитай  (нажимаем 5 раз).</a:t>
            </a:r>
          </a:p>
        </p:txBody>
      </p:sp>
      <p:pic>
        <p:nvPicPr>
          <p:cNvPr id="4" name="Picture 6" descr="bed-mission-made-mediumoak-angle-5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691" l="889" r="979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59797"/>
            <a:ext cx="2020783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img2.freepng.ru/20180312/ave/kisspng-cupboard-closet-cabinetry-clip-art-solid-wood-wardrobe-5aa6e844185045.713671221520887876099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333" r="9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0" y="4373487"/>
            <a:ext cx="1624532" cy="2166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bed-mission-made-mediumoak-angle-5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691" l="889" r="979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564" y="2507706"/>
            <a:ext cx="1915531" cy="122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bed-mission-made-mediumoak-angle-5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691" l="889" r="979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377" y="2492896"/>
            <a:ext cx="1938621" cy="1243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bed-mission-made-mediumoak-angle-5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691" l="889" r="979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849" y="1340767"/>
            <a:ext cx="2020783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bed-mission-made-mediumoak-angle-5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691" l="889" r="979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355" y="1315780"/>
            <a:ext cx="2059739" cy="132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img2.freepng.ru/20180312/ave/kisspng-cupboard-closet-cabinetry-clip-art-solid-wood-wardrobe-5aa6e844185045.713671221520887876099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333" r="9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396" y="4410110"/>
            <a:ext cx="1624532" cy="2166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img2.freepng.ru/20180312/ave/kisspng-cupboard-closet-cabinetry-clip-art-solid-wood-wardrobe-5aa6e844185045.713671221520887876099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333" r="9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710" y="4434506"/>
            <a:ext cx="1624532" cy="2166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img2.freepng.ru/20180312/ave/kisspng-cupboard-closet-cabinetry-clip-art-solid-wood-wardrobe-5aa6e844185045.713671221520887876099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333" r="9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633" y="4406422"/>
            <a:ext cx="1624532" cy="2166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img2.freepng.ru/20180312/ave/kisspng-cupboard-closet-cabinetry-clip-art-solid-wood-wardrobe-5aa6e844185045.713671221520887876099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333" r="9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022" y="4434506"/>
            <a:ext cx="1624532" cy="2166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05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1228</TotalTime>
  <Words>235</Words>
  <Application>Microsoft Office PowerPoint</Application>
  <PresentationFormat>Экран (4:3)</PresentationFormat>
  <Paragraphs>63</Paragraphs>
  <Slides>31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11</vt:i4>
      </vt:variant>
      <vt:variant>
        <vt:lpstr>Заголовки слайдов</vt:lpstr>
      </vt:variant>
      <vt:variant>
        <vt:i4>31</vt:i4>
      </vt:variant>
    </vt:vector>
  </HeadingPairs>
  <TitlesOfParts>
    <vt:vector size="47" baseType="lpstr">
      <vt:lpstr>Arial</vt:lpstr>
      <vt:lpstr>Calibri</vt:lpstr>
      <vt:lpstr>Georgia</vt:lpstr>
      <vt:lpstr>Times New Roman</vt:lpstr>
      <vt:lpstr>Trebuchet MS</vt:lpstr>
      <vt:lpstr>Тема Office</vt:lpstr>
      <vt:lpstr>Воздушный поток</vt:lpstr>
      <vt:lpstr>5_Тема Office</vt:lpstr>
      <vt:lpstr>14_Тема Office</vt:lpstr>
      <vt:lpstr>15_Тема Office</vt:lpstr>
      <vt:lpstr>1_Тема Office</vt:lpstr>
      <vt:lpstr>2_Тема Office</vt:lpstr>
      <vt:lpstr>3_Тема Office</vt:lpstr>
      <vt:lpstr>4_Тема Office</vt:lpstr>
      <vt:lpstr>6_Тема Office</vt:lpstr>
      <vt:lpstr>7_Тема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ФРУКТЫ</dc:title>
  <dc:creator>User</dc:creator>
  <cp:lastModifiedBy>Алена</cp:lastModifiedBy>
  <cp:revision>116</cp:revision>
  <dcterms:created xsi:type="dcterms:W3CDTF">2021-06-09T04:52:40Z</dcterms:created>
  <dcterms:modified xsi:type="dcterms:W3CDTF">2024-11-20T09:23:13Z</dcterms:modified>
</cp:coreProperties>
</file>