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4" r:id="rId2"/>
    <p:sldId id="292" r:id="rId3"/>
    <p:sldId id="293" r:id="rId4"/>
    <p:sldId id="294" r:id="rId5"/>
    <p:sldId id="256" r:id="rId6"/>
    <p:sldId id="260" r:id="rId7"/>
    <p:sldId id="261" r:id="rId8"/>
    <p:sldId id="262" r:id="rId9"/>
    <p:sldId id="264" r:id="rId10"/>
    <p:sldId id="268" r:id="rId11"/>
    <p:sldId id="271" r:id="rId12"/>
    <p:sldId id="295" r:id="rId13"/>
    <p:sldId id="273" r:id="rId14"/>
    <p:sldId id="274" r:id="rId15"/>
    <p:sldId id="276" r:id="rId16"/>
    <p:sldId id="290" r:id="rId17"/>
    <p:sldId id="289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91C3BCCB-4CA0-4B1A-8585-1F09A515F08F}" type="datetime1">
              <a:rPr lang="ru-RU"/>
              <a:pPr lvl="0"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29DB5263-F6B7-49AB-9CEA-84F7E937749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E3EFE9-C068-4405-9851-AAC3011B8BB3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/>
            <a:fld id="{AE767122-FA74-4C98-868D-926BEEEC9238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7F9E8D-6CAF-4002-BBCF-203DB9C2CB87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lvl="0"/>
            <a:fld id="{D45D0BD3-CDFB-459E-ADB8-08A22C6F8FE0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lvl="0"/>
            <a:fld id="{0ED4209F-676B-45CB-899A-15671A591818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/>
            <a:fld id="{12145BCE-7ECD-43AB-9305-BE317B4F99DA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C816BF-CF93-4434-9FA3-07FA00EC9CBA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lvl="0"/>
            <a:fld id="{85536CCB-D6DE-44B6-9762-2E7D41D91CC3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lvl="0"/>
            <a:fld id="{06B9AB9F-1A69-4C85-B060-8CA3F47B7155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60E3816-D10B-4F02-95AD-45DAC1CCA7F5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/>
            <a:fld id="{2E79DD82-1A33-42EE-822C-F1DDB07D53C3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 lvl="0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lvl="0"/>
            <a:fld id="{E9559B90-CE91-461F-8D64-475C1BC92BD3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 lvl="0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lvl="0"/>
            <a:fld id="{61463099-89D1-431D-92CC-9FC59A4D6731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s60.radikal.ru/i170/0812/50/eff72562857e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s58.radikal.ru/i160/0905/dd/0ef6c8043ca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starvingrascal.com/images/Other/Sandwich/1211115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live4.ru/board/img_Alenka159_74_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Технология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81" name="Picture 9" descr="http://www.magazinov.net/_files/1/0/1001939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46346">
            <a:off x="1216465" y="2456336"/>
            <a:ext cx="2448272" cy="343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Picture 11" descr="http://static.ozone.ru/multimedia/books_covers/1003195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6247">
            <a:off x="4932040" y="2473556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hangingPunct="1"/>
            <a:r>
              <a:rPr lang="ru-RU" sz="4900" b="1" dirty="0">
                <a:solidFill>
                  <a:schemeClr val="tx1"/>
                </a:solidFill>
              </a:rPr>
              <a:t>ВЕСЁЛЫЕ </a:t>
            </a:r>
            <a:r>
              <a:rPr lang="ru-RU" sz="4900" b="1" dirty="0" smtClean="0">
                <a:solidFill>
                  <a:schemeClr val="tx1"/>
                </a:solidFill>
              </a:rPr>
              <a:t>БУТЕРБРОДЫ</a:t>
            </a:r>
            <a:endParaRPr lang="ru-RU" sz="4800" dirty="0"/>
          </a:p>
        </p:txBody>
      </p:sp>
      <p:pic>
        <p:nvPicPr>
          <p:cNvPr id="4" name="Picture 8" descr="Картинка 217 из 1980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1628800"/>
            <a:ext cx="6264696" cy="469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00 из 1980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60648"/>
            <a:ext cx="8964488" cy="17526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Физкультминутка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708920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немножко отдохнем</a:t>
            </a:r>
          </a:p>
          <a:p>
            <a:r>
              <a:rPr lang="ru-RU" dirty="0"/>
              <a:t>Встанем, глубоко вздохнем,</a:t>
            </a:r>
          </a:p>
          <a:p>
            <a:r>
              <a:rPr lang="ru-RU" dirty="0"/>
              <a:t>Руки быстренько помыли</a:t>
            </a:r>
          </a:p>
          <a:p>
            <a:r>
              <a:rPr lang="ru-RU" dirty="0"/>
              <a:t>Посушить их не забыли.</a:t>
            </a:r>
          </a:p>
          <a:p>
            <a:r>
              <a:rPr lang="ru-RU" dirty="0"/>
              <a:t>А теперь смелей вперед</a:t>
            </a:r>
          </a:p>
          <a:p>
            <a:r>
              <a:rPr lang="ru-RU" dirty="0"/>
              <a:t>Будем делать бутерброд:</a:t>
            </a:r>
          </a:p>
          <a:p>
            <a:r>
              <a:rPr lang="ru-RU" dirty="0"/>
              <a:t>Посмотрели влево,</a:t>
            </a:r>
          </a:p>
          <a:p>
            <a:r>
              <a:rPr lang="ru-RU" dirty="0"/>
              <a:t>Нет ли где там хлеба,</a:t>
            </a:r>
          </a:p>
          <a:p>
            <a:r>
              <a:rPr lang="ru-RU" dirty="0"/>
              <a:t>А направо погляжу</a:t>
            </a:r>
          </a:p>
          <a:p>
            <a:r>
              <a:rPr lang="ru-RU" dirty="0"/>
              <a:t>Сверху масло положу</a:t>
            </a:r>
          </a:p>
          <a:p>
            <a:r>
              <a:rPr lang="ru-RU" dirty="0"/>
              <a:t>Удивляется народ,</a:t>
            </a:r>
          </a:p>
          <a:p>
            <a:r>
              <a:rPr lang="ru-RU" dirty="0"/>
              <a:t>Вот так славный бутерброд.</a:t>
            </a:r>
          </a:p>
        </p:txBody>
      </p:sp>
    </p:spTree>
    <p:extLst>
      <p:ext uri="{BB962C8B-B14F-4D97-AF65-F5344CB8AC3E}">
        <p14:creationId xmlns:p14="http://schemas.microsoft.com/office/powerpoint/2010/main" val="28978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lvl="0" hangingPunct="1"/>
            <a:r>
              <a:rPr lang="ru-RU" sz="3600" b="1" dirty="0">
                <a:solidFill>
                  <a:schemeClr val="tx1"/>
                </a:solidFill>
              </a:rPr>
              <a:t>Требования к качеству готовых бутербродов.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1"/>
            <a:r>
              <a:rPr lang="ru-RU"/>
              <a:t>Бутерброды готовят непосредственно перед подачей,</a:t>
            </a:r>
          </a:p>
          <a:p>
            <a:pPr lvl="0" hangingPunct="1"/>
            <a:r>
              <a:rPr lang="ru-RU"/>
              <a:t>Хлеб не должен быть слишком толстым или слишком тонким,</a:t>
            </a:r>
          </a:p>
          <a:p>
            <a:pPr lvl="0" hangingPunct="1"/>
            <a:r>
              <a:rPr lang="ru-RU"/>
              <a:t>Хлеб должен быть полностью покрыт продуктом,</a:t>
            </a:r>
          </a:p>
          <a:p>
            <a:pPr lvl="0" hangingPunct="1"/>
            <a:r>
              <a:rPr lang="ru-RU"/>
              <a:t>Хранить бутерброды в холодильнике не более 3 часов.</a:t>
            </a:r>
          </a:p>
          <a:p>
            <a:pPr lvl="0" hangingPunct="1">
              <a:buNone/>
            </a:pPr>
            <a:endParaRPr lang="ru-RU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hangingPunct="1"/>
            <a:r>
              <a:rPr lang="ru-RU" sz="4800" b="1" dirty="0">
                <a:solidFill>
                  <a:schemeClr val="tx1"/>
                </a:solidFill>
              </a:rPr>
              <a:t>ЭТО ИНТЕРЕСНО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1">
              <a:spcBef>
                <a:spcPts val="900"/>
              </a:spcBef>
            </a:pPr>
            <a:r>
              <a:rPr lang="ru-RU" sz="3600"/>
              <a:t>В Мексике приготовили бутерброд длиной 45 метров.</a:t>
            </a:r>
          </a:p>
        </p:txBody>
      </p:sp>
      <p:pic>
        <p:nvPicPr>
          <p:cNvPr id="4" name="Picture 5" descr="Картинка 73 из 1980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2895603"/>
            <a:ext cx="4953003" cy="373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hangingPunct="1"/>
            <a:r>
              <a:rPr lang="ru-RU" sz="4400" b="1" dirty="0">
                <a:solidFill>
                  <a:schemeClr val="tx1"/>
                </a:solidFill>
              </a:rPr>
              <a:t>Практическая </a:t>
            </a:r>
            <a:r>
              <a:rPr lang="ru-RU" sz="4400" b="1" dirty="0" smtClean="0">
                <a:solidFill>
                  <a:schemeClr val="tx1"/>
                </a:solidFill>
              </a:rPr>
              <a:t>работа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683568" y="1844824"/>
            <a:ext cx="7696203" cy="30469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CC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rPr>
              <a:t>Приготовление открытых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CC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rPr>
              <a:t>        </a:t>
            </a:r>
            <a:r>
              <a:rPr lang="ru-RU" sz="2400" b="1" i="0" u="none" strike="noStrike" kern="1200" cap="none" spc="0" baseline="0" dirty="0" smtClean="0">
                <a:solidFill>
                  <a:srgbClr val="CC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rPr>
              <a:t>                        бутербродов №1</a:t>
            </a:r>
            <a:endParaRPr lang="ru-RU" sz="2400" b="1" i="0" u="none" strike="noStrike" kern="1200" cap="none" spc="0" baseline="0" dirty="0">
              <a:solidFill>
                <a:srgbClr val="CC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uFillTx/>
                <a:latin typeface="Arial"/>
              </a:rPr>
              <a:t>Т.Б. при работе с </a:t>
            </a:r>
            <a:r>
              <a:rPr lang="ru-RU" sz="2400" b="0" i="0" u="none" strike="noStrike" kern="1200" cap="none" spc="0" baseline="0" dirty="0" smtClean="0">
                <a:uFillTx/>
                <a:latin typeface="Arial"/>
              </a:rPr>
              <a:t>ножом</a:t>
            </a:r>
            <a:endParaRPr lang="ru-RU" sz="2400" b="0" i="0" u="none" strike="noStrike" kern="1200" cap="none" spc="0" baseline="0" dirty="0"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uFillTx/>
                <a:latin typeface="Arial"/>
              </a:rPr>
              <a:t>Хлеб нарезать толщиной 1 </a:t>
            </a:r>
            <a:r>
              <a:rPr lang="ru-RU" sz="2400" b="0" i="0" u="none" strike="noStrike" kern="1200" cap="none" spc="0" baseline="0" dirty="0" smtClean="0">
                <a:uFillTx/>
                <a:latin typeface="Arial"/>
              </a:rPr>
              <a:t>см.</a:t>
            </a:r>
            <a:endParaRPr lang="ru-RU" sz="2400" dirty="0" smtClean="0"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 smtClean="0">
                <a:uFillTx/>
                <a:latin typeface="Arial"/>
              </a:rPr>
              <a:t>Хлеб </a:t>
            </a:r>
            <a:r>
              <a:rPr lang="ru-RU" sz="2400" b="0" i="0" u="none" strike="noStrike" kern="1200" cap="none" spc="0" baseline="0" dirty="0">
                <a:uFillTx/>
                <a:latin typeface="Arial"/>
              </a:rPr>
              <a:t>намазать </a:t>
            </a:r>
            <a:r>
              <a:rPr lang="ru-RU" sz="2400" dirty="0" smtClean="0">
                <a:latin typeface="Arial"/>
              </a:rPr>
              <a:t>маслом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dirty="0" smtClean="0">
                <a:latin typeface="Arial"/>
              </a:rPr>
              <a:t>Сверху положить колбасу и сыр</a:t>
            </a:r>
            <a:endParaRPr lang="ru-RU" sz="2400" b="0" i="0" u="none" strike="noStrike" kern="1200" cap="none" spc="0" baseline="0" dirty="0"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uFillTx/>
                <a:latin typeface="Arial"/>
              </a:rPr>
              <a:t>Оформить бутерброд украшениями  и  зеленью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uFillTx/>
                <a:latin typeface="Arial"/>
              </a:rPr>
              <a:t>Подать на тарелке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8503920" cy="2910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Приготовление канапе</a:t>
            </a:r>
          </a:p>
          <a:p>
            <a:r>
              <a:rPr lang="ru-RU" dirty="0" smtClean="0"/>
              <a:t>Нанизать на шпажку  маслину, кусочки сыра, колбасы, помидора и хлеб</a:t>
            </a:r>
          </a:p>
          <a:p>
            <a:r>
              <a:rPr lang="ru-RU" dirty="0" smtClean="0"/>
              <a:t>Подать на тарелке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Самооценка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8130" name="Picture 2" descr="http://www.lawofattraction.ru/_fr/10/17996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48544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До свидания!</a:t>
            </a:r>
            <a:endParaRPr lang="ru-RU" sz="8000" b="1" dirty="0">
              <a:solidFill>
                <a:schemeClr val="tx1"/>
              </a:solidFill>
            </a:endParaRPr>
          </a:p>
        </p:txBody>
      </p:sp>
      <p:pic>
        <p:nvPicPr>
          <p:cNvPr id="52226" name="Picture 2" descr="http://img-fotki.yandex.ru/get/4701/lenivova-elena.53/0_49fb8_34d01674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28625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Приветствие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Прозвенел звонок сейчас.</a:t>
            </a:r>
          </a:p>
          <a:p>
            <a:r>
              <a:rPr lang="ru-RU" dirty="0"/>
              <a:t>Все тихонько быстро встали,</a:t>
            </a:r>
          </a:p>
          <a:p>
            <a:r>
              <a:rPr lang="ru-RU" dirty="0"/>
              <a:t>Подравнялись и собрались.</a:t>
            </a:r>
          </a:p>
          <a:p>
            <a:r>
              <a:rPr lang="ru-RU" dirty="0"/>
              <a:t>Скажем: «Здравствуйте» друг другу</a:t>
            </a:r>
          </a:p>
          <a:p>
            <a:r>
              <a:rPr lang="ru-RU" dirty="0"/>
              <a:t>И посмотрим на столы</a:t>
            </a:r>
          </a:p>
          <a:p>
            <a:r>
              <a:rPr lang="ru-RU" dirty="0"/>
              <a:t>Всё, что нужно принесли?</a:t>
            </a:r>
          </a:p>
          <a:p>
            <a:r>
              <a:rPr lang="ru-RU" dirty="0"/>
              <a:t>А теперь тихонько сели,</a:t>
            </a:r>
          </a:p>
          <a:p>
            <a:r>
              <a:rPr lang="ru-RU" dirty="0"/>
              <a:t>На меня все посмотрели.</a:t>
            </a:r>
          </a:p>
          <a:p>
            <a:r>
              <a:rPr lang="ru-RU" dirty="0"/>
              <a:t>Начинаем наш урок,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28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248544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Бутерброд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8" descr="Отсканировано 0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2357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2706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hangingPunct="1"/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Познавательные сведения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1"/>
            <a:r>
              <a:rPr lang="ru-RU" b="1" dirty="0" smtClean="0">
                <a:solidFill>
                  <a:srgbClr val="CC0000"/>
                </a:solidFill>
              </a:rPr>
              <a:t>Бутерброд </a:t>
            </a:r>
            <a:r>
              <a:rPr lang="ru-RU" b="1" dirty="0"/>
              <a:t>( нем.) – хлеб с маслом</a:t>
            </a:r>
          </a:p>
          <a:p>
            <a:pPr lvl="0" hangingPunct="1"/>
            <a:r>
              <a:rPr lang="ru-RU" b="1" dirty="0">
                <a:solidFill>
                  <a:srgbClr val="CC0000"/>
                </a:solidFill>
              </a:rPr>
              <a:t>Дополнение к основе </a:t>
            </a:r>
            <a:r>
              <a:rPr lang="ru-RU" b="1" dirty="0"/>
              <a:t>– сочетаемые по вкусу продукты, бутербродные смеси и масла</a:t>
            </a:r>
          </a:p>
          <a:p>
            <a:pPr lvl="0" hangingPunct="1"/>
            <a:r>
              <a:rPr lang="ru-RU" b="1" dirty="0">
                <a:solidFill>
                  <a:srgbClr val="CC0000"/>
                </a:solidFill>
              </a:rPr>
              <a:t>Бутерброды</a:t>
            </a:r>
            <a:r>
              <a:rPr lang="ru-RU" b="1" dirty="0"/>
              <a:t> используют как самостоятельное блюдо или в качестве закуски</a:t>
            </a:r>
          </a:p>
          <a:p>
            <a:pPr lvl="0" hangingPunct="1"/>
            <a:endParaRPr lang="ru-RU" b="1" dirty="0"/>
          </a:p>
          <a:p>
            <a:pPr lvl="0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494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3059832" y="2060848"/>
            <a:ext cx="2971800" cy="213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0_7beb_cfebda03_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1560" y="260648"/>
            <a:ext cx="1535088" cy="213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0_31f8_3f82e2c_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308304" y="2852936"/>
            <a:ext cx="124768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0_6ebf_a955b0e4_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450739" y="4869160"/>
            <a:ext cx="2338901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0_be77_f5fed5e0_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72200" y="548680"/>
            <a:ext cx="2504256" cy="175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0_1158a_2aa6223b_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55576" y="2780928"/>
            <a:ext cx="2133596" cy="143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 descr="0_7e4d_e4285e29_S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09604" y="4800601"/>
            <a:ext cx="2200220" cy="15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 descr="0_902f_9ae2b0d6_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3851920" y="4581128"/>
            <a:ext cx="1981203" cy="132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3"/>
          <p:cNvSpPr txBox="1"/>
          <p:nvPr/>
        </p:nvSpPr>
        <p:spPr>
          <a:xfrm>
            <a:off x="4343400" y="4495803"/>
            <a:ext cx="4190996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6404248" cy="86484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Хлеб</a:t>
            </a:r>
            <a:endParaRPr lang="ru-RU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hangingPunct="1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Виды бутербродов</a:t>
            </a:r>
          </a:p>
        </p:txBody>
      </p:sp>
      <p:pic>
        <p:nvPicPr>
          <p:cNvPr id="3" name="Picture 4" descr="i?id=16067031&amp;tov=7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1524003"/>
            <a:ext cx="1803397" cy="1358898"/>
          </a:xfrm>
          <a:ln w="12701">
            <a:solidFill>
              <a:srgbClr val="000000"/>
            </a:solidFill>
            <a:prstDash val="solid"/>
            <a:miter/>
          </a:ln>
        </p:spPr>
      </p:pic>
      <p:pic>
        <p:nvPicPr>
          <p:cNvPr id="4" name="Picture 6" descr="i?id=130909446-0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796" y="1676396"/>
            <a:ext cx="2209803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i?id=22604474-0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81803" y="4876796"/>
            <a:ext cx="1428750" cy="107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 descr="i?id=101591248-0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486400" y="4038603"/>
            <a:ext cx="1428750" cy="107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2" descr="i?id=152728978-0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057400" y="3047996"/>
            <a:ext cx="1828800" cy="121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4" descr="i?id=67908272-0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28600" y="3962396"/>
            <a:ext cx="1981203" cy="121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6" descr="i?id=68485581-1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543800" y="3886200"/>
            <a:ext cx="13716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8" descr="i?id=74817893-0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819396" y="5181603"/>
            <a:ext cx="2438403" cy="144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0" descr="i?id=153964597-1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333996" y="2209803"/>
            <a:ext cx="1343025" cy="96202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21"/>
          <p:cNvSpPr txBox="1"/>
          <p:nvPr/>
        </p:nvSpPr>
        <p:spPr>
          <a:xfrm>
            <a:off x="1295403" y="1143000"/>
            <a:ext cx="1592263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Times New Roman" pitchFamily="18"/>
              </a:rPr>
              <a:t>открытые</a:t>
            </a:r>
          </a:p>
        </p:txBody>
      </p:sp>
      <p:sp>
        <p:nvSpPr>
          <p:cNvPr id="13" name="Rectangle 22"/>
          <p:cNvSpPr/>
          <p:nvPr/>
        </p:nvSpPr>
        <p:spPr>
          <a:xfrm>
            <a:off x="5181603" y="1600200"/>
            <a:ext cx="2298701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горячие</a:t>
            </a:r>
          </a:p>
        </p:txBody>
      </p:sp>
      <p:sp>
        <p:nvSpPr>
          <p:cNvPr id="14" name="Rectangle 23"/>
          <p:cNvSpPr/>
          <p:nvPr/>
        </p:nvSpPr>
        <p:spPr>
          <a:xfrm rot="270826">
            <a:off x="3198828" y="4602311"/>
            <a:ext cx="1981203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закусочные</a:t>
            </a:r>
          </a:p>
        </p:txBody>
      </p:sp>
      <p:sp>
        <p:nvSpPr>
          <p:cNvPr id="15" name="Rectangle 24"/>
          <p:cNvSpPr/>
          <p:nvPr/>
        </p:nvSpPr>
        <p:spPr>
          <a:xfrm>
            <a:off x="7086600" y="3246440"/>
            <a:ext cx="1805880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закрытые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lvl="0" hangingPunct="1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Открытые </a:t>
            </a:r>
            <a:b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(простые и сложные)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>
          <a:xfrm>
            <a:off x="4190996" y="1600200"/>
            <a:ext cx="4572000" cy="2286000"/>
          </a:xfrm>
        </p:spPr>
        <p:txBody>
          <a:bodyPr/>
          <a:lstStyle/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2000" b="1">
                <a:solidFill>
                  <a:srgbClr val="CC0000"/>
                </a:solidFill>
              </a:rPr>
              <a:t>Бутерброды готовят на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2000" b="1">
                <a:solidFill>
                  <a:srgbClr val="CC0000"/>
                </a:solidFill>
              </a:rPr>
              <a:t>пшеничном и ржаном хлебе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2000"/>
              <a:t>-</a:t>
            </a:r>
            <a:r>
              <a:rPr lang="ru-RU" sz="2000" b="1"/>
              <a:t>Хлеб нарезают толщиной 1см.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2000" b="1"/>
              <a:t>-Украшают зеленью или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2000" b="1"/>
              <a:t>украшением из продуктов,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2000" b="1"/>
              <a:t>имеющих яркую окраску.</a:t>
            </a:r>
          </a:p>
          <a:p>
            <a:pPr lvl="0" hangingPunct="1">
              <a:lnSpc>
                <a:spcPct val="80000"/>
              </a:lnSpc>
              <a:spcBef>
                <a:spcPts val="500"/>
              </a:spcBef>
            </a:pPr>
            <a:endParaRPr lang="ru-RU" sz="2000" b="1"/>
          </a:p>
          <a:p>
            <a:pPr lvl="0" hangingPunct="1">
              <a:lnSpc>
                <a:spcPct val="80000"/>
              </a:lnSpc>
              <a:spcBef>
                <a:spcPts val="500"/>
              </a:spcBef>
            </a:pPr>
            <a:endParaRPr lang="ru-RU" sz="2000"/>
          </a:p>
        </p:txBody>
      </p:sp>
      <p:sp>
        <p:nvSpPr>
          <p:cNvPr id="4" name="Rectangle 4"/>
          <p:cNvSpPr/>
          <p:nvPr/>
        </p:nvSpPr>
        <p:spPr>
          <a:xfrm>
            <a:off x="381003" y="4495803"/>
            <a:ext cx="3733796" cy="146526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Для </a:t>
            </a:r>
            <a:r>
              <a:rPr lang="ru-RU" sz="1800" b="1" i="0" u="none" strike="noStrike" kern="1200" cap="none" spc="0" baseline="0" dirty="0">
                <a:solidFill>
                  <a:srgbClr val="C00000"/>
                </a:solidFill>
                <a:uFillTx/>
                <a:latin typeface="Arial"/>
              </a:rPr>
              <a:t>простых открытых </a:t>
            </a:r>
            <a:r>
              <a:rPr lang="ru-RU" sz="1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бутербродов     используют 1 -2 вида продуктов;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Для </a:t>
            </a:r>
            <a:r>
              <a:rPr lang="ru-RU" sz="1800" b="1" i="0" u="none" strike="noStrike" kern="1200" cap="none" spc="0" baseline="0" dirty="0">
                <a:solidFill>
                  <a:srgbClr val="C00000"/>
                </a:solidFill>
                <a:uFillTx/>
                <a:latin typeface="Arial"/>
              </a:rPr>
              <a:t>сложных</a:t>
            </a:r>
            <a:r>
              <a:rPr lang="ru-RU" sz="1800" b="1" i="0" u="none" strike="noStrike" kern="1200" cap="none" spc="0" baseline="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Arial"/>
              </a:rPr>
              <a:t>: несколько видов продуктов.</a:t>
            </a:r>
          </a:p>
        </p:txBody>
      </p:sp>
      <p:pic>
        <p:nvPicPr>
          <p:cNvPr id="5" name="Picture 6" descr="Картинка 147 из 4458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796" y="1600200"/>
            <a:ext cx="2667003" cy="190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i?id=21106374-0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48396" y="4419596"/>
            <a:ext cx="2514600" cy="190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i?id=68304864-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19596" y="3962396"/>
            <a:ext cx="2038353" cy="175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2" descr="i?id=21957866-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33596" y="3124203"/>
            <a:ext cx="2133596" cy="144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398583"/>
          </a:xfrm>
        </p:spPr>
        <p:txBody>
          <a:bodyPr/>
          <a:lstStyle/>
          <a:p>
            <a:pPr lvl="0" hangingPunct="1"/>
            <a:r>
              <a:rPr lang="ru-RU" sz="5400" b="1" dirty="0" smtClean="0">
                <a:solidFill>
                  <a:schemeClr val="tx1"/>
                </a:solidFill>
              </a:rPr>
              <a:t>ЗАКРЫТЫЕ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hangingPunct="1"/>
            <a:r>
              <a:rPr lang="ru-RU">
                <a:solidFill>
                  <a:srgbClr val="00CC00"/>
                </a:solidFill>
              </a:rPr>
              <a:t>      </a:t>
            </a:r>
          </a:p>
        </p:txBody>
      </p:sp>
      <p:sp>
        <p:nvSpPr>
          <p:cNvPr id="4" name="Rectangle 4"/>
          <p:cNvSpPr/>
          <p:nvPr/>
        </p:nvSpPr>
        <p:spPr>
          <a:xfrm>
            <a:off x="4572000" y="1981203"/>
            <a:ext cx="4343400" cy="415498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CC0000"/>
                </a:solidFill>
                <a:uFillTx/>
                <a:latin typeface="Arial"/>
              </a:rPr>
              <a:t>Готовят из 2 половинок хлеба(булочки):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на хлеб кладут продукты и закрывают вторым ломтиком хлеба (иногда корочки обрезают),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- бывают однослойные, двухслойные, многослойные,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- используют для похода, в дорогу, в школу</a:t>
            </a:r>
          </a:p>
        </p:txBody>
      </p:sp>
      <p:pic>
        <p:nvPicPr>
          <p:cNvPr id="5" name="Picture 6" descr="i?id=68485581-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7796" y="1447796"/>
            <a:ext cx="266700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i?id=62345854-0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3" y="3276596"/>
            <a:ext cx="2286000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i?id=20301428-0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00200" y="4800600"/>
            <a:ext cx="2819396" cy="1752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534400" cy="758952"/>
          </a:xfrm>
        </p:spPr>
        <p:txBody>
          <a:bodyPr>
            <a:normAutofit/>
          </a:bodyPr>
          <a:lstStyle/>
          <a:p>
            <a:pPr lvl="0" hangingPunct="1"/>
            <a:r>
              <a:rPr lang="ru-RU" sz="4000" b="1" dirty="0">
                <a:solidFill>
                  <a:schemeClr val="tx1"/>
                </a:solidFill>
              </a:rPr>
              <a:t>Закусочные </a:t>
            </a:r>
            <a:r>
              <a:rPr lang="ru-RU" sz="4000" b="1" dirty="0" smtClean="0">
                <a:solidFill>
                  <a:schemeClr val="tx1"/>
                </a:solidFill>
              </a:rPr>
              <a:t> (</a:t>
            </a:r>
            <a:r>
              <a:rPr lang="ru-RU" sz="4000" b="1" dirty="0">
                <a:solidFill>
                  <a:schemeClr val="tx1"/>
                </a:solidFill>
              </a:rPr>
              <a:t>канапе)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sz="quarter" idx="1"/>
          </p:nvPr>
        </p:nvSpPr>
        <p:spPr>
          <a:xfrm>
            <a:off x="5105396" y="1600200"/>
            <a:ext cx="3657600" cy="3810003"/>
          </a:xfrm>
        </p:spPr>
        <p:txBody>
          <a:bodyPr/>
          <a:lstStyle/>
          <a:p>
            <a:pPr lvl="0" hangingPunct="1">
              <a:lnSpc>
                <a:spcPct val="90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C0000"/>
                </a:solidFill>
              </a:rPr>
              <a:t>Готовят на фигурных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C0000"/>
                </a:solidFill>
              </a:rPr>
              <a:t>ломтиках хлеба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r>
              <a:rPr lang="ru-RU" sz="2400" b="1" dirty="0"/>
              <a:t>(можно </a:t>
            </a:r>
            <a:r>
              <a:rPr lang="ru-RU" sz="2400" b="1" dirty="0" smtClean="0"/>
              <a:t>предварительно                               обжарить</a:t>
            </a:r>
            <a:r>
              <a:rPr lang="ru-RU" sz="2400" b="1" dirty="0"/>
              <a:t>)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r>
              <a:rPr lang="ru-RU" sz="2400" b="1" dirty="0"/>
              <a:t>толщиной – 0,8 см.,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r>
              <a:rPr lang="ru-RU" sz="2400" b="1" dirty="0"/>
              <a:t>шириной – 3- 4 см.</a:t>
            </a:r>
          </a:p>
          <a:p>
            <a:pPr lvl="0" hangingPunct="1">
              <a:lnSpc>
                <a:spcPct val="90000"/>
              </a:lnSpc>
              <a:spcBef>
                <a:spcPts val="600"/>
              </a:spcBef>
            </a:pPr>
            <a:endParaRPr lang="ru-RU" sz="2400" dirty="0"/>
          </a:p>
        </p:txBody>
      </p:sp>
      <p:sp>
        <p:nvSpPr>
          <p:cNvPr id="4" name="Rectangle 4"/>
          <p:cNvSpPr/>
          <p:nvPr/>
        </p:nvSpPr>
        <p:spPr>
          <a:xfrm>
            <a:off x="228600" y="2652710"/>
            <a:ext cx="4572000" cy="1569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Такой бутерброд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закрепляется</a:t>
            </a:r>
            <a:r>
              <a:rPr lang="ru-RU" sz="24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lang="ru-RU" sz="2400" b="1" i="0" u="none" strike="noStrike" kern="1200" cap="none" spc="0" baseline="0" dirty="0">
                <a:solidFill>
                  <a:srgbClr val="CC0000"/>
                </a:solidFill>
                <a:uFillTx/>
                <a:latin typeface="Arial"/>
              </a:rPr>
              <a:t>шпажкой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uFillTx/>
                <a:latin typeface="Arial"/>
              </a:rPr>
              <a:t>и используется в качестве </a:t>
            </a:r>
            <a:r>
              <a:rPr lang="ru-RU" sz="2400" b="1" i="0" u="none" strike="noStrike" kern="1200" cap="none" spc="0" baseline="0" dirty="0">
                <a:solidFill>
                  <a:srgbClr val="CC0000"/>
                </a:solidFill>
                <a:uFillTx/>
                <a:latin typeface="Arial"/>
              </a:rPr>
              <a:t>закуски</a:t>
            </a:r>
          </a:p>
        </p:txBody>
      </p:sp>
      <p:pic>
        <p:nvPicPr>
          <p:cNvPr id="7" name="Picture 10" descr="i?id=126226564-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052736"/>
            <a:ext cx="2133596" cy="152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 descr="http://tandir.com.ua/products_pictures/im30_1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013176"/>
            <a:ext cx="2657872" cy="1548211"/>
          </a:xfrm>
          <a:prstGeom prst="rect">
            <a:avLst/>
          </a:prstGeom>
          <a:noFill/>
        </p:spPr>
      </p:pic>
      <p:pic>
        <p:nvPicPr>
          <p:cNvPr id="35844" name="Picture 4" descr="http://r.foto.radikal.ru/0706/62/57baae67dd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3168352" cy="2195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361</Words>
  <Application>Microsoft Office PowerPoint</Application>
  <PresentationFormat>Экран (4:3)</PresentationFormat>
  <Paragraphs>82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Технология</vt:lpstr>
      <vt:lpstr>Приветствие</vt:lpstr>
      <vt:lpstr>Бутерброд</vt:lpstr>
      <vt:lpstr>Познавательные сведения</vt:lpstr>
      <vt:lpstr>Хлеб</vt:lpstr>
      <vt:lpstr>Виды бутербродов</vt:lpstr>
      <vt:lpstr>Открытые  (простые и сложные)</vt:lpstr>
      <vt:lpstr>ЗАКРЫТЫЕ</vt:lpstr>
      <vt:lpstr>Закусочные  (канапе)</vt:lpstr>
      <vt:lpstr>ВЕСЁЛЫЕ БУТЕРБРОДЫ</vt:lpstr>
      <vt:lpstr>Презентация PowerPoint</vt:lpstr>
      <vt:lpstr>Физкультминутка</vt:lpstr>
      <vt:lpstr>Требования к качеству готовых бутербродов.</vt:lpstr>
      <vt:lpstr>ЭТО ИНТЕРЕСНО</vt:lpstr>
      <vt:lpstr>Практическая работа</vt:lpstr>
      <vt:lpstr>Презентация PowerPoint</vt:lpstr>
      <vt:lpstr>Самооценка</vt:lpstr>
      <vt:lpstr>До свидания!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Пользавотель</dc:creator>
  <cp:lastModifiedBy>Ленар</cp:lastModifiedBy>
  <cp:revision>29</cp:revision>
  <cp:lastPrinted>2021-12-22T15:44:50Z</cp:lastPrinted>
  <dcterms:created xsi:type="dcterms:W3CDTF">1601-01-01T00:00:00Z</dcterms:created>
  <dcterms:modified xsi:type="dcterms:W3CDTF">2021-12-22T16:21:04Z</dcterms:modified>
</cp:coreProperties>
</file>