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6" r:id="rId2"/>
    <p:sldId id="296" r:id="rId3"/>
    <p:sldId id="257" r:id="rId4"/>
    <p:sldId id="258" r:id="rId5"/>
    <p:sldId id="259" r:id="rId6"/>
    <p:sldId id="261" r:id="rId7"/>
    <p:sldId id="262" r:id="rId8"/>
    <p:sldId id="263" r:id="rId9"/>
    <p:sldId id="294" r:id="rId10"/>
    <p:sldId id="287" r:id="rId11"/>
    <p:sldId id="300" r:id="rId12"/>
    <p:sldId id="301" r:id="rId13"/>
    <p:sldId id="302" r:id="rId14"/>
    <p:sldId id="303" r:id="rId15"/>
    <p:sldId id="268" r:id="rId16"/>
    <p:sldId id="275" r:id="rId17"/>
    <p:sldId id="260" r:id="rId18"/>
    <p:sldId id="278" r:id="rId19"/>
    <p:sldId id="271" r:id="rId20"/>
    <p:sldId id="272" r:id="rId21"/>
    <p:sldId id="289" r:id="rId22"/>
    <p:sldId id="295" r:id="rId23"/>
    <p:sldId id="279" r:id="rId24"/>
    <p:sldId id="280" r:id="rId25"/>
    <p:sldId id="298" r:id="rId26"/>
    <p:sldId id="290" r:id="rId27"/>
    <p:sldId id="291" r:id="rId28"/>
    <p:sldId id="292" r:id="rId29"/>
    <p:sldId id="293" r:id="rId30"/>
    <p:sldId id="286" r:id="rId31"/>
    <p:sldId id="30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>
      <p:cViewPr varScale="1">
        <p:scale>
          <a:sx n="87" d="100"/>
          <a:sy n="87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2D093-FE50-4CC2-899E-3F9D1E518DA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E82D6-E559-4D2F-93BF-ADA85F134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http://www.dost.ru/firmtrain/bin.aspx?ID=512103d0-8913-4797-837c-6ba1f1524663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3574" indent="-27060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2421" indent="-2164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5389" indent="-2164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8358" indent="-2164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81326" indent="-216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4295" indent="-216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7263" indent="-216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80231" indent="-216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CA958D-0100-42B6-9EED-FFA6F315C3AA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5830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89EE3A-20B1-42C7-831A-48A16D25C47B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0036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D689C-F77C-446B-97AA-34830EE96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8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521F0B-3E52-4AA6-937B-130DAF3D9A00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A8FF39-428C-4BAA-A641-8C3216D4F6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andia.ru/text/category/bryuki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6552728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40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000" b="0" dirty="0">
                <a:solidFill>
                  <a:srgbClr val="000000"/>
                </a:solidFill>
                <a:latin typeface="Times New Roman"/>
              </a:rPr>
            </a:br>
            <a:r>
              <a:rPr lang="ru-RU" sz="3100" b="0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sz="3100" b="0" dirty="0">
                <a:solidFill>
                  <a:srgbClr val="000000"/>
                </a:solidFill>
                <a:latin typeface="Calibri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886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-20143"/>
            <a:ext cx="6840760" cy="768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Презентация  </a:t>
            </a:r>
            <a:r>
              <a:rPr lang="ru-RU" sz="25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урока по </a:t>
            </a:r>
            <a:r>
              <a:rPr lang="ru-RU" sz="25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ОСЖ</a:t>
            </a:r>
            <a:endParaRPr lang="ru-RU" sz="2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Тема: «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Междугородный железнодорожный транспорт.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Вокзалы, их назначение и основные службы»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 </a:t>
            </a:r>
            <a:endParaRPr lang="ru-RU" sz="2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Класс: 7</a:t>
            </a:r>
            <a:endParaRPr lang="ru-RU" sz="2000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Презентация  разработана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учителем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высшей категории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Быковой Н.В.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        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93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8478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Железнодорожный транспорт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-это вид транспорта, с помощью которого по рельсовым путям перевозят в вагонах  грузы и пассажиров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005556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Междугородний</a:t>
            </a:r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транспорт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служит для перевозки 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грузов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пассажиров в другие города. 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1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4924400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458200" cy="2971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транспорт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основной вид транспорта в России. Его называют "стальным хребтом страны".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Достоинства: Высокая грузоподъемность, низкая себестоимость перевозок, всепогодность, возможность строить железные дороги почти повсеместно.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Протяженность железных дорог России 85 тыс. км.</a:t>
            </a:r>
          </a:p>
        </p:txBody>
      </p:sp>
      <p:sp>
        <p:nvSpPr>
          <p:cNvPr id="9220" name="Rectangle 17"/>
          <p:cNvSpPr>
            <a:spLocks noChangeArrowheads="1"/>
          </p:cNvSpPr>
          <p:nvPr/>
        </p:nvSpPr>
        <p:spPr bwMode="auto">
          <a:xfrm>
            <a:off x="0" y="48021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</a:rPr>
              <a:t> </a:t>
            </a:r>
          </a:p>
        </p:txBody>
      </p:sp>
      <p:pic>
        <p:nvPicPr>
          <p:cNvPr id="12290" name="Picture 2" descr="http://bananet.ru/sites/default/files/22/20080925_160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14923"/>
            <a:ext cx="3067409" cy="20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19"/>
            <a:ext cx="2724184" cy="203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47"/>
            <a:ext cx="2823181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129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7829550" cy="838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железнодорожного транспорта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мастера – отец и сын Черепановы около 170 лет назад построили первый в России паровоз и первую железную дорогу. Длина этой дороги составляла всего 3,5 км.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уже через несколько десятилетий железнодорожный транспорт стал в России основным видом транспорта. Тысячи км железных дорог было построено на территории страны. По ним перевозили торговые и промышленные грузы. Люди получили возможность быстро переезжать из одного города в другой.</a:t>
            </a:r>
          </a:p>
        </p:txBody>
      </p:sp>
      <p:pic>
        <p:nvPicPr>
          <p:cNvPr id="11268" name="Picture 8" descr="Чер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354138"/>
            <a:ext cx="3857625" cy="2503487"/>
          </a:xfrm>
        </p:spPr>
      </p:pic>
      <p:pic>
        <p:nvPicPr>
          <p:cNvPr id="11269" name="Picture 9" descr="модель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4071938" cy="2571750"/>
          </a:xfrm>
        </p:spPr>
      </p:pic>
    </p:spTree>
    <p:extLst>
      <p:ext uri="{BB962C8B-B14F-4D97-AF65-F5344CB8AC3E}">
        <p14:creationId xmlns:p14="http://schemas.microsoft.com/office/powerpoint/2010/main" val="9699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2"/>
            <a:ext cx="7888361" cy="2208857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Парово́з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 локомотив ,  использующий в качестве двигателя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паровую машину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Паровозы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первыми передвигающимися по рельсам тяговыми транспортными средствами.  Понятие локомотив появилось гораздо позже и именно благодаря паровозам.  Так,  появился железнодорожный транспорт, и именно паровозы выполняли основной объём перевозок в XIX и первой половине XX века, . Паровозы постоянно улучшались и развивались, что привело к большому разнообразию их конструкций.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928938"/>
            <a:ext cx="4071938" cy="3000375"/>
          </a:xfrm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0"/>
            <a:ext cx="3571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60648"/>
            <a:ext cx="7929563" cy="1668165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середины XX века паровоз был вынужден уступить более совершенным локомотивам — электровозам и тепловозам, которые существенно превосходят паровоз по экономичности.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643063"/>
            <a:ext cx="3500438" cy="1928812"/>
          </a:xfrm>
        </p:spPr>
      </p:pic>
      <p:sp>
        <p:nvSpPr>
          <p:cNvPr id="13316" name="Прямоугольник 9"/>
          <p:cNvSpPr>
            <a:spLocks noChangeArrowheads="1"/>
          </p:cNvSpPr>
          <p:nvPr/>
        </p:nvSpPr>
        <p:spPr bwMode="auto">
          <a:xfrm>
            <a:off x="928688" y="3786188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Тепловоз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3318" name="Прямоугольник 12"/>
          <p:cNvSpPr>
            <a:spLocks noChangeArrowheads="1"/>
          </p:cNvSpPr>
          <p:nvPr/>
        </p:nvSpPr>
        <p:spPr bwMode="auto">
          <a:xfrm>
            <a:off x="428625" y="6396038"/>
            <a:ext cx="371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Дизельный локомотив</a:t>
            </a:r>
          </a:p>
        </p:txBody>
      </p:sp>
      <p:sp>
        <p:nvSpPr>
          <p:cNvPr id="13320" name="Прямоугольник 14"/>
          <p:cNvSpPr>
            <a:spLocks noChangeArrowheads="1"/>
          </p:cNvSpPr>
          <p:nvPr/>
        </p:nvSpPr>
        <p:spPr bwMode="auto">
          <a:xfrm>
            <a:off x="5357813" y="6199188"/>
            <a:ext cx="3643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        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Электровоз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3321" name="Прямоугольник 15"/>
          <p:cNvSpPr>
            <a:spLocks noChangeArrowheads="1"/>
          </p:cNvSpPr>
          <p:nvPr/>
        </p:nvSpPr>
        <p:spPr bwMode="auto">
          <a:xfrm>
            <a:off x="4429125" y="1928813"/>
            <a:ext cx="4214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Локомотив – это машина движущаяся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рельсам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предназначенная для передвижения поездов. 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73996"/>
            <a:ext cx="4199196" cy="168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xn---65-qdd4a2adg4gi.xn--p1ai/images/stories/uzdk/elektrovoz_vl80s_1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24911"/>
            <a:ext cx="3115593" cy="23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313" y="285750"/>
            <a:ext cx="8429625" cy="92868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4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ГЕОГРАФИЯ ЖЕЛЕЗНЫХ ДОРОГ</a:t>
            </a:r>
            <a:endParaRPr lang="ru-RU" sz="4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7" name="Рисунок 4" descr="Безымянны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5375"/>
            <a:ext cx="6264696" cy="51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6948264" y="1095375"/>
            <a:ext cx="16956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atin typeface="Times New Roman"/>
                <a:ea typeface="Times New Roman"/>
              </a:rPr>
              <a:t>Если посмотреть на карту России, то мы видим красным цветом отмечены линии железных дорог. Мы можем сказать, что железнодорожный транспорт – ведущий в российской транспортной системе.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94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164580"/>
            <a:ext cx="1317674" cy="113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2339752" y="3792264"/>
            <a:ext cx="864096" cy="72191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751620" y="3364034"/>
            <a:ext cx="864096" cy="93610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732240" y="2189902"/>
            <a:ext cx="864096" cy="7920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1619672" y="3725317"/>
            <a:ext cx="72008" cy="13389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580112" y="2780928"/>
            <a:ext cx="129614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1655676" y="3859212"/>
            <a:ext cx="3852428" cy="757002"/>
          </a:xfrm>
          <a:prstGeom prst="arc">
            <a:avLst>
              <a:gd name="adj1" fmla="val 12590194"/>
              <a:gd name="adj2" fmla="val 201377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1583668" y="3859212"/>
            <a:ext cx="756084" cy="360957"/>
          </a:xfrm>
          <a:prstGeom prst="arc">
            <a:avLst>
              <a:gd name="adj1" fmla="val 1074495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647564" y="3068960"/>
            <a:ext cx="5112568" cy="4464496"/>
          </a:xfrm>
          <a:prstGeom prst="arc">
            <a:avLst>
              <a:gd name="adj1" fmla="val 16200000"/>
              <a:gd name="adj2" fmla="val 4598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110611">
            <a:off x="467544" y="2636912"/>
            <a:ext cx="4898522" cy="5508612"/>
          </a:xfrm>
          <a:prstGeom prst="arc">
            <a:avLst>
              <a:gd name="adj1" fmla="val 1683193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2948072"/>
            <a:ext cx="12961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lvl="0" algn="just">
              <a:lnSpc>
                <a:spcPct val="150000"/>
              </a:lnSpc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Конечная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5292080" y="400381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/>
                <a:latin typeface="Times New Roman"/>
                <a:ea typeface="Times New Roman"/>
              </a:rPr>
              <a:t>Узловая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2699792" y="4490827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/>
                <a:latin typeface="Times New Roman"/>
                <a:ea typeface="Times New Roman"/>
              </a:rPr>
              <a:t> Промежуточная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780928"/>
            <a:ext cx="129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/>
                <a:latin typeface="Times New Roman"/>
                <a:ea typeface="Times New Roman"/>
              </a:rPr>
              <a:t>Конечная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332656"/>
            <a:ext cx="79208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Конечные станции – первая и последняя станции на пути следования поезда.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2857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Промежуточные станции - те, которые находятся между конечными(первой и последней) станциями на пути следования поезда.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2857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Узловые станции – те станции, где пересекаются несколько железных дорог и на которых можно делать пересадку на другие направления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26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uzhnoebutovomedia.ru/upload/iblock/513/5138b845738d7e4c735795f8e12b85b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09634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eu.media.trainspo.com/uploads/photos/1024/awadim-13413921363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096344" cy="25600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76672"/>
            <a:ext cx="75608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По назначению железнодорожный транспорт делится на </a:t>
            </a:r>
            <a:r>
              <a:rPr lang="ru-RU" b="1" dirty="0" smtClean="0">
                <a:latin typeface="Times New Roman"/>
                <a:ea typeface="Times New Roman"/>
              </a:rPr>
              <a:t>2 категории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: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716016" y="4524258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25717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Пассажирский, который служит для перевозки людей. В его состав входит от 15-20 вагонов.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83568" y="4428719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25717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Грузовой или товарный служит для перевозки товара. В его состав может входить 50-60 вагонов.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0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Поезда для перевозки людей</a:t>
            </a:r>
            <a:r>
              <a:rPr lang="ru-RU" sz="3200" i="1" kern="0" dirty="0">
                <a:solidFill>
                  <a:srgbClr val="9966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i="1" kern="0" dirty="0">
                <a:solidFill>
                  <a:srgbClr val="9966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572000"/>
          </a:xfrm>
        </p:spPr>
        <p:txBody>
          <a:bodyPr/>
          <a:lstStyle/>
          <a:p>
            <a:pPr marL="365125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  <a:defRPr/>
            </a:pPr>
            <a:r>
              <a:rPr lang="ru-RU" sz="3200" i="1" kern="0" dirty="0" smtClean="0">
                <a:latin typeface="Times New Roman" pitchFamily="18" charset="0"/>
                <a:cs typeface="Times New Roman" pitchFamily="18" charset="0"/>
              </a:rPr>
              <a:t>ПАССАЖИРСКИЕ</a:t>
            </a:r>
            <a:endParaRPr lang="ru-RU" sz="3200" i="1" kern="0" dirty="0">
              <a:latin typeface="Times New Roman" pitchFamily="18" charset="0"/>
              <a:cs typeface="Times New Roman" pitchFamily="18" charset="0"/>
            </a:endParaRPr>
          </a:p>
          <a:p>
            <a:pPr marL="365125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  <a:defRPr/>
            </a:pPr>
            <a:r>
              <a:rPr lang="ru-RU" sz="3200" i="1" kern="0" dirty="0" smtClean="0">
                <a:latin typeface="Times New Roman" pitchFamily="18" charset="0"/>
                <a:cs typeface="Times New Roman" pitchFamily="18" charset="0"/>
              </a:rPr>
              <a:t>- СКОРЫЕ</a:t>
            </a:r>
            <a:endParaRPr lang="ru-RU" sz="3200" i="1" kern="0" dirty="0">
              <a:latin typeface="Times New Roman" pitchFamily="18" charset="0"/>
              <a:cs typeface="Times New Roman" pitchFamily="18" charset="0"/>
            </a:endParaRPr>
          </a:p>
          <a:p>
            <a:pPr marL="365125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  <a:defRPr/>
            </a:pPr>
            <a:r>
              <a:rPr lang="ru-RU" sz="3200" i="1" kern="0" cap="all" dirty="0" smtClean="0">
                <a:latin typeface="Times New Roman" pitchFamily="18" charset="0"/>
                <a:cs typeface="Times New Roman" pitchFamily="18" charset="0"/>
              </a:rPr>
              <a:t>- Экспресс</a:t>
            </a:r>
            <a:endParaRPr lang="ru-RU" sz="3200" i="1" kern="0" cap="all" dirty="0">
              <a:latin typeface="Times New Roman" pitchFamily="18" charset="0"/>
              <a:cs typeface="Times New Roman" pitchFamily="18" charset="0"/>
            </a:endParaRPr>
          </a:p>
          <a:p>
            <a:pPr marL="365125" lvl="0" indent="0" fontAlgn="base">
              <a:spcAft>
                <a:spcPct val="0"/>
              </a:spcAft>
              <a:buClr>
                <a:srgbClr val="996666"/>
              </a:buClr>
              <a:buSzPct val="80000"/>
              <a:buNone/>
              <a:defRPr/>
            </a:pPr>
            <a:r>
              <a:rPr lang="ru-RU" sz="3200" i="1" kern="0" dirty="0" smtClean="0">
                <a:latin typeface="Times New Roman" pitchFamily="18" charset="0"/>
                <a:cs typeface="Times New Roman" pitchFamily="18" charset="0"/>
              </a:rPr>
              <a:t>- ФИРМЕННЫЕ</a:t>
            </a:r>
            <a:endParaRPr lang="ru-RU" sz="3200" i="1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Documents and Settings\Катя\Мои документы\Транспорт\7 класс\Ж д транспорт\elektrichk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5"/>
            <a:ext cx="38225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i.ytimg.com/vi/GugTsG-CDIQ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31" y="4133056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ws.rambler.ru/img/2015/10/01105703.085106.2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706176" cy="30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ytimg.com/vi/46kwWLOigGQ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1504"/>
            <a:ext cx="55046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3" y="692697"/>
            <a:ext cx="288032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Скоростной поезд </a:t>
            </a:r>
            <a:endParaRPr lang="en-US" sz="2400" i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(250 км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/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ч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)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45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408712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1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1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100" b="0" dirty="0">
                <a:solidFill>
                  <a:srgbClr val="000000"/>
                </a:solidFill>
                <a:latin typeface="Times New Roman"/>
              </a:rPr>
            </a:br>
            <a:r>
              <a:rPr lang="ru-RU" sz="31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1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1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100" b="0" dirty="0">
                <a:solidFill>
                  <a:srgbClr val="000000"/>
                </a:solidFill>
                <a:latin typeface="Times New Roman"/>
              </a:rPr>
            </a:br>
            <a:r>
              <a:rPr lang="ru-RU" sz="3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тема сегодняшнего урока  зашифрована на доске.</a:t>
            </a:r>
            <a:b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-Посмотрите внимательно на доску и зачеркните 5 лишних </a:t>
            </a:r>
            <a:r>
              <a:rPr lang="ru-RU" sz="3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 слева и 4 буквы справа (с конца слова). </a:t>
            </a:r>
            <a: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НПРИЬТРАНСПОРТЛЛДЖ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апсан: самый быстрый поезд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200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714500"/>
            <a:ext cx="7924800" cy="4305300"/>
          </a:xfrm>
        </p:spPr>
        <p:txBody>
          <a:bodyPr/>
          <a:lstStyle/>
          <a:p>
            <a:pPr marL="1077913" indent="-4763" eaLnBrk="1" hangingPunct="1">
              <a:lnSpc>
                <a:spcPct val="150000"/>
              </a:lnSpc>
              <a:buFont typeface="Wingdings" pitchFamily="2" charset="2"/>
              <a:buNone/>
              <a:tabLst>
                <a:tab pos="2867025" algn="l"/>
              </a:tabLs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ПАСС 	– </a:t>
            </a:r>
          </a:p>
          <a:p>
            <a:pPr marL="1077913" indent="-4763" eaLnBrk="1" hangingPunct="1">
              <a:lnSpc>
                <a:spcPct val="150000"/>
              </a:lnSpc>
              <a:buFont typeface="Wingdings" pitchFamily="2" charset="2"/>
              <a:buNone/>
              <a:tabLst>
                <a:tab pos="2867025" algn="l"/>
              </a:tabLs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 	– </a:t>
            </a:r>
          </a:p>
          <a:p>
            <a:pPr marL="1077913" indent="-4763" eaLnBrk="1" hangingPunct="1">
              <a:lnSpc>
                <a:spcPct val="150000"/>
              </a:lnSpc>
              <a:buFont typeface="Wingdings" pitchFamily="2" charset="2"/>
              <a:buNone/>
              <a:tabLst>
                <a:tab pos="2867025" algn="l"/>
              </a:tabLs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ФИРМ 	– </a:t>
            </a:r>
          </a:p>
          <a:p>
            <a:pPr marL="1077913" indent="-4763" eaLnBrk="1" hangingPunct="1">
              <a:lnSpc>
                <a:spcPct val="150000"/>
              </a:lnSpc>
              <a:buFont typeface="Wingdings" pitchFamily="2" charset="2"/>
              <a:buNone/>
              <a:tabLst>
                <a:tab pos="2867025" algn="l"/>
              </a:tabLs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УСКОР –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4313" y="285750"/>
            <a:ext cx="8229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Обозначения поездов</a:t>
            </a:r>
            <a:endParaRPr lang="ru-RU" sz="4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00500" y="1857375"/>
            <a:ext cx="3643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пассажирский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1938" y="3000375"/>
            <a:ext cx="364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>
                <a:latin typeface="Times New Roman" pitchFamily="18" charset="0"/>
                <a:cs typeface="Times New Roman" pitchFamily="18" charset="0"/>
              </a:rPr>
              <a:t>скорый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71938" y="4000500"/>
            <a:ext cx="364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>
                <a:latin typeface="Times New Roman" pitchFamily="18" charset="0"/>
                <a:cs typeface="Times New Roman" pitchFamily="18" charset="0"/>
              </a:rPr>
              <a:t>фирменный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1938" y="5000625"/>
            <a:ext cx="364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>
                <a:latin typeface="Times New Roman" pitchFamily="18" charset="0"/>
                <a:cs typeface="Times New Roman" pitchFamily="18" charset="0"/>
              </a:rPr>
              <a:t>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38222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3"/>
            <a:ext cx="6984776" cy="458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5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Физминутка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fontAlgn="base">
              <a:lnSpc>
                <a:spcPts val="165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Покрутить головой столько раз, сколько в классе парт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Наклонитесь столько раз, сколько девочек у вас в классе.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Присядьте 3 раза те, кто пришёл сегодня в </a:t>
            </a:r>
            <a:r>
              <a:rPr lang="ru-RU" sz="2400" u="sng" dirty="0" smtClean="0">
                <a:solidFill>
                  <a:srgbClr val="743399"/>
                </a:solidFill>
                <a:effectLst/>
                <a:latin typeface="Times New Roman"/>
                <a:ea typeface="Times New Roman"/>
                <a:hlinkClick r:id="rId2" tooltip="Брюки"/>
              </a:rPr>
              <a:t>брюках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Подпрыгните, у кого день рождения зимой.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Хлопните в ладоши столько раз, сколько в классе окон.</a:t>
            </a:r>
          </a:p>
          <a:p>
            <a:pPr fontAlgn="base"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Моргните столько раз, в каком классе вы учитесь.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fontAlgn="base">
              <a:lnSpc>
                <a:spcPts val="165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0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457256" cy="72008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240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Работники поезда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124744"/>
            <a:ext cx="7457256" cy="53492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</a:rPr>
              <a:t>МАШИНИСТ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</a:rPr>
              <a:t>ПРОВОДНИК</a:t>
            </a:r>
            <a:endParaRPr lang="ru-RU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dirty="0" smtClean="0">
              <a:solidFill>
                <a:schemeClr val="folHlink"/>
              </a:solidFill>
            </a:endParaRPr>
          </a:p>
        </p:txBody>
      </p:sp>
      <p:pic>
        <p:nvPicPr>
          <p:cNvPr id="6152" name="Picture 8" descr="C:\Documents and Settings\Катя\Мои документы\Транспорт\7 класс\Ж д транспорт\bin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0737" y="3717032"/>
            <a:ext cx="3357563" cy="256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i07.fotocdn.net/s5/105/gallery_m/415/219097456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68760"/>
            <a:ext cx="344953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4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84370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Начинают свой путь и прибывают поезда на большие железнодорожные станции, где находятся вокзалы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2857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Вокзал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– это специальное здание, расположенное на больших железнодорожных  станциях, предназначенное для обслуживания пассажиров, управления движением поездов и размещения персонала.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447192" y="6108737"/>
            <a:ext cx="4536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Железнодорожный вокзал г</a:t>
            </a:r>
            <a:r>
              <a:rPr lang="ru-RU" dirty="0" smtClean="0">
                <a:latin typeface="Times New Roman"/>
                <a:ea typeface="Times New Roman"/>
              </a:rPr>
              <a:t>. </a:t>
            </a:r>
            <a:r>
              <a:rPr lang="ru-RU" dirty="0" err="1" smtClean="0">
                <a:latin typeface="Times New Roman"/>
                <a:ea typeface="Times New Roman"/>
              </a:rPr>
              <a:t>Н.Новгорода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40" y="2902517"/>
            <a:ext cx="4733256" cy="31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igourmaltsev/24334833/188026/18802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службы вокзала</a:t>
            </a:r>
          </a:p>
        </p:txBody>
      </p:sp>
      <p:sp>
        <p:nvSpPr>
          <p:cNvPr id="24579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00200"/>
            <a:ext cx="4100264" cy="44196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Справочное бюро</a:t>
            </a:r>
          </a:p>
          <a:p>
            <a:pPr eaLnBrk="1" hangingPunct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 ожидания</a:t>
            </a:r>
          </a:p>
          <a:p>
            <a:pPr eaLnBrk="1" hangingPunct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Буфет</a:t>
            </a:r>
          </a:p>
        </p:txBody>
      </p:sp>
      <p:pic>
        <p:nvPicPr>
          <p:cNvPr id="24580" name="Picture 30" descr="буфет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4800"/>
            <a:ext cx="29718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C:\Users\Элина\Downloads\справочное бюр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C:\Users\Элина\Downloads\398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5433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8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kirov.ru/files/1212/kamera_hran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79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http://content.izvestia.ru/media/3/news/2012/03/519774/RIAN_00484280.LR.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5524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829"/>
            <a:ext cx="4968552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6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llphoto.in.ua/photo/51/es2525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6960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04665"/>
            <a:ext cx="441859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Комната матери и ребенка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3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isklin.ru/upload/dir/portfolio/rzd/rzd_belorusski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01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7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560840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транспорт?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420491"/>
            <a:ext cx="6768752" cy="252028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57175" algn="l"/>
              </a:tabLs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Составь определение понятия «транспорт» из  слов</a:t>
            </a: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: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57175" algn="l"/>
              </a:tabLst>
            </a:pPr>
            <a:r>
              <a:rPr lang="ru-RU" sz="20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для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перевозки </a:t>
            </a:r>
            <a:endParaRPr lang="ru-RU" sz="2000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57175" algn="l"/>
              </a:tabLst>
            </a:pP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  средство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57175" algn="l"/>
              </a:tabLst>
            </a:pP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 грузов и людей.</a:t>
            </a:r>
            <a:endParaRPr lang="ru-RU" sz="20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55776" y="4088395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Транспорт </a:t>
            </a:r>
            <a:r>
              <a:rPr lang="ru-RU" sz="2800" b="1" i="1" dirty="0" smtClean="0">
                <a:latin typeface="Times New Roman"/>
                <a:ea typeface="Times New Roman"/>
              </a:rPr>
              <a:t>– это  средство </a:t>
            </a:r>
            <a:r>
              <a:rPr lang="ru-RU" sz="2800" b="1" i="1" dirty="0">
                <a:latin typeface="Times New Roman"/>
                <a:ea typeface="Times New Roman"/>
              </a:rPr>
              <a:t>для перевозки грузов и людей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95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79302"/>
              </p:ext>
            </p:extLst>
          </p:nvPr>
        </p:nvGraphicFramePr>
        <p:xfrm>
          <a:off x="755576" y="620688"/>
          <a:ext cx="7704856" cy="5482775"/>
        </p:xfrm>
        <a:graphic>
          <a:graphicData uri="http://schemas.openxmlformats.org/drawingml/2006/table">
            <a:tbl>
              <a:tblPr firstRow="1" firstCol="1" bandRow="1"/>
              <a:tblGrid>
                <a:gridCol w="3543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1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6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Службы вокзала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Кассы продажи билетов на поезда дальнего следования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Продажа  билетов на поезда дальнего следования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Расписание движения поездов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Информация о направлении, времени отбытия поездов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Камеры хранения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Хранение вещей пассажиров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Буфет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Зал ожидания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отдыха и ожидания поезда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74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Справочное бюро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Даёт справки о направлении движения и времени отправления, о стоимости билетов, об их наличии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Комната матери и ребенка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Полиция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обеспечения общественного порядка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Медпункт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оказания медицинской помощи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0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8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/>
                <a:ea typeface="Times New Roman"/>
              </a:rPr>
              <a:t>Какие виды транспорта представлены на экране?</a:t>
            </a:r>
          </a:p>
          <a:p>
            <a:endParaRPr lang="ru-RU" sz="2000" b="1" dirty="0">
              <a:latin typeface="Times New Roman"/>
              <a:ea typeface="Times New Roman"/>
            </a:endParaRPr>
          </a:p>
          <a:p>
            <a:pPr algn="ctr"/>
            <a:r>
              <a:rPr lang="ru-RU" sz="2000" b="1" dirty="0" smtClean="0">
                <a:effectLst/>
                <a:latin typeface="Times New Roman"/>
                <a:ea typeface="Times New Roman"/>
              </a:rPr>
              <a:t>Автомобильный транспорт. </a:t>
            </a:r>
            <a:endParaRPr lang="ru-RU" sz="2000" b="1" dirty="0"/>
          </a:p>
        </p:txBody>
      </p:sp>
      <p:pic>
        <p:nvPicPr>
          <p:cNvPr id="1026" name="Picture 2" descr="http://recreationltd.co.uk/wp-content/uploads/2012/12/RAZMX350-M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10180512"/>
            <a:ext cx="729431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recreationltd.co.uk/wp-content/uploads/2012/12/RAZMX350-MX3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1728192" cy="18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ikez.com/pictures/yamaha/2007/24217_0_1_4_yzf-r1_Image%20credits%20-%20Yamah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92" y="1605811"/>
            <a:ext cx="1807532" cy="175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papers.ru/wallpapers/avto/Alfa-Romeo/16557/download/1536x960_Alfa-Romeo-Brer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29270"/>
            <a:ext cx="1887525" cy="171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nizhniy_novgorod.irrv.ru/upload/normal/nizhniy_novgorod-voditeli_dlya_raboty_v_taksi_s_la_svobodnyy_grafik_647067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2609850" cy="14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flipacars.com/photos/77/4c/autostat-gaz-group-delivered-in-rostov-region-120-school-bus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678070" cy="24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3923927" y="5529576"/>
            <a:ext cx="24570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57175" algn="l"/>
              </a:tabLst>
            </a:pPr>
            <a:r>
              <a:rPr lang="ru-RU" sz="2000" b="1" i="1" dirty="0">
                <a:latin typeface="Times New Roman"/>
                <a:ea typeface="Times New Roman"/>
              </a:rPr>
              <a:t>водитель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9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du.fedpress.ru/sites/fedpress/files/nasekina/news/m-8voennyy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2" y="1907772"/>
            <a:ext cx="308103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funlib.ru/cimg/2014/101711/411720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528392" cy="2520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692697"/>
            <a:ext cx="5454352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Воздушный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транспорт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0596" y="5373216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летчик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27273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7"/>
            <a:ext cx="60486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Морской (речной)  транспорт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 descr="http://s009.radikal.ru/i310/1012/b8/ea099dfdff0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1844823"/>
            <a:ext cx="2445568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king-toys.ru/imgs/34253224-plastikovuyu-lodk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18309"/>
            <a:ext cx="2223864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eplohod.ru/pics_ns/organizat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02123"/>
            <a:ext cx="2088232" cy="150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shortsea.tv/images1/Containerships_Ship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59324"/>
            <a:ext cx="2448272" cy="1463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5876558"/>
            <a:ext cx="137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.yaplakal.com/pics/pics_original/8/4/5/43025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93572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blog-fiesta.com/uploads/slider_image/image/31395/v800_KNMzfxhZCe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38606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04447" y="620688"/>
            <a:ext cx="4148619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Гужевой 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транспорт</a:t>
            </a:r>
            <a:endParaRPr lang="ru-RU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733256"/>
            <a:ext cx="1062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кучер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2735" y="567354"/>
            <a:ext cx="423117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Прочий транспорт</a:t>
            </a:r>
          </a:p>
        </p:txBody>
      </p:sp>
      <p:pic>
        <p:nvPicPr>
          <p:cNvPr id="3" name="Рисунок 2" descr="http://www.sarreg.ru/uploads/posts/2013-04/1366385402_1318869360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37626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z-city.com.ua/images/pictures/authors/9048/15159/1353790299-30-(page-picture-large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187220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people-of-art.ru/cimg/2014/102813/20433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71" y="4149080"/>
            <a:ext cx="2016077" cy="13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topdialog.ru/wp-content/uploads/2013/02/%D0%AD%D1%81%D0%BA%D0%B0%D0%BB%D0%B0%D1%82%D0%BE%D1%80-%D1%84%D0%BE%D1%82%D0%BE-%D1%81-%D1%81%D0%B0%D0%B9%D1%82%D0%B0-dic.academic.ru_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1514475" cy="13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net1.cbsistatic.com/hub/i/r/2013/08/22/1a82d603-6de6-11e3-913e-14feb5ca9861/resize/970x546/1fc9a4f9f137d3175383db55c3b33b3b/header_PressReleas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17" y="4149081"/>
            <a:ext cx="1872208" cy="153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uzkinonew.ucoz.com/_nw/0/1796844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19250"/>
            <a:ext cx="1960245" cy="180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3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79" y="260648"/>
            <a:ext cx="7488832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65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Вы решили поехать в другую страну, город, за многие сотни километров от вашего дома. Каким видом транспорта вы воспользуетесь? </a:t>
            </a:r>
            <a:endParaRPr lang="ru-RU" sz="20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just" fontAlgn="base">
              <a:lnSpc>
                <a:spcPts val="1650"/>
              </a:lnSpc>
              <a:spcAft>
                <a:spcPts val="750"/>
              </a:spcAf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Слова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д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ля справки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: мотоциклом,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лошадью,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автомобилем,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автобусом,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самолетом,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троллейбусом,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метро,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трамваем,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такси,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поездом, 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лодкой,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катером,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паромом,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теплоходом.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331640" y="4685367"/>
            <a:ext cx="64087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5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ctr" fontAlgn="base">
              <a:lnSpc>
                <a:spcPts val="165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Какой вид транспорта может быстро, и на далекие расстояния перевозить людей и грузы по земле? </a:t>
            </a:r>
          </a:p>
          <a:p>
            <a:pPr fontAlgn="base">
              <a:lnSpc>
                <a:spcPts val="1650"/>
              </a:lnSpc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 fontAlgn="base">
              <a:lnSpc>
                <a:spcPts val="165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Междугородний.</a:t>
            </a:r>
            <a:endParaRPr lang="ru-RU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91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674</TotalTime>
  <Words>594</Words>
  <Application>Microsoft Office PowerPoint</Application>
  <PresentationFormat>Экран (4:3)</PresentationFormat>
  <Paragraphs>157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Эркер</vt:lpstr>
      <vt:lpstr>             </vt:lpstr>
      <vt:lpstr>    Ребята, тема сегодняшнего урока  зашифрована на доске. -Посмотрите внимательно на доску и зачеркните 5 лишних букв слева и 4 буквы справа (с конца слова).    НПРИЬТРАНСПОРТЛЛДЖ    </vt:lpstr>
      <vt:lpstr>Что такое транспорт?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Железнодорожный транспорт</vt:lpstr>
      <vt:lpstr>История  железнодорожного транспорта</vt:lpstr>
      <vt:lpstr>  Парово́з —  локомотив ,  использующий в качестве двигателя паровую машину. Паровозы были первыми передвигающимися по рельсам тяговыми транспортными средствами.  Понятие локомотив появилось гораздо позже и именно благодаря паровозам.  Так,  появился железнодорожный транспорт, и именно паровозы выполняли основной объём перевозок в XIX и первой половине XX века, . Паровозы постоянно улучшались и развивались, что привело к большому разнообразию их конструкций.   </vt:lpstr>
      <vt:lpstr>    С середины XX века паровоз был вынужден уступить более совершенным локомотивам — электровозам и тепловозам, которые существенно превосходят паровоз по экономичности.   </vt:lpstr>
      <vt:lpstr>Презентация PowerPoint</vt:lpstr>
      <vt:lpstr>Презентация PowerPoint</vt:lpstr>
      <vt:lpstr>Презентация PowerPoint</vt:lpstr>
      <vt:lpstr>  Поезда для перевозки людей 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Работники поезда</vt:lpstr>
      <vt:lpstr>Презентация PowerPoint</vt:lpstr>
      <vt:lpstr>Презентация PowerPoint</vt:lpstr>
      <vt:lpstr>Основные службы вокзала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Междугородный железнодорожный транспорт</dc:title>
  <dc:creator>Романова Н.А</dc:creator>
  <cp:lastModifiedBy>я</cp:lastModifiedBy>
  <cp:revision>52</cp:revision>
  <dcterms:created xsi:type="dcterms:W3CDTF">2015-11-25T14:42:19Z</dcterms:created>
  <dcterms:modified xsi:type="dcterms:W3CDTF">2025-01-08T14:24:29Z</dcterms:modified>
</cp:coreProperties>
</file>