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7"/>
  </p:notesMasterIdLst>
  <p:sldIdLst>
    <p:sldId id="293" r:id="rId2"/>
    <p:sldId id="294" r:id="rId3"/>
    <p:sldId id="295" r:id="rId4"/>
    <p:sldId id="296" r:id="rId5"/>
    <p:sldId id="297" r:id="rId6"/>
    <p:sldId id="298" r:id="rId7"/>
    <p:sldId id="258" r:id="rId8"/>
    <p:sldId id="260" r:id="rId9"/>
    <p:sldId id="268" r:id="rId10"/>
    <p:sldId id="262" r:id="rId11"/>
    <p:sldId id="261" r:id="rId12"/>
    <p:sldId id="263" r:id="rId13"/>
    <p:sldId id="264" r:id="rId14"/>
    <p:sldId id="265" r:id="rId15"/>
    <p:sldId id="26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575BE5-3D95-4F3A-9127-E148FB6220DC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21479-9261-4944-9001-20485D61F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044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8A6AE00-4BE9-43F2-9376-4CE9601815CA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A413C8C-F58D-41E3-A6F8-98822DD220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6AE00-4BE9-43F2-9376-4CE9601815CA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13C8C-F58D-41E3-A6F8-98822DD220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6AE00-4BE9-43F2-9376-4CE9601815CA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13C8C-F58D-41E3-A6F8-98822DD220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6AE00-4BE9-43F2-9376-4CE9601815CA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13C8C-F58D-41E3-A6F8-98822DD2203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6AE00-4BE9-43F2-9376-4CE9601815CA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13C8C-F58D-41E3-A6F8-98822DD2203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6AE00-4BE9-43F2-9376-4CE9601815CA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13C8C-F58D-41E3-A6F8-98822DD2203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6AE00-4BE9-43F2-9376-4CE9601815CA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13C8C-F58D-41E3-A6F8-98822DD220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6AE00-4BE9-43F2-9376-4CE9601815CA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13C8C-F58D-41E3-A6F8-98822DD2203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6AE00-4BE9-43F2-9376-4CE9601815CA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13C8C-F58D-41E3-A6F8-98822DD220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8A6AE00-4BE9-43F2-9376-4CE9601815CA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13C8C-F58D-41E3-A6F8-98822DD220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8A6AE00-4BE9-43F2-9376-4CE9601815CA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A413C8C-F58D-41E3-A6F8-98822DD2203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8A6AE00-4BE9-43F2-9376-4CE9601815CA}" type="datetimeFigureOut">
              <a:rPr lang="ru-RU" smtClean="0"/>
              <a:pPr/>
              <a:t>02.10.2018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A413C8C-F58D-41E3-A6F8-98822DD2203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381642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Проектная деятельность как часть ООП ООО</a:t>
            </a:r>
            <a:b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ам. директора по УВР 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МБОУ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«СОШ №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72 с углубленным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изучением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английского языка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г. Новокузнецка, Кемеровской обл.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Демина О.В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540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Выполнение проектной работы обучающимися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5-9-х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классов предусматривает представление и публичную защиту работы на научно-практических конференциях различного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уровня, в познавательных и творческих конкурсах, либо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представление работы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внутришкольном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мероприятии.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098571"/>
          </a:xfrm>
        </p:spPr>
        <p:txBody>
          <a:bodyPr/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Результаты выполнения проектной работы в рамках внеурочной деятельности отражаются в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портфолио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обучающегося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 итогам работы над проектом обучающийся представляет продукт и сопровождающий документ –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портфолио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проекта.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Паспорт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проектной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работы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Описание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работы над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проектом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Приложения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к проектной работе (при наличии);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Лист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оценки проектной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работы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Портфолио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проектной работы обучающихся 5-9 классов включает: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4810539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2100" dirty="0" smtClean="0">
                <a:latin typeface="Times New Roman"/>
                <a:ea typeface="Times New Roman"/>
              </a:rPr>
              <a:t>ФИ обучающегося ____________________     Класс  ______________</a:t>
            </a:r>
          </a:p>
          <a:p>
            <a:pPr>
              <a:spcAft>
                <a:spcPts val="0"/>
              </a:spcAft>
            </a:pPr>
            <a:r>
              <a:rPr lang="ru-RU" sz="2100" dirty="0" smtClean="0">
                <a:latin typeface="Times New Roman"/>
                <a:ea typeface="Times New Roman"/>
              </a:rPr>
              <a:t>ФИО руководителя __________________________________________</a:t>
            </a:r>
          </a:p>
          <a:p>
            <a:pPr>
              <a:spcAft>
                <a:spcPts val="0"/>
              </a:spcAft>
            </a:pPr>
            <a:r>
              <a:rPr lang="ru-RU" sz="2100" dirty="0" smtClean="0">
                <a:latin typeface="Times New Roman"/>
                <a:ea typeface="Times New Roman"/>
              </a:rPr>
              <a:t>Тема ______________________________________________________</a:t>
            </a:r>
          </a:p>
          <a:p>
            <a:pPr>
              <a:spcAft>
                <a:spcPts val="0"/>
              </a:spcAft>
            </a:pPr>
            <a:r>
              <a:rPr lang="ru-RU" sz="2100" dirty="0" smtClean="0">
                <a:latin typeface="Times New Roman"/>
                <a:ea typeface="Times New Roman"/>
              </a:rPr>
              <a:t>Сроки выполнения проекта ___________________________________</a:t>
            </a:r>
          </a:p>
          <a:p>
            <a:pPr>
              <a:spcAft>
                <a:spcPts val="0"/>
              </a:spcAft>
            </a:pPr>
            <a:r>
              <a:rPr lang="ru-RU" sz="2100" dirty="0" smtClean="0">
                <a:latin typeface="Times New Roman"/>
                <a:ea typeface="Times New Roman"/>
              </a:rPr>
              <a:t>Вид проекта (</a:t>
            </a:r>
            <a:r>
              <a:rPr lang="ru-RU" sz="2100" dirty="0" err="1" smtClean="0">
                <a:latin typeface="Times New Roman"/>
                <a:ea typeface="Times New Roman"/>
              </a:rPr>
              <a:t>монопроект</a:t>
            </a:r>
            <a:r>
              <a:rPr lang="ru-RU" sz="2100" dirty="0" smtClean="0">
                <a:latin typeface="Times New Roman"/>
                <a:ea typeface="Times New Roman"/>
              </a:rPr>
              <a:t>, </a:t>
            </a:r>
            <a:r>
              <a:rPr lang="ru-RU" sz="2100" dirty="0" err="1" smtClean="0">
                <a:latin typeface="Times New Roman"/>
                <a:ea typeface="Times New Roman"/>
              </a:rPr>
              <a:t>межпредметный</a:t>
            </a:r>
            <a:r>
              <a:rPr lang="ru-RU" sz="2100" dirty="0" smtClean="0">
                <a:latin typeface="Times New Roman"/>
                <a:ea typeface="Times New Roman"/>
              </a:rPr>
              <a:t>, </a:t>
            </a:r>
            <a:r>
              <a:rPr lang="ru-RU" sz="2100" dirty="0" err="1" smtClean="0">
                <a:latin typeface="Times New Roman"/>
                <a:ea typeface="Times New Roman"/>
              </a:rPr>
              <a:t>надпредметный</a:t>
            </a:r>
            <a:r>
              <a:rPr lang="ru-RU" sz="2100" dirty="0" smtClean="0">
                <a:latin typeface="Times New Roman"/>
                <a:ea typeface="Times New Roman"/>
              </a:rPr>
              <a:t>) ______________________________</a:t>
            </a:r>
          </a:p>
          <a:p>
            <a:pPr>
              <a:spcAft>
                <a:spcPts val="0"/>
              </a:spcAft>
            </a:pPr>
            <a:r>
              <a:rPr lang="ru-RU" sz="2100" dirty="0" smtClean="0">
                <a:latin typeface="Times New Roman"/>
                <a:ea typeface="Times New Roman"/>
              </a:rPr>
              <a:t>Тип проекта (исследовательский, научный, частично-поисковый, творческий, социальный, инженерный, конструкторский, информационно-коммуникационный, изобретательский и др.) ___________________________________________________________</a:t>
            </a:r>
          </a:p>
          <a:p>
            <a:pPr>
              <a:spcAft>
                <a:spcPts val="0"/>
              </a:spcAft>
            </a:pPr>
            <a:r>
              <a:rPr lang="ru-RU" sz="2100" dirty="0" smtClean="0">
                <a:latin typeface="Times New Roman"/>
                <a:ea typeface="Times New Roman"/>
              </a:rPr>
              <a:t>По количеству участников (индивидуальный/групповой) _______________________________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/>
                <a:ea typeface="Times New Roman"/>
              </a:rPr>
              <a:t>Паспорт проектной работы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980728"/>
          <a:ext cx="8496944" cy="5791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605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Этапы работы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Деятельность 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601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Подготовительный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latin typeface="Times New Roman"/>
                          <a:ea typeface="Times New Roman"/>
                        </a:rPr>
                        <a:t>Тема: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latin typeface="Times New Roman"/>
                          <a:ea typeface="Times New Roman"/>
                        </a:rPr>
                        <a:t>Актуальность: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latin typeface="Times New Roman"/>
                          <a:ea typeface="Times New Roman"/>
                        </a:rPr>
                        <a:t>Цель: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latin typeface="Times New Roman"/>
                          <a:ea typeface="Times New Roman"/>
                        </a:rPr>
                        <a:t>Задачи: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latin typeface="Times New Roman"/>
                          <a:ea typeface="Times New Roman"/>
                        </a:rPr>
                        <a:t>Гипотеза (в проектах исследовательского характера): 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latin typeface="Times New Roman"/>
                          <a:ea typeface="Times New Roman"/>
                        </a:rPr>
                        <a:t>Объект исследования: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latin typeface="Times New Roman"/>
                          <a:ea typeface="Times New Roman"/>
                        </a:rPr>
                        <a:t>Предмет исследования: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latin typeface="Times New Roman"/>
                          <a:ea typeface="Times New Roman"/>
                        </a:rPr>
                        <a:t>Прогнозируемый продукт: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1053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Планирование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latin typeface="Times New Roman"/>
                          <a:ea typeface="Times New Roman"/>
                        </a:rPr>
                        <a:t>Методы работы/исследования: 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latin typeface="Times New Roman"/>
                          <a:ea typeface="Times New Roman"/>
                        </a:rPr>
                        <a:t>План работы: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latin typeface="Times New Roman"/>
                          <a:ea typeface="Times New Roman"/>
                        </a:rPr>
                        <a:t>1.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latin typeface="Times New Roman"/>
                          <a:ea typeface="Times New Roman"/>
                        </a:rPr>
                        <a:t>2.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ru-RU" sz="2000" i="1" dirty="0" smtClean="0">
                          <a:latin typeface="Times New Roman"/>
                          <a:ea typeface="Times New Roman"/>
                        </a:rPr>
                        <a:t>.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Описание работы над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проектом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836713"/>
          <a:ext cx="8229600" cy="5784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452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>
                          <a:latin typeface="Times New Roman"/>
                          <a:ea typeface="Times New Roman"/>
                        </a:rPr>
                        <a:t>Этапы работы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>
                          <a:latin typeface="Times New Roman"/>
                          <a:ea typeface="Times New Roman"/>
                        </a:rPr>
                        <a:t>Деятельность 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777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>
                          <a:latin typeface="Times New Roman"/>
                          <a:ea typeface="Times New Roman"/>
                        </a:rPr>
                        <a:t>Информационно-аналитический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i="1" dirty="0">
                          <a:latin typeface="Times New Roman"/>
                          <a:ea typeface="Times New Roman"/>
                        </a:rPr>
                        <a:t>Список литературы, </a:t>
                      </a:r>
                      <a:r>
                        <a:rPr lang="ru-RU" sz="1900" i="1" dirty="0" err="1">
                          <a:latin typeface="Times New Roman"/>
                          <a:ea typeface="Times New Roman"/>
                        </a:rPr>
                        <a:t>Интернет-источников</a:t>
                      </a:r>
                      <a:r>
                        <a:rPr lang="ru-RU" sz="1900" i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560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>
                          <a:latin typeface="Times New Roman"/>
                          <a:ea typeface="Times New Roman"/>
                        </a:rPr>
                        <a:t>Выполнение проектной работы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i="1" dirty="0">
                          <a:latin typeface="Times New Roman"/>
                          <a:ea typeface="Times New Roman"/>
                        </a:rPr>
                        <a:t>Краткое описание этапов практической работы: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i="1" dirty="0">
                          <a:latin typeface="Times New Roman"/>
                          <a:ea typeface="Times New Roman"/>
                        </a:rPr>
                        <a:t>Краткое описание результата (продукта) проекта: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i="1" dirty="0">
                          <a:latin typeface="Times New Roman"/>
                          <a:ea typeface="Times New Roman"/>
                        </a:rPr>
                        <a:t>Выводы: 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8560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>
                          <a:latin typeface="Times New Roman"/>
                          <a:ea typeface="Times New Roman"/>
                        </a:rPr>
                        <a:t>Защита проекта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900" i="1" dirty="0">
                          <a:latin typeface="Times New Roman"/>
                          <a:ea typeface="Times New Roman"/>
                        </a:rPr>
                        <a:t>Устное представление проекта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900" i="1" dirty="0">
                          <a:latin typeface="Times New Roman"/>
                          <a:ea typeface="Times New Roman"/>
                        </a:rPr>
                        <a:t>Демонстрация продукта (например: </a:t>
                      </a:r>
                      <a:r>
                        <a:rPr lang="ru-RU" sz="1900" i="1" dirty="0" err="1">
                          <a:latin typeface="Times New Roman"/>
                          <a:ea typeface="Times New Roman"/>
                        </a:rPr>
                        <a:t>мультимедийная</a:t>
                      </a:r>
                      <a:r>
                        <a:rPr lang="ru-RU" sz="1900" i="1" dirty="0">
                          <a:latin typeface="Times New Roman"/>
                          <a:ea typeface="Times New Roman"/>
                        </a:rPr>
                        <a:t> презентация, видеоролик, модель,  графики-схемы-диаграммы, др.) 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8713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>
                          <a:latin typeface="Times New Roman"/>
                          <a:ea typeface="Times New Roman"/>
                        </a:rPr>
                        <a:t>Рефлексия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i="1" dirty="0">
                          <a:latin typeface="Times New Roman"/>
                          <a:ea typeface="Times New Roman"/>
                        </a:rPr>
                        <a:t>Узнал: 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i="1" dirty="0">
                          <a:latin typeface="Times New Roman"/>
                          <a:ea typeface="Times New Roman"/>
                        </a:rPr>
                        <a:t>Научился: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900" i="1" dirty="0">
                          <a:latin typeface="Times New Roman"/>
                          <a:ea typeface="Times New Roman"/>
                        </a:rPr>
                        <a:t>Что вызвало затруднения: 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22114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Описание работы над проектом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Федеральным законом РФ  от 29.12.2012г. </a:t>
            </a:r>
          </a:p>
          <a:p>
            <a:pPr marL="109728" indent="0"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№273-ФЗ «Об образовании в Российской Федерации»</a:t>
            </a:r>
          </a:p>
          <a:p>
            <a:endParaRPr lang="ru-RU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Приказом 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</a:rPr>
              <a:t>Минобрнауки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РФ от 17.12.2010г. </a:t>
            </a:r>
          </a:p>
          <a:p>
            <a:pPr marL="109728" indent="0">
              <a:buNone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№ 1897 «Об утверждении и введении в действие федерального государственного образовательного стандарта основного общего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образования»</a:t>
            </a:r>
          </a:p>
          <a:p>
            <a:pPr marL="109728" indent="0">
              <a:buNone/>
            </a:pPr>
            <a:endParaRPr lang="ru-RU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109728" indent="0">
              <a:buNone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Примерной ООП ООО (от08.04.2015г.)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20080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3200" dirty="0" smtClean="0"/>
              <a:t>ООП ООО создается в соответствии с: </a:t>
            </a:r>
            <a:br>
              <a:rPr lang="ru-RU" sz="3200" dirty="0" smtClean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58523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411760" y="2420888"/>
            <a:ext cx="6131024" cy="4525963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chemeClr val="accent4">
                    <a:lumMod val="75000"/>
                  </a:schemeClr>
                </a:solidFill>
              </a:rPr>
              <a:t>Целевой </a:t>
            </a:r>
          </a:p>
          <a:p>
            <a:r>
              <a:rPr lang="ru-RU" sz="4400" dirty="0" smtClean="0">
                <a:solidFill>
                  <a:schemeClr val="accent4">
                    <a:lumMod val="75000"/>
                  </a:schemeClr>
                </a:solidFill>
              </a:rPr>
              <a:t>Содержательный </a:t>
            </a:r>
          </a:p>
          <a:p>
            <a:r>
              <a:rPr lang="ru-RU" sz="4400" dirty="0" smtClean="0">
                <a:solidFill>
                  <a:schemeClr val="accent4">
                    <a:lumMod val="75000"/>
                  </a:schemeClr>
                </a:solidFill>
              </a:rPr>
              <a:t>Организационный </a:t>
            </a:r>
            <a:endParaRPr lang="ru-RU" sz="44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Разделы ООП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5981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Пояснительная записка</a:t>
            </a:r>
          </a:p>
          <a:p>
            <a:endParaRPr lang="ru-RU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Планируемые результаты освоения обучающимися ООП ООО</a:t>
            </a:r>
          </a:p>
          <a:p>
            <a:endParaRPr lang="ru-RU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Система оценки достижения планируемых результатов освоения обучающимися ООП ООО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Целевой раздел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0006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Программа развития УУД, включающая формирование компетенций обучающихся в области использования информационно-коммуникационных технологий, учебно-исследовательской и проектной деятельности</a:t>
            </a:r>
          </a:p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Программы учебных предметов, курсов</a:t>
            </a:r>
          </a:p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Программа воспитания и социализации обучающихся</a:t>
            </a:r>
          </a:p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Программа коррекционной работы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Содержательный раздел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688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15615" y="1916832"/>
            <a:ext cx="7593777" cy="4525963"/>
          </a:xfrm>
        </p:spPr>
        <p:txBody>
          <a:bodyPr/>
          <a:lstStyle/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Примерный учебный план ООО</a:t>
            </a:r>
          </a:p>
          <a:p>
            <a:endParaRPr lang="ru-RU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Система условий реализации ООП 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Организационный раздел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9545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Проектная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деятельность обучающихся – составная часть образовательного процесса в МБОУ «СОШ № 72 с углубленным изучением английского языка».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Проектная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деятельность осуществляется в рамках урочной и внеурочной деятельности обучающихся.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dirty="0" smtClean="0">
                <a:latin typeface="Times New Roman"/>
                <a:ea typeface="Times New Roman"/>
              </a:rPr>
              <a:t>Проектная деятельность обучающихся на уровне СОО входит в Учебный план.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0262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Организация проектной деятельности осуществляется на основе требований ФГОС общего образования к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метапредметным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образовательным результатам обучающихся:</a:t>
            </a:r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• осуществление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целеполагания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и выбора способов деятельности;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 работа с информацией;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 компетенции в области ИКТ;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 использование речевых средств в соответствии с задачей коммуникации;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 осуществление самоконтроля и самооценки.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Обучающиеся 5-9 классов участвуют в индивидуальной и групповой проектной деятельности на добровольной основе.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Руководство проектной деятельностью обучающихся 5–9-х классов осуществляют педагогические работники, ведущие преподавание предмета, по которому выполняется проект.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Контроль охвата детей проектной деятельностью осуществляет классный руководитель.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Words>466</Words>
  <Application>Microsoft Office PowerPoint</Application>
  <PresentationFormat>Экран (4:3)</PresentationFormat>
  <Paragraphs>96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Calibri</vt:lpstr>
      <vt:lpstr>Lucida Sans Unicode</vt:lpstr>
      <vt:lpstr>Times New Roman</vt:lpstr>
      <vt:lpstr>Verdana</vt:lpstr>
      <vt:lpstr>Wingdings 2</vt:lpstr>
      <vt:lpstr>Wingdings 3</vt:lpstr>
      <vt:lpstr>Открытая</vt:lpstr>
      <vt:lpstr> Проектная деятельность как часть ООП ООО  Зам. директора по УВР  МБОУ «СОШ № 72 с углубленным  изучением английского языка» г. Новокузнецка, Кемеровской обл.  Демина О.В. </vt:lpstr>
      <vt:lpstr>ООП ООО создается в соответствии с:  </vt:lpstr>
      <vt:lpstr>Разделы ООП </vt:lpstr>
      <vt:lpstr>Целевой раздел</vt:lpstr>
      <vt:lpstr>Содержательный раздел</vt:lpstr>
      <vt:lpstr>Организационный раздел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Портфолио проектной работы обучающихся 5-9 классов включает: </vt:lpstr>
      <vt:lpstr>Паспорт проектной работы</vt:lpstr>
      <vt:lpstr>Описание работы над проектом</vt:lpstr>
      <vt:lpstr>Описание работы над проектом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Проектная деятельность обучающихся 5-11 классов  МБОУ «СОШ № 72»</dc:title>
  <dc:creator>Кристина</dc:creator>
  <cp:lastModifiedBy>Пользователь Windows</cp:lastModifiedBy>
  <cp:revision>18</cp:revision>
  <dcterms:created xsi:type="dcterms:W3CDTF">2018-08-27T13:01:38Z</dcterms:created>
  <dcterms:modified xsi:type="dcterms:W3CDTF">2018-10-02T09:48:24Z</dcterms:modified>
</cp:coreProperties>
</file>