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legacyDocTextInfo.bin" ContentType="application/vnd.ms-office.legacyDocTextInf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ms-office.legacyDiagramTex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89" r:id="rId3"/>
    <p:sldId id="258" r:id="rId4"/>
    <p:sldId id="260" r:id="rId5"/>
    <p:sldId id="259" r:id="rId6"/>
    <p:sldId id="261" r:id="rId7"/>
    <p:sldId id="264" r:id="rId8"/>
    <p:sldId id="265" r:id="rId9"/>
    <p:sldId id="266" r:id="rId10"/>
    <p:sldId id="273" r:id="rId11"/>
    <p:sldId id="267" r:id="rId12"/>
    <p:sldId id="271" r:id="rId13"/>
    <p:sldId id="269" r:id="rId14"/>
    <p:sldId id="270" r:id="rId15"/>
    <p:sldId id="274" r:id="rId16"/>
    <p:sldId id="275" r:id="rId17"/>
    <p:sldId id="277" r:id="rId18"/>
    <p:sldId id="278" r:id="rId19"/>
    <p:sldId id="279" r:id="rId20"/>
    <p:sldId id="290" r:id="rId21"/>
    <p:sldId id="291" r:id="rId22"/>
    <p:sldId id="283" r:id="rId23"/>
    <p:sldId id="286" r:id="rId24"/>
    <p:sldId id="288" r:id="rId25"/>
    <p:sldId id="292" r:id="rId2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09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06/relationships/legacyDocTextInfo" Target="legacyDocTextInfo.bin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3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/Relationships>
</file>

<file path=ppt/drawings/_rels/vmlDrawing2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6.bin"/><Relationship Id="rId2" Type="http://schemas.microsoft.com/office/2006/relationships/legacyDiagramText" Target="legacyDiagramText5.bin"/><Relationship Id="rId1" Type="http://schemas.microsoft.com/office/2006/relationships/legacyDiagramText" Target="legacyDiagramText4.bin"/><Relationship Id="rId4" Type="http://schemas.microsoft.com/office/2006/relationships/legacyDiagramText" Target="legacyDiagramText7.bin"/></Relationships>
</file>

<file path=ppt/drawings/_rels/vmlDrawing3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10.bin"/><Relationship Id="rId2" Type="http://schemas.microsoft.com/office/2006/relationships/legacyDiagramText" Target="legacyDiagramText9.bin"/><Relationship Id="rId1" Type="http://schemas.microsoft.com/office/2006/relationships/legacyDiagramText" Target="legacyDiagramText8.bin"/><Relationship Id="rId5" Type="http://schemas.microsoft.com/office/2006/relationships/legacyDiagramText" Target="legacyDiagramText12.bin"/><Relationship Id="rId4" Type="http://schemas.microsoft.com/office/2006/relationships/legacyDiagramText" Target="legacyDiagramText11.bin"/></Relationships>
</file>

<file path=ppt/drawings/_rels/vmlDrawing4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15.bin"/><Relationship Id="rId2" Type="http://schemas.microsoft.com/office/2006/relationships/legacyDiagramText" Target="legacyDiagramText14.bin"/><Relationship Id="rId1" Type="http://schemas.microsoft.com/office/2006/relationships/legacyDiagramText" Target="legacyDiagramText13.bin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oboi-dlja-stola.ru/file/7290/1366x768/crop/%D0%A6%D0%B2%D0%B5%D1%82%D0%BE%D0%BA-%D1%81-%D0%BF%D0%BE%D0%B4%D1%81%D0%B2%D0%B5%D1%82%D0%BA%D0%BE%D0%B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8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http://oboi-dlja-stola.ru/file/7290/1366x768/crop/%D0%A6%D0%B2%D0%B5%D1%82%D0%BE%D0%BA-%D1%81-%D0%BF%D0%BE%D0%B4%D1%81%D0%B2%D0%B5%D1%82%D0%BA%D0%BE%D0%B9.jpg"/>
          <p:cNvPicPr>
            <a:picLocks noChangeAspect="1" noChangeArrowheads="1"/>
          </p:cNvPicPr>
          <p:nvPr/>
        </p:nvPicPr>
        <p:blipFill>
          <a:blip r:embed="rId2" cstate="email">
            <a:lum bright="-20000"/>
          </a:blip>
          <a:srcRect/>
          <a:stretch>
            <a:fillRect/>
          </a:stretch>
        </p:blipFill>
        <p:spPr bwMode="auto">
          <a:xfrm>
            <a:off x="0" y="0"/>
            <a:ext cx="9144000" cy="6885384"/>
          </a:xfrm>
          <a:prstGeom prst="frame">
            <a:avLst>
              <a:gd name="adj1" fmla="val 4009"/>
            </a:avLst>
          </a:prstGeom>
          <a:noFill/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scene3d>
            <a:camera prst="orthographicFront"/>
            <a:lightRig rig="flat" dir="t">
              <a:rot lat="0" lon="0" rev="18900000"/>
            </a:lightRig>
          </a:scene3d>
          <a:sp3d>
            <a:bevelT/>
          </a:sp3d>
        </p:spPr>
        <p:txBody>
          <a:bodyPr/>
          <a:lstStyle>
            <a:lvl1pPr>
              <a:defRPr sz="5400" b="1" cap="none" spc="0">
                <a:ln w="285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36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C3BB14-6458-4F9F-AB51-776AA66FC198}" type="datetimeFigureOut">
              <a:rPr lang="ru-RU"/>
              <a:pPr>
                <a:defRPr/>
              </a:pPr>
              <a:t>09.03.2025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7A3CCF-34C8-4218-8FCB-C6A6A73895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937A5A-E43F-4DFF-9357-49177CA6DB70}" type="datetimeFigureOut">
              <a:rPr lang="ru-RU"/>
              <a:pPr>
                <a:defRPr/>
              </a:pPr>
              <a:t>09.03.2025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93541F-61E7-403E-8C3F-512915D33E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25281E-E8BF-48FD-B7E3-29CB410BDEA6}" type="datetimeFigureOut">
              <a:rPr lang="ru-RU"/>
              <a:pPr>
                <a:defRPr/>
              </a:pPr>
              <a:t>09.03.2025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2A1582-0206-40EF-8488-42373B2B2F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516D73-B56A-49EC-88ED-28981DAEAF17}" type="datetimeFigureOut">
              <a:rPr lang="ru-RU"/>
              <a:pPr>
                <a:defRPr/>
              </a:pPr>
              <a:t>09.03.2025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3DE95C-66F1-4564-B9C7-B6010AB87C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D7D8D-117D-4DAC-83DB-1441D6B5AA86}" type="datetimeFigureOut">
              <a:rPr lang="ru-RU"/>
              <a:pPr>
                <a:defRPr/>
              </a:pPr>
              <a:t>09.03.2025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8E6209-573F-4A06-8151-2F83A13CCF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oboi-dlja-stola.ru/file/7290/1366x768/crop/%D0%A6%D0%B2%D0%B5%D1%82%D0%BE%D0%BA-%D1%81-%D0%BF%D0%BE%D0%B4%D1%81%D0%B2%D0%B5%D1%82%D0%BA%D0%BE%D0%B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8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http://oboi-dlja-stola.ru/file/7290/1366x768/crop/%D0%A6%D0%B2%D0%B5%D1%82%D0%BE%D0%BA-%D1%81-%D0%BF%D0%BE%D0%B4%D1%81%D0%B2%D0%B5%D1%82%D0%BA%D0%BE%D0%B9.jpg"/>
          <p:cNvPicPr>
            <a:picLocks noChangeAspect="1" noChangeArrowheads="1"/>
          </p:cNvPicPr>
          <p:nvPr/>
        </p:nvPicPr>
        <p:blipFill>
          <a:blip r:embed="rId2" cstate="email">
            <a:lum bright="-20000"/>
          </a:blip>
          <a:srcRect/>
          <a:stretch>
            <a:fillRect/>
          </a:stretch>
        </p:blipFill>
        <p:spPr bwMode="auto">
          <a:xfrm>
            <a:off x="0" y="0"/>
            <a:ext cx="9144000" cy="6885384"/>
          </a:xfrm>
          <a:prstGeom prst="frame">
            <a:avLst>
              <a:gd name="adj1" fmla="val 4009"/>
            </a:avLst>
          </a:prstGeom>
          <a:noFill/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556792"/>
            <a:ext cx="7772400" cy="1362075"/>
          </a:xfrm>
        </p:spPr>
        <p:txBody>
          <a:bodyPr anchor="t"/>
          <a:lstStyle>
            <a:lvl1pPr algn="ctr">
              <a:defRPr sz="4800" b="1" cap="all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>
            <a:normAutofit/>
          </a:bodyPr>
          <a:lstStyle>
            <a:lvl1pPr marL="0" indent="0" algn="ctr">
              <a:buNone/>
              <a:defRPr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13AC47-E55D-4D21-8B62-3131F52BD26D}" type="datetimeFigureOut">
              <a:rPr lang="ru-RU"/>
              <a:pPr>
                <a:defRPr/>
              </a:pPr>
              <a:t>09.03.2025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EB721B-97FB-478F-9BB7-E582F632F1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AF8332-CA05-44B6-96BD-366D16B836A8}" type="datetimeFigureOut">
              <a:rPr lang="ru-RU"/>
              <a:pPr>
                <a:defRPr/>
              </a:pPr>
              <a:t>09.03.2025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14D0D4-2445-47B2-8191-8C4667A356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81C4B4-FFD0-490D-9811-80F552E1FBB6}" type="datetimeFigureOut">
              <a:rPr lang="ru-RU"/>
              <a:pPr>
                <a:defRPr/>
              </a:pPr>
              <a:t>09.03.2025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7F7A7C-55AA-42A6-879B-B7FDA01C10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35EAF1-6BF5-43FE-9B0C-04149AB897B7}" type="datetimeFigureOut">
              <a:rPr lang="ru-RU"/>
              <a:pPr>
                <a:defRPr/>
              </a:pPr>
              <a:t>09.03.2025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BDA3A6-7473-4109-A555-BED8C72F28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oboi-dlja-stola.ru/file/7290/1366x768/crop/%D0%A6%D0%B2%D0%B5%D1%82%D0%BE%D0%BA-%D1%81-%D0%BF%D0%BE%D0%B4%D1%81%D0%B2%D0%B5%D1%82%D0%BA%D0%BE%D0%B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 descr="http://oboi-dlja-stola.ru/file/7290/1366x768/crop/%D0%A6%D0%B2%D0%B5%D1%82%D0%BE%D0%BA-%D1%81-%D0%BF%D0%BE%D0%B4%D1%81%D0%B2%D0%B5%D1%82%D0%BA%D0%BE%D0%B9.jpg"/>
          <p:cNvPicPr>
            <a:picLocks noChangeAspect="1" noChangeArrowheads="1"/>
          </p:cNvPicPr>
          <p:nvPr/>
        </p:nvPicPr>
        <p:blipFill>
          <a:blip r:embed="rId2" cstate="email">
            <a:lum bright="-20000"/>
          </a:blip>
          <a:srcRect/>
          <a:stretch>
            <a:fillRect/>
          </a:stretch>
        </p:blipFill>
        <p:spPr bwMode="auto">
          <a:xfrm>
            <a:off x="0" y="0"/>
            <a:ext cx="9144000" cy="6885384"/>
          </a:xfrm>
          <a:prstGeom prst="frame">
            <a:avLst>
              <a:gd name="adj1" fmla="val 4009"/>
            </a:avLst>
          </a:prstGeom>
          <a:noFill/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D672B0-FA6F-4968-851C-5F0E097DB7A9}" type="datetimeFigureOut">
              <a:rPr lang="ru-RU"/>
              <a:pPr>
                <a:defRPr/>
              </a:pPr>
              <a:t>09.03.2025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3E8A21-2D23-4F7B-BDBD-A8BC81EBB6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4B6435-F8A3-41BF-987E-7CC7B9B38C4E}" type="datetimeFigureOut">
              <a:rPr lang="ru-RU"/>
              <a:pPr>
                <a:defRPr/>
              </a:pPr>
              <a:t>09.03.2025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F45CE0-AA95-4B7C-9787-EC2737FD31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oboi-dlja-stola.ru/file/7290/1366x768/crop/%D0%A6%D0%B2%D0%B5%D1%82%D0%BE%D0%BA-%D1%81-%D0%BF%D0%BE%D0%B4%D1%81%D0%B2%D0%B5%D1%82%D0%BA%D0%BE%D0%B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8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http://oboi-dlja-stola.ru/file/7290/1366x768/crop/%D0%A6%D0%B2%D0%B5%D1%82%D0%BE%D0%BA-%D1%81-%D0%BF%D0%BE%D0%B4%D1%81%D0%B2%D0%B5%D1%82%D0%BA%D0%BE%D0%B9.jpg"/>
          <p:cNvPicPr>
            <a:picLocks noChangeAspect="1" noChangeArrowheads="1"/>
          </p:cNvPicPr>
          <p:nvPr/>
        </p:nvPicPr>
        <p:blipFill>
          <a:blip r:embed="rId2" cstate="email">
            <a:lum bright="20000"/>
          </a:blip>
          <a:srcRect/>
          <a:stretch>
            <a:fillRect/>
          </a:stretch>
        </p:blipFill>
        <p:spPr bwMode="auto">
          <a:xfrm>
            <a:off x="0" y="0"/>
            <a:ext cx="9144000" cy="6885384"/>
          </a:xfrm>
          <a:prstGeom prst="frame">
            <a:avLst>
              <a:gd name="adj1" fmla="val 4009"/>
            </a:avLst>
          </a:prstGeom>
          <a:noFill/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ctr"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ADA550-6AEF-41CD-B5DB-45280D8E58CF}" type="datetimeFigureOut">
              <a:rPr lang="ru-RU"/>
              <a:pPr>
                <a:defRPr/>
              </a:pPr>
              <a:t>09.03.2025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79C4A5-CF94-47B2-9B90-BABE921CD3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EBF1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8" name="Picture 2" descr="http://oboi-dlja-stola.ru/file/7290/1366x768/crop/%D0%A6%D0%B2%D0%B5%D1%82%D0%BE%D0%BA-%D1%81-%D0%BF%D0%BE%D0%B4%D1%81%D0%B2%D0%B5%D1%82%D0%BA%D0%BE%D0%B9.jpg"/>
          <p:cNvPicPr>
            <a:picLocks noChangeAspect="1" noChangeArrowheads="1"/>
          </p:cNvPicPr>
          <p:nvPr/>
        </p:nvPicPr>
        <p:blipFill>
          <a:blip r:embed="rId14" cstate="email">
            <a:lum bright="20000"/>
          </a:blip>
          <a:srcRect/>
          <a:stretch>
            <a:fillRect/>
          </a:stretch>
        </p:blipFill>
        <p:spPr bwMode="auto">
          <a:xfrm>
            <a:off x="0" y="0"/>
            <a:ext cx="9144000" cy="6885384"/>
          </a:xfrm>
          <a:prstGeom prst="frame">
            <a:avLst>
              <a:gd name="adj1" fmla="val 4009"/>
            </a:avLst>
          </a:prstGeom>
          <a:noFill/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1029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D804660-ECF8-44C5-AAB2-26A87E4C3CB3}" type="datetimeFigureOut">
              <a:rPr lang="ru-RU"/>
              <a:pPr>
                <a:defRPr/>
              </a:pPr>
              <a:t>09.03.2025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DA135B4-2612-4539-A64A-2654EE7189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6" r:id="rId2"/>
    <p:sldLayoutId id="2147483698" r:id="rId3"/>
    <p:sldLayoutId id="2147483695" r:id="rId4"/>
    <p:sldLayoutId id="2147483694" r:id="rId5"/>
    <p:sldLayoutId id="2147483693" r:id="rId6"/>
    <p:sldLayoutId id="2147483699" r:id="rId7"/>
    <p:sldLayoutId id="2147483692" r:id="rId8"/>
    <p:sldLayoutId id="2147483700" r:id="rId9"/>
    <p:sldLayoutId id="2147483691" r:id="rId10"/>
    <p:sldLayoutId id="2147483690" r:id="rId11"/>
    <p:sldLayoutId id="2147483689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 kern="1200">
          <a:ln/>
          <a:solidFill>
            <a:srgbClr val="0014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14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14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14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1400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rgbClr val="001400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rgbClr val="001400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rgbClr val="001400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rgbClr val="0014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http://www.mijncv.com/images/people.png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lum bright="-40000" contrast="-40000"/>
          </a:blip>
          <a:srcRect/>
          <a:stretch>
            <a:fillRect/>
          </a:stretch>
        </p:blipFill>
        <p:spPr bwMode="auto">
          <a:xfrm>
            <a:off x="6772745" y="3789040"/>
            <a:ext cx="1903711" cy="27690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827584" y="5157192"/>
            <a:ext cx="7772400" cy="1470025"/>
          </a:xfrm>
          <a:scene3d>
            <a:camera prst="orthographicFront"/>
            <a:lightRig rig="balanced" dir="t"/>
          </a:scene3d>
          <a:sp3d prstMaterial="plastic"/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defRPr/>
            </a:pPr>
            <a:r>
              <a:rPr lang="ru-RU" sz="1800" dirty="0" smtClean="0">
                <a:ln>
                  <a:noFill/>
                </a:ln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Маслова </a:t>
            </a:r>
            <a:r>
              <a:rPr lang="ru-RU" sz="1800" dirty="0" smtClean="0">
                <a:ln>
                  <a:noFill/>
                </a:ln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Елена </a:t>
            </a:r>
            <a:r>
              <a:rPr lang="ru-RU" sz="1800" dirty="0" smtClean="0">
                <a:ln>
                  <a:noFill/>
                </a:ln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Дмитриевна, </a:t>
            </a:r>
            <a:r>
              <a:rPr lang="ru-RU" sz="1800" dirty="0" smtClean="0">
                <a:ln>
                  <a:noFill/>
                </a:ln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/>
            </a:r>
            <a:br>
              <a:rPr lang="ru-RU" sz="1800" dirty="0" smtClean="0">
                <a:ln>
                  <a:noFill/>
                </a:ln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r>
              <a:rPr lang="ru-RU" sz="1800" dirty="0" smtClean="0">
                <a:ln>
                  <a:noFill/>
                </a:ln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учитель </a:t>
            </a:r>
            <a:r>
              <a:rPr lang="ru-RU" sz="1800" dirty="0" smtClean="0">
                <a:ln>
                  <a:noFill/>
                </a:ln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русского языка и литературы МАОУ СОШ № 4</a:t>
            </a:r>
          </a:p>
        </p:txBody>
      </p:sp>
      <p:sp>
        <p:nvSpPr>
          <p:cNvPr id="14339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47664" y="980728"/>
            <a:ext cx="6400800" cy="1752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dirty="0" smtClean="0">
                <a:latin typeface="Arial" charset="0"/>
              </a:rPr>
              <a:t>Мастер-класс</a:t>
            </a:r>
          </a:p>
          <a:p>
            <a:pPr eaLnBrk="1" hangingPunct="1">
              <a:lnSpc>
                <a:spcPct val="90000"/>
              </a:lnSpc>
            </a:pPr>
            <a:r>
              <a:rPr lang="ru-RU" b="1" dirty="0" smtClean="0">
                <a:latin typeface="Arial" charset="0"/>
              </a:rPr>
              <a:t>«Алгоритм формирования кейса»</a:t>
            </a:r>
          </a:p>
          <a:p>
            <a:pPr eaLnBrk="1" hangingPunct="1">
              <a:lnSpc>
                <a:spcPct val="90000"/>
              </a:lnSpc>
            </a:pPr>
            <a:endParaRPr lang="ru-RU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64" name="Organization Chart 4"/>
          <p:cNvGraphicFramePr>
            <a:graphicFrameLocks/>
          </p:cNvGraphicFramePr>
          <p:nvPr>
            <p:ph type="dgm" idx="1"/>
          </p:nvPr>
        </p:nvGraphicFramePr>
        <p:xfrm>
          <a:off x="431800" y="333375"/>
          <a:ext cx="8208963" cy="5716588"/>
        </p:xfrm>
        <a:graphic>
          <a:graphicData uri="http://schemas.openxmlformats.org/drawingml/2006/compatibility">
            <com:legacyDrawing xmlns:com="http://schemas.openxmlformats.org/drawingml/2006/compatibility" spid="_x0000_s4096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99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812" name="Organization Chart 20"/>
          <p:cNvGraphicFramePr>
            <a:graphicFrameLocks/>
          </p:cNvGraphicFramePr>
          <p:nvPr>
            <p:ph type="dgm" idx="1"/>
          </p:nvPr>
        </p:nvGraphicFramePr>
        <p:xfrm>
          <a:off x="431800" y="260350"/>
          <a:ext cx="8208963" cy="5789613"/>
        </p:xfrm>
        <a:graphic>
          <a:graphicData uri="http://schemas.openxmlformats.org/drawingml/2006/compatibility">
            <com:legacyDrawing xmlns:com="http://schemas.openxmlformats.org/drawingml/2006/compatibility" spid="_x0000_s3381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916" name="Organization Chart 4"/>
          <p:cNvGraphicFramePr>
            <a:graphicFrameLocks/>
          </p:cNvGraphicFramePr>
          <p:nvPr>
            <p:ph type="dgm" idx="1"/>
          </p:nvPr>
        </p:nvGraphicFramePr>
        <p:xfrm>
          <a:off x="431800" y="260350"/>
          <a:ext cx="8208963" cy="5789613"/>
        </p:xfrm>
        <a:graphic>
          <a:graphicData uri="http://schemas.openxmlformats.org/drawingml/2006/compatibility">
            <com:legacyDrawing xmlns:com="http://schemas.openxmlformats.org/drawingml/2006/compatibility" spid="_x0000_s3891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>
              <a:defRPr/>
            </a:pPr>
            <a:r>
              <a:rPr lang="ru-RU" sz="4000" smtClean="0">
                <a:ln>
                  <a:noFill/>
                </a:ln>
              </a:rPr>
              <a:t>2. Постановка </a:t>
            </a:r>
            <a:br>
              <a:rPr lang="ru-RU" sz="4000" smtClean="0">
                <a:ln>
                  <a:noFill/>
                </a:ln>
              </a:rPr>
            </a:br>
            <a:r>
              <a:rPr lang="ru-RU" sz="4000" smtClean="0">
                <a:ln>
                  <a:noFill/>
                </a:ln>
              </a:rPr>
              <a:t>проблемного вопроса</a:t>
            </a:r>
          </a:p>
        </p:txBody>
      </p:sp>
      <p:graphicFrame>
        <p:nvGraphicFramePr>
          <p:cNvPr id="35845" name="Organization Chart 5"/>
          <p:cNvGraphicFramePr>
            <a:graphicFrameLocks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ompatibility">
            <com:legacyDrawing xmlns:com="http://schemas.openxmlformats.org/drawingml/2006/compatibility" spid="_x0000_s35845"/>
          </a:graphicData>
        </a:graphic>
      </p:graphicFrame>
      <p:sp>
        <p:nvSpPr>
          <p:cNvPr id="35861" name="Rectangle 17"/>
          <p:cNvSpPr>
            <a:spLocks noChangeArrowheads="1"/>
          </p:cNvSpPr>
          <p:nvPr/>
        </p:nvSpPr>
        <p:spPr bwMode="auto">
          <a:xfrm>
            <a:off x="4284663" y="4221163"/>
            <a:ext cx="574675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960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ru-RU" smtClean="0">
                <a:ln>
                  <a:noFill/>
                </a:ln>
              </a:rPr>
              <a:t>Проблемный вопрос</a:t>
            </a:r>
          </a:p>
        </p:txBody>
      </p:sp>
      <p:sp>
        <p:nvSpPr>
          <p:cNvPr id="45058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endParaRPr lang="ru-RU" smtClean="0"/>
          </a:p>
          <a:p>
            <a:pPr>
              <a:buFont typeface="Arial" charset="0"/>
              <a:buNone/>
            </a:pPr>
            <a:r>
              <a:rPr lang="ru-RU" sz="3600" smtClean="0"/>
              <a:t>Причастие – это форма глагола или самостоятельная часть речи?</a:t>
            </a:r>
          </a:p>
        </p:txBody>
      </p:sp>
      <p:pic>
        <p:nvPicPr>
          <p:cNvPr id="4" name="Picture 6" descr="http://www.mijncv.com/images/people.png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lum contrast="-20000"/>
          </a:blip>
          <a:srcRect/>
          <a:stretch>
            <a:fillRect/>
          </a:stretch>
        </p:blipFill>
        <p:spPr bwMode="auto">
          <a:xfrm>
            <a:off x="7840112" y="5092174"/>
            <a:ext cx="1052707" cy="15488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ru-RU" smtClean="0">
                <a:ln>
                  <a:noFill/>
                </a:ln>
              </a:rPr>
              <a:t>Цель кейса</a:t>
            </a:r>
          </a:p>
        </p:txBody>
      </p:sp>
      <p:sp>
        <p:nvSpPr>
          <p:cNvPr id="4608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endParaRPr lang="ru-RU" smtClean="0"/>
          </a:p>
          <a:p>
            <a:pPr>
              <a:buFont typeface="Arial" charset="0"/>
              <a:buNone/>
            </a:pPr>
            <a:r>
              <a:rPr lang="ru-RU" sz="3600" smtClean="0"/>
              <a:t>Представить свою точку зрения на проблемный вопрос: «Причастие – это форма глагола или самостоятельная часть речи?»</a:t>
            </a:r>
          </a:p>
        </p:txBody>
      </p:sp>
      <p:pic>
        <p:nvPicPr>
          <p:cNvPr id="4" name="Picture 6" descr="http://www.mijncv.com/images/people.png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lum contrast="-20000"/>
          </a:blip>
          <a:srcRect/>
          <a:stretch>
            <a:fillRect/>
          </a:stretch>
        </p:blipFill>
        <p:spPr bwMode="auto">
          <a:xfrm>
            <a:off x="7840112" y="5092174"/>
            <a:ext cx="1052707" cy="15488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>
              <a:defRPr/>
            </a:pPr>
            <a:r>
              <a:rPr lang="ru-RU" sz="4000" smtClean="0">
                <a:ln>
                  <a:noFill/>
                </a:ln>
              </a:rPr>
              <a:t>3. Подбор информационного материала</a:t>
            </a:r>
          </a:p>
        </p:txBody>
      </p:sp>
      <p:sp>
        <p:nvSpPr>
          <p:cNvPr id="47106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</p:spPr>
        <p:txBody>
          <a:bodyPr/>
          <a:lstStyle/>
          <a:p>
            <a:pPr marL="457200" indent="-457200">
              <a:lnSpc>
                <a:spcPct val="90000"/>
              </a:lnSpc>
              <a:buFontTx/>
              <a:buAutoNum type="arabicPeriod"/>
            </a:pPr>
            <a:r>
              <a:rPr lang="ru-RU" sz="2400" smtClean="0"/>
              <a:t>Фрагменты работ ученых-лингвистов (М.Т.Баранова, В.В. Бабайцевой, М.М.Разумовской)  о причастии.</a:t>
            </a:r>
          </a:p>
          <a:p>
            <a:pPr marL="457200" indent="-457200">
              <a:lnSpc>
                <a:spcPct val="90000"/>
              </a:lnSpc>
              <a:buFontTx/>
              <a:buAutoNum type="arabicPeriod"/>
            </a:pPr>
            <a:r>
              <a:rPr lang="ru-RU" sz="2400" smtClean="0"/>
              <a:t>Словарные статьи о причастии из различных словарей: </a:t>
            </a:r>
          </a:p>
          <a:p>
            <a:pPr marL="457200" indent="-457200">
              <a:lnSpc>
                <a:spcPct val="90000"/>
              </a:lnSpc>
              <a:buFontTx/>
              <a:buNone/>
            </a:pPr>
            <a:endParaRPr lang="ru-RU" sz="2400" smtClean="0"/>
          </a:p>
          <a:p>
            <a:pPr marL="457200" indent="-457200">
              <a:lnSpc>
                <a:spcPct val="90000"/>
              </a:lnSpc>
              <a:buFontTx/>
              <a:buChar char="-"/>
            </a:pPr>
            <a:r>
              <a:rPr lang="ru-RU" sz="2400" i="1" smtClean="0"/>
              <a:t>Толковый словарь Д.Н. Ушакова. 1935-1940;</a:t>
            </a:r>
          </a:p>
          <a:p>
            <a:pPr marL="457200" indent="-457200">
              <a:lnSpc>
                <a:spcPct val="90000"/>
              </a:lnSpc>
              <a:buFontTx/>
              <a:buChar char="-"/>
            </a:pPr>
            <a:r>
              <a:rPr lang="ru-RU" sz="2400" i="1" smtClean="0"/>
              <a:t>Толковый словарь С.И. Ожегова, Н.Ю. Шведовой. </a:t>
            </a:r>
          </a:p>
          <a:p>
            <a:pPr marL="457200" indent="-457200">
              <a:lnSpc>
                <a:spcPct val="90000"/>
              </a:lnSpc>
              <a:buFontTx/>
              <a:buNone/>
            </a:pPr>
            <a:r>
              <a:rPr lang="ru-RU" sz="2400" i="1" smtClean="0"/>
              <a:t>1949-1992;</a:t>
            </a:r>
          </a:p>
          <a:p>
            <a:pPr marL="457200" indent="-457200">
              <a:lnSpc>
                <a:spcPct val="90000"/>
              </a:lnSpc>
              <a:buFontTx/>
              <a:buChar char="-"/>
            </a:pPr>
            <a:r>
              <a:rPr lang="ru-RU" sz="2400" i="1" smtClean="0"/>
              <a:t>Словарь лингвистических терминов: Изд. 5-е, </a:t>
            </a:r>
          </a:p>
          <a:p>
            <a:pPr marL="457200" indent="-457200">
              <a:lnSpc>
                <a:spcPct val="90000"/>
              </a:lnSpc>
              <a:buFontTx/>
              <a:buNone/>
            </a:pPr>
            <a:r>
              <a:rPr lang="ru-RU" sz="2400" i="1" smtClean="0"/>
              <a:t>Назрань: Издательство "Пилигрим". Т.В. Жеребило. 2010;</a:t>
            </a:r>
          </a:p>
          <a:p>
            <a:pPr marL="457200" indent="-457200">
              <a:lnSpc>
                <a:spcPct val="90000"/>
              </a:lnSpc>
              <a:buFontTx/>
              <a:buChar char="-"/>
            </a:pPr>
            <a:r>
              <a:rPr lang="ru-RU" sz="2400" i="1" smtClean="0"/>
              <a:t>Wiki</a:t>
            </a:r>
            <a:r>
              <a:rPr lang="en-US" sz="2400" i="1" smtClean="0"/>
              <a:t>p</a:t>
            </a:r>
            <a:r>
              <a:rPr lang="ru-RU" sz="2400" i="1" smtClean="0"/>
              <a:t>edia Foundation. 2010</a:t>
            </a:r>
            <a:r>
              <a:rPr lang="ru-RU" sz="2400" smtClean="0"/>
              <a:t> .</a:t>
            </a:r>
          </a:p>
        </p:txBody>
      </p:sp>
      <p:pic>
        <p:nvPicPr>
          <p:cNvPr id="4" name="Picture 6" descr="http://www.mijncv.com/images/people.png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lum contrast="-20000"/>
          </a:blip>
          <a:srcRect/>
          <a:stretch>
            <a:fillRect/>
          </a:stretch>
        </p:blipFill>
        <p:spPr bwMode="auto">
          <a:xfrm>
            <a:off x="7840112" y="5092174"/>
            <a:ext cx="1052707" cy="15488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ru-RU" smtClean="0">
                <a:ln>
                  <a:noFill/>
                </a:ln>
              </a:rPr>
              <a:t>Задания для обучающихся</a:t>
            </a:r>
          </a:p>
        </p:txBody>
      </p:sp>
      <p:sp>
        <p:nvSpPr>
          <p:cNvPr id="49154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Arial" charset="0"/>
              <a:buAutoNum type="arabicPeriod"/>
            </a:pPr>
            <a:r>
              <a:rPr lang="ru-RU" sz="2800" u="sng" smtClean="0"/>
              <a:t>Изучите информацию</a:t>
            </a:r>
            <a:r>
              <a:rPr lang="ru-RU" sz="2800" smtClean="0"/>
              <a:t>, представленную в кейсе (фрагменты работ ученых-лингвистов (М.Т. Баранова, В.В. Бабайцевой, М.М. Разумовской)  о причастии, словарные статьи о причастии из различных словарей).</a:t>
            </a:r>
          </a:p>
          <a:p>
            <a:pPr marL="609600" indent="-609600">
              <a:buFont typeface="Arial" charset="0"/>
              <a:buNone/>
            </a:pPr>
            <a:endParaRPr lang="ru-RU" sz="2800" smtClean="0"/>
          </a:p>
        </p:txBody>
      </p:sp>
      <p:pic>
        <p:nvPicPr>
          <p:cNvPr id="4" name="Picture 6" descr="http://www.mijncv.com/images/people.png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lum contrast="-20000"/>
          </a:blip>
          <a:srcRect/>
          <a:stretch>
            <a:fillRect/>
          </a:stretch>
        </p:blipFill>
        <p:spPr bwMode="auto">
          <a:xfrm>
            <a:off x="7840112" y="5092174"/>
            <a:ext cx="1052707" cy="15488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ru-RU" smtClean="0">
                <a:ln>
                  <a:noFill/>
                </a:ln>
              </a:rPr>
              <a:t>Задания для обучающихся</a:t>
            </a:r>
          </a:p>
        </p:txBody>
      </p:sp>
      <p:sp>
        <p:nvSpPr>
          <p:cNvPr id="50178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997450"/>
          </a:xfrm>
        </p:spPr>
        <p:txBody>
          <a:bodyPr/>
          <a:lstStyle/>
          <a:p>
            <a:pPr marL="609600" indent="-609600">
              <a:buFont typeface="Arial" charset="0"/>
              <a:buAutoNum type="arabicPeriod"/>
            </a:pPr>
            <a:r>
              <a:rPr lang="ru-RU" sz="2800" u="sng" smtClean="0"/>
              <a:t>Изучите информацию</a:t>
            </a:r>
            <a:r>
              <a:rPr lang="ru-RU" sz="2800" smtClean="0"/>
              <a:t>, представленную в кейсе (фрагменты работ ученых-лингвистов (М.Т. Баранова, В.В. Бабайцевой, М.М. Разумовской)  о причастии, словарные статьи о причастии из различных словарей).</a:t>
            </a:r>
          </a:p>
          <a:p>
            <a:pPr marL="609600" indent="-609600">
              <a:buFont typeface="Arial" charset="0"/>
              <a:buAutoNum type="arabicPeriod"/>
            </a:pPr>
            <a:r>
              <a:rPr lang="ru-RU" sz="2800" u="sng" smtClean="0"/>
              <a:t>Сделайте вывод</a:t>
            </a:r>
            <a:r>
              <a:rPr lang="ru-RU" sz="2800" smtClean="0"/>
              <a:t>: почему одни ученые определяют причастие как особую форму глагола, а другие как самостоятельную часть речи (какие аргументы приводят в качестве доказательства)? </a:t>
            </a:r>
          </a:p>
        </p:txBody>
      </p:sp>
      <p:pic>
        <p:nvPicPr>
          <p:cNvPr id="4" name="Picture 6" descr="http://www.mijncv.com/images/people.png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lum contrast="-20000"/>
          </a:blip>
          <a:srcRect/>
          <a:stretch>
            <a:fillRect/>
          </a:stretch>
        </p:blipFill>
        <p:spPr bwMode="auto">
          <a:xfrm>
            <a:off x="7840112" y="5092174"/>
            <a:ext cx="1052707" cy="15488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ru-RU" smtClean="0">
                <a:ln>
                  <a:noFill/>
                </a:ln>
              </a:rPr>
              <a:t>Задания для обучающихся</a:t>
            </a:r>
          </a:p>
        </p:txBody>
      </p:sp>
      <p:sp>
        <p:nvSpPr>
          <p:cNvPr id="51202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99745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 typeface="Arial" charset="0"/>
              <a:buAutoNum type="arabicPeriod"/>
            </a:pPr>
            <a:r>
              <a:rPr lang="ru-RU" sz="2800" u="sng" smtClean="0"/>
              <a:t>Изучите информацию</a:t>
            </a:r>
            <a:r>
              <a:rPr lang="ru-RU" sz="2800" smtClean="0"/>
              <a:t>, представленную в кейсе (фрагменты работ ученых-лингвистов (М.Т. Баранова, В.В. Бабайцевой, М.М. Разумовской)  о причастии, словарные статьи о причастии из различных словарей).</a:t>
            </a:r>
          </a:p>
          <a:p>
            <a:pPr marL="609600" indent="-609600">
              <a:lnSpc>
                <a:spcPct val="90000"/>
              </a:lnSpc>
              <a:buFont typeface="Arial" charset="0"/>
              <a:buAutoNum type="arabicPeriod"/>
            </a:pPr>
            <a:r>
              <a:rPr lang="ru-RU" sz="2800" u="sng" smtClean="0"/>
              <a:t>Сделайте вывод:</a:t>
            </a:r>
            <a:r>
              <a:rPr lang="ru-RU" sz="2800" smtClean="0"/>
              <a:t> почему одни ученые определяют причастие как особую форму глагола, а другие как самостоятельную часть речи (какие аргументы приводят в качестве доказательства)? </a:t>
            </a:r>
          </a:p>
          <a:p>
            <a:pPr marL="609600" indent="-609600">
              <a:lnSpc>
                <a:spcPct val="90000"/>
              </a:lnSpc>
              <a:buFont typeface="Arial" charset="0"/>
              <a:buAutoNum type="arabicPeriod"/>
            </a:pPr>
            <a:r>
              <a:rPr lang="ru-RU" sz="2800" u="sng" smtClean="0"/>
              <a:t>Какая точка зрения вам ближе?</a:t>
            </a:r>
            <a:r>
              <a:rPr lang="ru-RU" sz="2800" smtClean="0"/>
              <a:t> Ответ обоснуйте. </a:t>
            </a:r>
          </a:p>
        </p:txBody>
      </p:sp>
      <p:pic>
        <p:nvPicPr>
          <p:cNvPr id="4" name="Picture 6" descr="http://www.mijncv.com/images/people.png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lum contrast="-20000"/>
          </a:blip>
          <a:srcRect/>
          <a:stretch>
            <a:fillRect/>
          </a:stretch>
        </p:blipFill>
        <p:spPr bwMode="auto">
          <a:xfrm>
            <a:off x="7840112" y="5092174"/>
            <a:ext cx="1052707" cy="15488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ru-RU" smtClean="0">
                <a:ln>
                  <a:noFill/>
                </a:ln>
                <a:latin typeface="Arial" charset="0"/>
              </a:rPr>
              <a:t>Кейс </a:t>
            </a:r>
          </a:p>
        </p:txBody>
      </p:sp>
      <p:sp>
        <p:nvSpPr>
          <p:cNvPr id="1536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ru-RU" smtClean="0"/>
              <a:t>– </a:t>
            </a:r>
            <a:r>
              <a:rPr lang="ru-RU" sz="3600" smtClean="0"/>
              <a:t>это пакет документов для обучающихся, в котором находится </a:t>
            </a:r>
            <a:r>
              <a:rPr lang="ru-RU" sz="3600" b="1" smtClean="0"/>
              <a:t>задание, включающее проблемную ситуацию, вопросы</a:t>
            </a:r>
            <a:r>
              <a:rPr lang="ru-RU" sz="3600" smtClean="0"/>
              <a:t> для ее решения, </a:t>
            </a:r>
            <a:r>
              <a:rPr lang="ru-RU" sz="3600" b="1" smtClean="0"/>
              <a:t>банк</a:t>
            </a:r>
            <a:r>
              <a:rPr lang="ru-RU" sz="3600" smtClean="0"/>
              <a:t> учебных, справочных и других дополнительных </a:t>
            </a:r>
            <a:r>
              <a:rPr lang="ru-RU" sz="3600" b="1" smtClean="0"/>
              <a:t>материалов</a:t>
            </a:r>
            <a:r>
              <a:rPr lang="ru-RU" sz="3600" smtClean="0"/>
              <a:t>, позволяющих найти решение ситуативной задачи</a:t>
            </a:r>
          </a:p>
          <a:p>
            <a:endParaRPr lang="ru-RU" smtClean="0"/>
          </a:p>
        </p:txBody>
      </p:sp>
      <p:pic>
        <p:nvPicPr>
          <p:cNvPr id="4" name="Picture 6" descr="http://www.mijncv.com/images/people.png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lum contrast="-20000"/>
          </a:blip>
          <a:srcRect/>
          <a:stretch>
            <a:fillRect/>
          </a:stretch>
        </p:blipFill>
        <p:spPr bwMode="auto">
          <a:xfrm>
            <a:off x="7819475" y="5092174"/>
            <a:ext cx="1052707" cy="154887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ru-RU" b="0" smtClean="0">
                <a:ln>
                  <a:noFill/>
                </a:ln>
              </a:rPr>
              <a:t>5.Кейс к уроку русского языка </a:t>
            </a:r>
            <a:br>
              <a:rPr lang="ru-RU" b="0" smtClean="0">
                <a:ln>
                  <a:noFill/>
                </a:ln>
              </a:rPr>
            </a:br>
            <a:r>
              <a:rPr lang="ru-RU" b="0" smtClean="0">
                <a:ln>
                  <a:noFill/>
                </a:ln>
              </a:rPr>
              <a:t>по теме «Понятие о причастии»</a:t>
            </a:r>
          </a:p>
        </p:txBody>
      </p:sp>
      <p:sp>
        <p:nvSpPr>
          <p:cNvPr id="66563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400" u="sng" smtClean="0"/>
              <a:t>Цель:</a:t>
            </a:r>
            <a:r>
              <a:rPr lang="ru-RU" sz="2400" smtClean="0"/>
              <a:t> Представить свою точку зрения на проблемный вопрос </a:t>
            </a:r>
          </a:p>
          <a:p>
            <a:pPr>
              <a:lnSpc>
                <a:spcPct val="90000"/>
              </a:lnSpc>
            </a:pPr>
            <a:r>
              <a:rPr lang="ru-RU" sz="2400" u="sng" smtClean="0"/>
              <a:t>Проблемный вопрос:</a:t>
            </a:r>
            <a:r>
              <a:rPr lang="ru-RU" sz="2400" smtClean="0"/>
              <a:t> Причастие – форма глагола или самостоятельная часть речи? </a:t>
            </a:r>
          </a:p>
          <a:p>
            <a:pPr>
              <a:lnSpc>
                <a:spcPct val="90000"/>
              </a:lnSpc>
            </a:pPr>
            <a:r>
              <a:rPr lang="ru-RU" sz="2400" u="sng" smtClean="0"/>
              <a:t>Задания:</a:t>
            </a:r>
          </a:p>
          <a:p>
            <a:pPr>
              <a:lnSpc>
                <a:spcPct val="90000"/>
              </a:lnSpc>
              <a:buFont typeface="Arial" charset="0"/>
              <a:buAutoNum type="arabicPeriod"/>
            </a:pPr>
            <a:r>
              <a:rPr lang="ru-RU" sz="2400" smtClean="0"/>
              <a:t>Изучите информацию, представленную в кейсе (фрагменты работ ученых-лингвистов (М.Т. Баранова, В.В. Бабайцевой, М.М. Разумовской)  о причастии, словарные статьи о причастии из различных словарей.).</a:t>
            </a:r>
          </a:p>
          <a:p>
            <a:pPr>
              <a:lnSpc>
                <a:spcPct val="90000"/>
              </a:lnSpc>
              <a:buFont typeface="Arial" charset="0"/>
              <a:buAutoNum type="arabicPeriod"/>
            </a:pPr>
            <a:r>
              <a:rPr lang="ru-RU" sz="2400" smtClean="0"/>
              <a:t>Сделайте вывод: почему одни ученые определяют причастие как особую форму глагола, а другие как самостоятельную часть речи (какие аргументы приводят в качестве доказательства)? </a:t>
            </a:r>
          </a:p>
          <a:p>
            <a:pPr>
              <a:lnSpc>
                <a:spcPct val="90000"/>
              </a:lnSpc>
              <a:buFont typeface="Arial" charset="0"/>
              <a:buAutoNum type="arabicPeriod"/>
            </a:pPr>
            <a:r>
              <a:rPr lang="ru-RU" sz="2400" smtClean="0"/>
              <a:t>Какая точка зрения вам ближе? Ответ обоснуйте. </a:t>
            </a:r>
          </a:p>
          <a:p>
            <a:pPr>
              <a:lnSpc>
                <a:spcPct val="90000"/>
              </a:lnSpc>
            </a:pPr>
            <a:endParaRPr lang="ru-RU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ru-RU" smtClean="0">
                <a:ln>
                  <a:noFill/>
                </a:ln>
              </a:rPr>
              <a:t>Информационный материал</a:t>
            </a:r>
          </a:p>
        </p:txBody>
      </p:sp>
      <p:sp>
        <p:nvSpPr>
          <p:cNvPr id="68611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ru-RU" sz="2400" smtClean="0"/>
              <a:t>Фрагменты работ ученых-лингвистов (М.Т.Баранова, В.В. Бабайцевой, М.М.Разумовской)  о причастии.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ru-RU" sz="2400" smtClean="0"/>
              <a:t>Словарные статьи о причастии из различных словарей: 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ru-RU" sz="2400" smtClean="0"/>
          </a:p>
          <a:p>
            <a:pPr marL="609600" indent="-609600">
              <a:lnSpc>
                <a:spcPct val="90000"/>
              </a:lnSpc>
              <a:buFontTx/>
              <a:buChar char="-"/>
            </a:pPr>
            <a:r>
              <a:rPr lang="ru-RU" sz="2400" i="1" smtClean="0"/>
              <a:t>Толковый словарь Ушакова. Д.Н. Ушаков. 1935-1940;</a:t>
            </a:r>
          </a:p>
          <a:p>
            <a:pPr marL="609600" indent="-609600">
              <a:lnSpc>
                <a:spcPct val="90000"/>
              </a:lnSpc>
              <a:buFontTx/>
              <a:buChar char="-"/>
            </a:pPr>
            <a:r>
              <a:rPr lang="ru-RU" sz="2400" i="1" smtClean="0"/>
              <a:t>Толковый словарь Ожегова. С.И. Ожегов, Н.Ю. Шведова.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ru-RU" sz="2400" i="1" smtClean="0"/>
              <a:t>1949-1992;</a:t>
            </a:r>
          </a:p>
          <a:p>
            <a:pPr marL="609600" indent="-609600">
              <a:lnSpc>
                <a:spcPct val="90000"/>
              </a:lnSpc>
              <a:buFontTx/>
              <a:buChar char="-"/>
            </a:pPr>
            <a:r>
              <a:rPr lang="ru-RU" sz="2400" i="1" smtClean="0"/>
              <a:t>Словарь лингвистических терминов: Изд. 5-е, 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ru-RU" sz="2400" i="1" smtClean="0"/>
              <a:t>Назрань: Издательство "Пилигрим". Т.В. Жеребило. 2010;</a:t>
            </a:r>
          </a:p>
          <a:p>
            <a:pPr marL="609600" indent="-609600">
              <a:lnSpc>
                <a:spcPct val="90000"/>
              </a:lnSpc>
              <a:buFontTx/>
              <a:buChar char="-"/>
            </a:pPr>
            <a:r>
              <a:rPr lang="ru-RU" sz="2400" i="1" smtClean="0"/>
              <a:t>Wiki</a:t>
            </a:r>
            <a:r>
              <a:rPr lang="en-US" sz="2400" i="1" smtClean="0"/>
              <a:t>p</a:t>
            </a:r>
            <a:r>
              <a:rPr lang="ru-RU" sz="2400" i="1" smtClean="0"/>
              <a:t>edia Foundation. 2010</a:t>
            </a:r>
            <a:r>
              <a:rPr lang="ru-RU" sz="2400" smtClean="0"/>
              <a:t> .</a:t>
            </a:r>
          </a:p>
        </p:txBody>
      </p:sp>
      <p:pic>
        <p:nvPicPr>
          <p:cNvPr id="4" name="Picture 6" descr="http://www.mijncv.com/images/people.png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lum contrast="-20000"/>
          </a:blip>
          <a:srcRect/>
          <a:stretch>
            <a:fillRect/>
          </a:stretch>
        </p:blipFill>
        <p:spPr bwMode="auto">
          <a:xfrm>
            <a:off x="7840112" y="5092174"/>
            <a:ext cx="1052707" cy="15488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ru-RU" sz="4000" smtClean="0">
                <a:ln>
                  <a:noFill/>
                </a:ln>
                <a:latin typeface="Arial" charset="0"/>
              </a:rPr>
              <a:t>Алгоритм формирования кейса</a:t>
            </a:r>
          </a:p>
        </p:txBody>
      </p:sp>
      <p:sp>
        <p:nvSpPr>
          <p:cNvPr id="55298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2400" smtClean="0"/>
              <a:t>1. </a:t>
            </a:r>
            <a:r>
              <a:rPr lang="ru-RU" sz="2400" u="sng" smtClean="0"/>
              <a:t>Определить цель </a:t>
            </a:r>
            <a:r>
              <a:rPr lang="ru-RU" sz="2400" smtClean="0"/>
              <a:t>кейса. Ключевые формулировки: </a:t>
            </a:r>
          </a:p>
          <a:p>
            <a:pPr>
              <a:lnSpc>
                <a:spcPct val="80000"/>
              </a:lnSpc>
            </a:pPr>
            <a:r>
              <a:rPr lang="ru-RU" sz="2400" i="1" smtClean="0"/>
              <a:t>доказать или опровергнуть гипотезу о …</a:t>
            </a:r>
          </a:p>
          <a:p>
            <a:pPr>
              <a:lnSpc>
                <a:spcPct val="80000"/>
              </a:lnSpc>
            </a:pPr>
            <a:r>
              <a:rPr lang="ru-RU" sz="2400" i="1" smtClean="0"/>
              <a:t>выявить закономерности…</a:t>
            </a:r>
          </a:p>
          <a:p>
            <a:pPr>
              <a:lnSpc>
                <a:spcPct val="80000"/>
              </a:lnSpc>
            </a:pPr>
            <a:r>
              <a:rPr lang="ru-RU" sz="2400" i="1" smtClean="0"/>
              <a:t>составить резюме…</a:t>
            </a:r>
          </a:p>
          <a:p>
            <a:pPr>
              <a:lnSpc>
                <a:spcPct val="80000"/>
              </a:lnSpc>
            </a:pPr>
            <a:r>
              <a:rPr lang="ru-RU" sz="2400" i="1" smtClean="0"/>
              <a:t>разрешить противоречие…</a:t>
            </a:r>
          </a:p>
          <a:p>
            <a:pPr>
              <a:lnSpc>
                <a:spcPct val="80000"/>
              </a:lnSpc>
            </a:pPr>
            <a:r>
              <a:rPr lang="ru-RU" sz="2400" i="1" smtClean="0"/>
              <a:t>представить свою точку зрения и др.</a:t>
            </a:r>
            <a:r>
              <a:rPr lang="ru-RU" sz="2400" smtClean="0"/>
              <a:t>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2400" smtClean="0"/>
              <a:t>2. </a:t>
            </a:r>
            <a:r>
              <a:rPr lang="ru-RU" sz="2400" u="sng" smtClean="0"/>
              <a:t>Сформулировать проблемный вопрос</a:t>
            </a:r>
            <a:r>
              <a:rPr lang="ru-RU" sz="2400" smtClean="0"/>
              <a:t>.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2400" smtClean="0"/>
              <a:t>3. </a:t>
            </a:r>
            <a:r>
              <a:rPr lang="ru-RU" sz="2400" u="sng" smtClean="0"/>
              <a:t>Подобрать необходимую информацию</a:t>
            </a:r>
            <a:r>
              <a:rPr lang="ru-RU" sz="2400" smtClean="0"/>
              <a:t>, способствующую решению проблемного вопроса.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2400" smtClean="0"/>
              <a:t>4. </a:t>
            </a:r>
            <a:r>
              <a:rPr lang="ru-RU" sz="2400" u="sng" smtClean="0"/>
              <a:t>Составить задания</a:t>
            </a:r>
            <a:r>
              <a:rPr lang="ru-RU" sz="2400" smtClean="0"/>
              <a:t> для погружения в проблемную ситуацию.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2400" smtClean="0"/>
              <a:t>5. </a:t>
            </a:r>
            <a:r>
              <a:rPr lang="ru-RU" sz="2400" u="sng" smtClean="0"/>
              <a:t>Подготовить необходимые материалы</a:t>
            </a:r>
            <a:r>
              <a:rPr lang="ru-RU" sz="2400" smtClean="0"/>
              <a:t> для аналитической деятельности обучающихся (на печатной основе или в электронном виде).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endParaRPr lang="ru-RU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ru-RU" smtClean="0">
                <a:ln>
                  <a:noFill/>
                </a:ln>
              </a:rPr>
              <a:t>Учителю</a:t>
            </a:r>
          </a:p>
        </p:txBody>
      </p:sp>
      <p:sp>
        <p:nvSpPr>
          <p:cNvPr id="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mtClean="0"/>
              <a:t>доступ к базе современных учебно-методических материалов;</a:t>
            </a:r>
          </a:p>
          <a:p>
            <a:pPr>
              <a:lnSpc>
                <a:spcPct val="90000"/>
              </a:lnSpc>
            </a:pPr>
            <a:r>
              <a:rPr lang="ru-RU" smtClean="0"/>
              <a:t>организация гибкого учебного процесса;</a:t>
            </a:r>
          </a:p>
          <a:p>
            <a:pPr>
              <a:lnSpc>
                <a:spcPct val="90000"/>
              </a:lnSpc>
            </a:pPr>
            <a:r>
              <a:rPr lang="ru-RU" smtClean="0"/>
              <a:t>увеличение/сокращение затрат времени на подготовку к урокам;</a:t>
            </a:r>
          </a:p>
          <a:p>
            <a:pPr>
              <a:lnSpc>
                <a:spcPct val="90000"/>
              </a:lnSpc>
            </a:pPr>
            <a:r>
              <a:rPr lang="ru-RU" smtClean="0"/>
              <a:t>беспрерывное повышение квалификации;</a:t>
            </a:r>
          </a:p>
          <a:p>
            <a:pPr>
              <a:lnSpc>
                <a:spcPct val="90000"/>
              </a:lnSpc>
            </a:pPr>
            <a:r>
              <a:rPr lang="ru-RU" smtClean="0"/>
              <a:t>возможность реализации некоторых элементов учебного процесса во внеурочное время </a:t>
            </a:r>
            <a:r>
              <a:rPr lang="ru-RU" i="1" smtClean="0"/>
              <a:t>и др.</a:t>
            </a:r>
          </a:p>
        </p:txBody>
      </p:sp>
      <p:pic>
        <p:nvPicPr>
          <p:cNvPr id="4" name="Picture 6" descr="http://www.mijncv.com/images/people.png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lum contrast="-20000"/>
          </a:blip>
          <a:srcRect/>
          <a:stretch>
            <a:fillRect/>
          </a:stretch>
        </p:blipFill>
        <p:spPr bwMode="auto">
          <a:xfrm>
            <a:off x="7840112" y="5092174"/>
            <a:ext cx="1052707" cy="15488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ru-RU" smtClean="0">
                <a:ln>
                  <a:noFill/>
                </a:ln>
              </a:rPr>
              <a:t>Обучающемуся</a:t>
            </a:r>
          </a:p>
        </p:txBody>
      </p:sp>
      <p:sp>
        <p:nvSpPr>
          <p:cNvPr id="5734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mtClean="0"/>
              <a:t>работа с дополнительными материалами;</a:t>
            </a:r>
          </a:p>
          <a:p>
            <a:r>
              <a:rPr lang="ru-RU" smtClean="0"/>
              <a:t>постоянный доступ к базе консультаций;</a:t>
            </a:r>
          </a:p>
          <a:p>
            <a:r>
              <a:rPr lang="ru-RU" smtClean="0"/>
              <a:t>возможность самому готовиться ко всем видам контроля;</a:t>
            </a:r>
          </a:p>
          <a:p>
            <a:r>
              <a:rPr lang="ru-RU" smtClean="0"/>
              <a:t>общение с другими учащимися  в группе;</a:t>
            </a:r>
          </a:p>
          <a:p>
            <a:r>
              <a:rPr lang="ru-RU" smtClean="0"/>
              <a:t>освоение современных информационных технологий </a:t>
            </a:r>
            <a:r>
              <a:rPr lang="ru-RU" i="1" smtClean="0"/>
              <a:t>и др.</a:t>
            </a:r>
            <a:r>
              <a:rPr lang="ru-RU" smtClean="0"/>
              <a:t> </a:t>
            </a:r>
          </a:p>
        </p:txBody>
      </p:sp>
      <p:pic>
        <p:nvPicPr>
          <p:cNvPr id="4" name="Picture 6" descr="http://www.mijncv.com/images/people.png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lum contrast="-20000"/>
          </a:blip>
          <a:srcRect/>
          <a:stretch>
            <a:fillRect/>
          </a:stretch>
        </p:blipFill>
        <p:spPr bwMode="auto">
          <a:xfrm>
            <a:off x="7840112" y="5092174"/>
            <a:ext cx="1052707" cy="154887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ru-RU" smtClean="0">
                <a:ln>
                  <a:noFill/>
                </a:ln>
              </a:rPr>
              <a:t>Работа с кейс-технологией</a:t>
            </a:r>
          </a:p>
        </p:txBody>
      </p:sp>
      <p:sp>
        <p:nvSpPr>
          <p:cNvPr id="6963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mtClean="0"/>
              <a:t>позволяет провести анализ реальной ситуации, описание которой одновременно отражает не только какую-либо практическую проблему, но и актуализирует определенный комплекс знаний, который необходимо усвоить при разрешении данной проблемы</a:t>
            </a:r>
          </a:p>
        </p:txBody>
      </p:sp>
      <p:pic>
        <p:nvPicPr>
          <p:cNvPr id="4" name="Picture 6" descr="http://www.mijncv.com/images/people.png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lum contrast="-20000"/>
          </a:blip>
          <a:srcRect/>
          <a:stretch>
            <a:fillRect/>
          </a:stretch>
        </p:blipFill>
        <p:spPr bwMode="auto">
          <a:xfrm>
            <a:off x="7840112" y="5092174"/>
            <a:ext cx="1052707" cy="154887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4"/>
          <p:cNvSpPr>
            <a:spLocks noGrp="1"/>
          </p:cNvSpPr>
          <p:nvPr>
            <p:ph type="title" idx="4294967295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ru-RU" smtClean="0">
                <a:ln>
                  <a:noFill/>
                </a:ln>
              </a:rPr>
              <a:t>Цель кейса</a:t>
            </a:r>
          </a:p>
        </p:txBody>
      </p:sp>
      <p:sp>
        <p:nvSpPr>
          <p:cNvPr id="17410" name="Rectangle 5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ru-RU" sz="3600" smtClean="0"/>
              <a:t>активизация самостоятельной поисковой и аналитической деятельности обучающихся, развитие понятийного мышления, суждения и умозаключения при изучении любого программного материала</a:t>
            </a:r>
          </a:p>
        </p:txBody>
      </p:sp>
      <p:pic>
        <p:nvPicPr>
          <p:cNvPr id="4" name="Picture 6" descr="http://www.mijncv.com/images/people.png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lum contrast="-20000"/>
          </a:blip>
          <a:srcRect/>
          <a:stretch>
            <a:fillRect/>
          </a:stretch>
        </p:blipFill>
        <p:spPr bwMode="auto">
          <a:xfrm>
            <a:off x="7840112" y="5092174"/>
            <a:ext cx="1052707" cy="15488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ru-RU" smtClean="0">
                <a:ln>
                  <a:noFill/>
                </a:ln>
              </a:rPr>
              <a:t>Формулировка цели</a:t>
            </a:r>
          </a:p>
        </p:txBody>
      </p:sp>
      <p:sp>
        <p:nvSpPr>
          <p:cNvPr id="19458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3600" smtClean="0"/>
              <a:t>доказать/опровергнуть гипотезу о …</a:t>
            </a:r>
          </a:p>
          <a:p>
            <a:r>
              <a:rPr lang="ru-RU" sz="3600" smtClean="0"/>
              <a:t>выявить закономерности…</a:t>
            </a:r>
          </a:p>
          <a:p>
            <a:r>
              <a:rPr lang="ru-RU" sz="3600" smtClean="0"/>
              <a:t>составить резюме…</a:t>
            </a:r>
          </a:p>
          <a:p>
            <a:r>
              <a:rPr lang="ru-RU" sz="3600" smtClean="0"/>
              <a:t>разрешить противоречие…</a:t>
            </a:r>
          </a:p>
          <a:p>
            <a:r>
              <a:rPr lang="ru-RU" sz="3600" smtClean="0"/>
              <a:t>представить свою точку зрения </a:t>
            </a:r>
            <a:r>
              <a:rPr lang="ru-RU" sz="3600" i="1" smtClean="0"/>
              <a:t>и др.</a:t>
            </a:r>
          </a:p>
        </p:txBody>
      </p:sp>
      <p:pic>
        <p:nvPicPr>
          <p:cNvPr id="4" name="Picture 6" descr="http://www.mijncv.com/images/people.png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lum contrast="-20000"/>
          </a:blip>
          <a:srcRect/>
          <a:stretch>
            <a:fillRect/>
          </a:stretch>
        </p:blipFill>
        <p:spPr bwMode="auto">
          <a:xfrm>
            <a:off x="7840112" y="5092174"/>
            <a:ext cx="1052707" cy="15488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ru-RU" smtClean="0">
                <a:ln>
                  <a:noFill/>
                </a:ln>
              </a:rPr>
              <a:t>Пример цели кейса</a:t>
            </a:r>
          </a:p>
        </p:txBody>
      </p:sp>
      <p:sp>
        <p:nvSpPr>
          <p:cNvPr id="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 typeface="Arial" charset="0"/>
              <a:buNone/>
            </a:pPr>
            <a:r>
              <a:rPr lang="ru-RU" i="1" smtClean="0"/>
              <a:t>П.П.Бажов. Сказ «Каменный цветок»</a:t>
            </a:r>
          </a:p>
          <a:p>
            <a:pPr>
              <a:buFont typeface="Arial" charset="0"/>
              <a:buNone/>
            </a:pPr>
            <a:endParaRPr lang="ru-RU" i="1" smtClean="0"/>
          </a:p>
          <a:p>
            <a:pPr>
              <a:buFont typeface="Arial" charset="0"/>
              <a:buNone/>
            </a:pPr>
            <a:r>
              <a:rPr lang="ru-RU" sz="3600" smtClean="0"/>
              <a:t>Представить свою точку зрения по проблемному вопросу: «От чьего лица идет повествование: от лица автора или рассказчика?»</a:t>
            </a:r>
          </a:p>
        </p:txBody>
      </p:sp>
      <p:pic>
        <p:nvPicPr>
          <p:cNvPr id="4" name="Picture 6" descr="http://www.mijncv.com/images/people.png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lum contrast="-20000"/>
          </a:blip>
          <a:srcRect/>
          <a:stretch>
            <a:fillRect/>
          </a:stretch>
        </p:blipFill>
        <p:spPr bwMode="auto">
          <a:xfrm>
            <a:off x="7892158" y="5091534"/>
            <a:ext cx="1008111" cy="14836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ru-RU" smtClean="0">
                <a:ln>
                  <a:noFill/>
                </a:ln>
              </a:rPr>
              <a:t>Пример цели кейса</a:t>
            </a:r>
          </a:p>
        </p:txBody>
      </p:sp>
      <p:sp>
        <p:nvSpPr>
          <p:cNvPr id="2150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 typeface="Arial" charset="0"/>
              <a:buNone/>
            </a:pPr>
            <a:r>
              <a:rPr lang="ru-RU" i="1" smtClean="0"/>
              <a:t>М.Ю.Лермонтов. </a:t>
            </a:r>
          </a:p>
          <a:p>
            <a:pPr algn="ctr">
              <a:buFont typeface="Arial" charset="0"/>
              <a:buNone/>
            </a:pPr>
            <a:r>
              <a:rPr lang="ru-RU" i="1" smtClean="0"/>
              <a:t>Роман «Герой нашего времени»</a:t>
            </a:r>
          </a:p>
          <a:p>
            <a:pPr>
              <a:buFont typeface="Arial" charset="0"/>
              <a:buNone/>
            </a:pPr>
            <a:endParaRPr lang="ru-RU" i="1" smtClean="0"/>
          </a:p>
          <a:p>
            <a:pPr>
              <a:buFont typeface="Arial" charset="0"/>
              <a:buNone/>
            </a:pPr>
            <a:r>
              <a:rPr lang="ru-RU" sz="3600" smtClean="0"/>
              <a:t>Доказать или опровергнуть гипотезу о том, что М.Ю.Лермонтов является прообразом своего героя </a:t>
            </a:r>
          </a:p>
        </p:txBody>
      </p:sp>
      <p:pic>
        <p:nvPicPr>
          <p:cNvPr id="4" name="Picture 6" descr="http://www.mijncv.com/images/people.png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lum contrast="-20000"/>
          </a:blip>
          <a:srcRect/>
          <a:stretch>
            <a:fillRect/>
          </a:stretch>
        </p:blipFill>
        <p:spPr bwMode="auto">
          <a:xfrm>
            <a:off x="7840112" y="5092174"/>
            <a:ext cx="1052707" cy="15488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title"/>
          </p:nvPr>
        </p:nvSpPr>
        <p:spPr bwMode="auto">
          <a:xfrm>
            <a:off x="512676" y="280901"/>
            <a:ext cx="8117061" cy="1127342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ru-RU" smtClean="0">
                <a:ln>
                  <a:noFill/>
                </a:ln>
              </a:rPr>
              <a:t>Подбор источников</a:t>
            </a:r>
          </a:p>
        </p:txBody>
      </p:sp>
      <p:sp>
        <p:nvSpPr>
          <p:cNvPr id="22530" name="Rectangle 5"/>
          <p:cNvSpPr>
            <a:spLocks noGrp="1"/>
          </p:cNvSpPr>
          <p:nvPr>
            <p:ph sz="quarter" idx="4294967295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endParaRPr lang="ru-RU" sz="2400" smtClean="0"/>
          </a:p>
        </p:txBody>
      </p:sp>
      <p:sp>
        <p:nvSpPr>
          <p:cNvPr id="22531" name="Rectangle 7"/>
          <p:cNvSpPr>
            <a:spLocks noGrp="1"/>
          </p:cNvSpPr>
          <p:nvPr>
            <p:ph sz="quarter" idx="4294967295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endParaRPr lang="ru-RU" sz="2400" smtClean="0"/>
          </a:p>
        </p:txBody>
      </p:sp>
      <p:sp>
        <p:nvSpPr>
          <p:cNvPr id="22532" name="Rectangle 8"/>
          <p:cNvSpPr>
            <a:spLocks noGrp="1"/>
          </p:cNvSpPr>
          <p:nvPr>
            <p:ph sz="quarter" idx="4294967295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endParaRPr lang="ru-RU" sz="2400" smtClean="0"/>
          </a:p>
        </p:txBody>
      </p:sp>
      <p:pic>
        <p:nvPicPr>
          <p:cNvPr id="4" name="Picture 6" descr="http://www.mijncv.com/images/people.png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lum contrast="-20000"/>
          </a:blip>
          <a:srcRect/>
          <a:stretch>
            <a:fillRect/>
          </a:stretch>
        </p:blipFill>
        <p:spPr bwMode="auto">
          <a:xfrm>
            <a:off x="7840112" y="5092174"/>
            <a:ext cx="1052707" cy="1548870"/>
          </a:xfrm>
          <a:prstGeom prst="rect">
            <a:avLst/>
          </a:prstGeom>
          <a:noFill/>
        </p:spPr>
      </p:pic>
      <p:pic>
        <p:nvPicPr>
          <p:cNvPr id="22534" name="Picture 10" descr="i?id=580a13bfd87a51e7e4a1bcea9d4a0630-l&amp;n=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2988" y="1268413"/>
            <a:ext cx="3527425" cy="290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5" name="Rectangle 3"/>
          <p:cNvSpPr>
            <a:spLocks/>
          </p:cNvSpPr>
          <p:nvPr/>
        </p:nvSpPr>
        <p:spPr bwMode="auto">
          <a:xfrm>
            <a:off x="215900" y="18161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Arial" charset="0"/>
              <a:buNone/>
            </a:pPr>
            <a:endParaRPr lang="ru-RU" sz="3200">
              <a:latin typeface="Calibri" pitchFamily="34" charset="0"/>
            </a:endParaRPr>
          </a:p>
        </p:txBody>
      </p:sp>
      <p:sp>
        <p:nvSpPr>
          <p:cNvPr id="22536" name="AutoShape 15" descr="10795"/>
          <p:cNvSpPr>
            <a:spLocks noChangeAspect="1" noChangeArrowheads="1"/>
          </p:cNvSpPr>
          <p:nvPr/>
        </p:nvSpPr>
        <p:spPr bwMode="auto">
          <a:xfrm>
            <a:off x="155575" y="460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2537" name="AutoShape 17" descr="10795"/>
          <p:cNvSpPr>
            <a:spLocks noChangeAspect="1" noChangeArrowheads="1"/>
          </p:cNvSpPr>
          <p:nvPr/>
        </p:nvSpPr>
        <p:spPr bwMode="auto">
          <a:xfrm>
            <a:off x="155575" y="460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2538" name="AutoShape 19" descr="10795"/>
          <p:cNvSpPr>
            <a:spLocks noChangeAspect="1" noChangeArrowheads="1"/>
          </p:cNvSpPr>
          <p:nvPr/>
        </p:nvSpPr>
        <p:spPr bwMode="auto">
          <a:xfrm>
            <a:off x="155575" y="460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2539" name="AutoShape 21" descr="10795"/>
          <p:cNvSpPr>
            <a:spLocks noChangeAspect="1" noChangeArrowheads="1"/>
          </p:cNvSpPr>
          <p:nvPr/>
        </p:nvSpPr>
        <p:spPr bwMode="auto">
          <a:xfrm>
            <a:off x="155575" y="460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2540" name="AutoShape 23" descr="10795"/>
          <p:cNvSpPr>
            <a:spLocks noChangeAspect="1" noChangeArrowheads="1"/>
          </p:cNvSpPr>
          <p:nvPr/>
        </p:nvSpPr>
        <p:spPr bwMode="auto">
          <a:xfrm>
            <a:off x="155575" y="460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2541" name="AutoShape 25" descr="10795"/>
          <p:cNvSpPr>
            <a:spLocks noChangeAspect="1" noChangeArrowheads="1"/>
          </p:cNvSpPr>
          <p:nvPr/>
        </p:nvSpPr>
        <p:spPr bwMode="auto">
          <a:xfrm>
            <a:off x="155575" y="460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2542" name="Rectangle 3"/>
          <p:cNvSpPr>
            <a:spLocks noGrp="1"/>
          </p:cNvSpPr>
          <p:nvPr>
            <p:ph sz="quarter" idx="4294967295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>
              <a:buFont typeface="Arial" charset="0"/>
              <a:buNone/>
            </a:pPr>
            <a:endParaRPr lang="ru-RU" sz="2400" smtClean="0">
              <a:latin typeface="Arial" charset="0"/>
            </a:endParaRPr>
          </a:p>
        </p:txBody>
      </p:sp>
      <p:sp>
        <p:nvSpPr>
          <p:cNvPr id="22543" name="AutoShape 28" descr="10795"/>
          <p:cNvSpPr>
            <a:spLocks noChangeAspect="1" noChangeArrowheads="1"/>
          </p:cNvSpPr>
          <p:nvPr/>
        </p:nvSpPr>
        <p:spPr bwMode="auto">
          <a:xfrm>
            <a:off x="155575" y="460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2544" name="AutoShape 30" descr="10795"/>
          <p:cNvSpPr>
            <a:spLocks noChangeAspect="1" noChangeArrowheads="1"/>
          </p:cNvSpPr>
          <p:nvPr/>
        </p:nvSpPr>
        <p:spPr bwMode="auto">
          <a:xfrm>
            <a:off x="155575" y="460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2545" name="AutoShape 32" descr="10795"/>
          <p:cNvSpPr>
            <a:spLocks noChangeAspect="1" noChangeArrowheads="1"/>
          </p:cNvSpPr>
          <p:nvPr/>
        </p:nvSpPr>
        <p:spPr bwMode="auto">
          <a:xfrm>
            <a:off x="155575" y="460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22546" name="Picture 34" descr="img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3800" y="3959225"/>
            <a:ext cx="3863975" cy="289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47" name="Picture 36" descr="1311039206_pv5g2kugadw74tq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-713434">
            <a:off x="2771775" y="3789363"/>
            <a:ext cx="2052638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48" name="Picture 38" descr="7fe1fe2527564336521b315aa29d466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-655638">
            <a:off x="395288" y="3716338"/>
            <a:ext cx="2168525" cy="279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49" name="Picture 44" descr="i?id=d172b45d2cac15059ba3fc91ff17098e-l&amp;n=1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435913">
            <a:off x="5219700" y="1268413"/>
            <a:ext cx="3074988" cy="2582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ru-RU" smtClean="0">
                <a:ln>
                  <a:noFill/>
                </a:ln>
              </a:rPr>
              <a:t>Необходимый материал</a:t>
            </a:r>
          </a:p>
        </p:txBody>
      </p:sp>
      <p:sp>
        <p:nvSpPr>
          <p:cNvPr id="23554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z="3600" smtClean="0"/>
              <a:t>отдельная (справочная)</a:t>
            </a:r>
            <a:r>
              <a:rPr lang="ru-RU" sz="3600" smtClean="0">
                <a:latin typeface="Arial" charset="0"/>
              </a:rPr>
              <a:t> </a:t>
            </a:r>
            <a:r>
              <a:rPr lang="ru-RU" sz="3600" smtClean="0"/>
              <a:t>информация;</a:t>
            </a:r>
          </a:p>
          <a:p>
            <a:pPr>
              <a:lnSpc>
                <a:spcPct val="90000"/>
              </a:lnSpc>
            </a:pPr>
            <a:r>
              <a:rPr lang="ru-RU" sz="3600" smtClean="0"/>
              <a:t>отрывки из текстов художественной и научной литературы;</a:t>
            </a:r>
          </a:p>
          <a:p>
            <a:pPr>
              <a:lnSpc>
                <a:spcPct val="90000"/>
              </a:lnSpc>
            </a:pPr>
            <a:r>
              <a:rPr lang="ru-RU" sz="3600" smtClean="0"/>
              <a:t>таблицы;</a:t>
            </a:r>
          </a:p>
          <a:p>
            <a:pPr>
              <a:lnSpc>
                <a:spcPct val="90000"/>
              </a:lnSpc>
            </a:pPr>
            <a:r>
              <a:rPr lang="ru-RU" sz="3600" smtClean="0"/>
              <a:t>географические карты;</a:t>
            </a:r>
          </a:p>
          <a:p>
            <a:pPr>
              <a:lnSpc>
                <a:spcPct val="90000"/>
              </a:lnSpc>
            </a:pPr>
            <a:r>
              <a:rPr lang="ru-RU" sz="3600" smtClean="0"/>
              <a:t>фотографии;</a:t>
            </a:r>
          </a:p>
          <a:p>
            <a:pPr>
              <a:lnSpc>
                <a:spcPct val="90000"/>
              </a:lnSpc>
            </a:pPr>
            <a:r>
              <a:rPr lang="ru-RU" sz="3600" smtClean="0"/>
              <a:t>репродукции картин;</a:t>
            </a:r>
          </a:p>
          <a:p>
            <a:pPr>
              <a:lnSpc>
                <a:spcPct val="90000"/>
              </a:lnSpc>
            </a:pPr>
            <a:r>
              <a:rPr lang="ru-RU" sz="3600" smtClean="0"/>
              <a:t>Интернет-сайты </a:t>
            </a:r>
            <a:r>
              <a:rPr lang="ru-RU" sz="3600" i="1" smtClean="0"/>
              <a:t>и др.</a:t>
            </a:r>
            <a:r>
              <a:rPr lang="ru-RU" sz="3600" smtClean="0"/>
              <a:t> </a:t>
            </a:r>
          </a:p>
        </p:txBody>
      </p:sp>
      <p:pic>
        <p:nvPicPr>
          <p:cNvPr id="4" name="Picture 6" descr="http://www.mijncv.com/images/people.png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lum contrast="-20000"/>
          </a:blip>
          <a:srcRect/>
          <a:stretch>
            <a:fillRect/>
          </a:stretch>
        </p:blipFill>
        <p:spPr bwMode="auto">
          <a:xfrm>
            <a:off x="7840112" y="5092174"/>
            <a:ext cx="1052707" cy="15488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ru-RU" smtClean="0">
                <a:ln>
                  <a:noFill/>
                </a:ln>
              </a:rPr>
              <a:t>Урок русского языка</a:t>
            </a:r>
          </a:p>
        </p:txBody>
      </p:sp>
      <p:sp>
        <p:nvSpPr>
          <p:cNvPr id="24578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 typeface="Arial" charset="0"/>
              <a:buNone/>
            </a:pPr>
            <a:r>
              <a:rPr lang="ru-RU" sz="3600" smtClean="0"/>
              <a:t>Тема «</a:t>
            </a:r>
            <a:r>
              <a:rPr lang="ru-RU" sz="3600" smtClean="0">
                <a:latin typeface="Arial" charset="0"/>
              </a:rPr>
              <a:t>Понятие о причастии</a:t>
            </a:r>
            <a:r>
              <a:rPr lang="ru-RU" sz="3600" smtClean="0"/>
              <a:t>», 7 класс</a:t>
            </a:r>
          </a:p>
          <a:p>
            <a:endParaRPr lang="ru-RU" sz="3600" smtClean="0"/>
          </a:p>
          <a:p>
            <a:pPr>
              <a:buFont typeface="Arial" charset="0"/>
              <a:buNone/>
            </a:pPr>
            <a:r>
              <a:rPr lang="ru-RU" sz="3600" smtClean="0"/>
              <a:t>1. Изучение содержания программ по русскому языку М.Т. Баранова и Л.М.Рыбченковой</a:t>
            </a:r>
          </a:p>
        </p:txBody>
      </p:sp>
      <p:pic>
        <p:nvPicPr>
          <p:cNvPr id="4" name="Picture 6" descr="http://www.mijncv.com/images/people.png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lum contrast="-20000"/>
          </a:blip>
          <a:srcRect/>
          <a:stretch>
            <a:fillRect/>
          </a:stretch>
        </p:blipFill>
        <p:spPr bwMode="auto">
          <a:xfrm>
            <a:off x="7840112" y="5092174"/>
            <a:ext cx="1052707" cy="15488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Деловой 1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Деловой 14</Template>
  <TotalTime>590</TotalTime>
  <Words>767</Words>
  <Application>Microsoft Office PowerPoint</Application>
  <PresentationFormat>Экран (4:3)</PresentationFormat>
  <Paragraphs>124</Paragraphs>
  <Slides>25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8" baseType="lpstr">
      <vt:lpstr>Arial</vt:lpstr>
      <vt:lpstr>Calibri</vt:lpstr>
      <vt:lpstr>Деловой 14</vt:lpstr>
      <vt:lpstr>Маслова Елена Дмитриевна,  учитель русского языка и литературы МАОУ СОШ № 4</vt:lpstr>
      <vt:lpstr>Кейс </vt:lpstr>
      <vt:lpstr>Цель кейса</vt:lpstr>
      <vt:lpstr>Формулировка цели</vt:lpstr>
      <vt:lpstr>Пример цели кейса</vt:lpstr>
      <vt:lpstr>Пример цели кейса</vt:lpstr>
      <vt:lpstr>Подбор источников</vt:lpstr>
      <vt:lpstr>Необходимый материал</vt:lpstr>
      <vt:lpstr>Урок русского языка</vt:lpstr>
      <vt:lpstr>Слайд 10</vt:lpstr>
      <vt:lpstr>Слайд 11</vt:lpstr>
      <vt:lpstr>Слайд 12</vt:lpstr>
      <vt:lpstr>2. Постановка  проблемного вопроса</vt:lpstr>
      <vt:lpstr>Проблемный вопрос</vt:lpstr>
      <vt:lpstr>Цель кейса</vt:lpstr>
      <vt:lpstr>3. Подбор информационного материала</vt:lpstr>
      <vt:lpstr>Задания для обучающихся</vt:lpstr>
      <vt:lpstr>Задания для обучающихся</vt:lpstr>
      <vt:lpstr>Задания для обучающихся</vt:lpstr>
      <vt:lpstr>5.Кейс к уроку русского языка  по теме «Понятие о причастии»</vt:lpstr>
      <vt:lpstr>Информационный материал</vt:lpstr>
      <vt:lpstr>Алгоритм формирования кейса</vt:lpstr>
      <vt:lpstr>Учителю</vt:lpstr>
      <vt:lpstr>Обучающемуся</vt:lpstr>
      <vt:lpstr>Работа с кейс-технологией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Елена</cp:lastModifiedBy>
  <cp:revision>31</cp:revision>
  <dcterms:created xsi:type="dcterms:W3CDTF">2014-09-06T13:20:41Z</dcterms:created>
  <dcterms:modified xsi:type="dcterms:W3CDTF">2025-03-09T15:28:30Z</dcterms:modified>
</cp:coreProperties>
</file>