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314" r:id="rId3"/>
    <p:sldId id="316" r:id="rId4"/>
    <p:sldId id="280" r:id="rId5"/>
    <p:sldId id="256" r:id="rId6"/>
    <p:sldId id="276" r:id="rId7"/>
    <p:sldId id="269" r:id="rId8"/>
    <p:sldId id="279" r:id="rId9"/>
    <p:sldId id="281" r:id="rId10"/>
    <p:sldId id="283" r:id="rId11"/>
    <p:sldId id="284" r:id="rId12"/>
    <p:sldId id="282" r:id="rId13"/>
    <p:sldId id="312" r:id="rId14"/>
    <p:sldId id="301" r:id="rId15"/>
    <p:sldId id="273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4" autoAdjust="0"/>
    <p:restoredTop sz="94660"/>
  </p:normalViewPr>
  <p:slideViewPr>
    <p:cSldViewPr>
      <p:cViewPr>
        <p:scale>
          <a:sx n="76" d="100"/>
          <a:sy n="76" d="100"/>
        </p:scale>
        <p:origin x="-102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Коренные </a:t>
            </a:r>
            <a:br>
              <a:rPr lang="ru-RU" dirty="0" smtClean="0"/>
            </a:br>
            <a:r>
              <a:rPr lang="ru-RU" dirty="0" smtClean="0"/>
              <a:t>малочисленные народы </a:t>
            </a:r>
            <a:br>
              <a:rPr lang="ru-RU" dirty="0" smtClean="0"/>
            </a:br>
            <a:r>
              <a:rPr lang="ru-RU" dirty="0" smtClean="0"/>
              <a:t>хабаровского</a:t>
            </a:r>
            <a:br>
              <a:rPr lang="ru-RU" dirty="0" smtClean="0"/>
            </a:b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2952328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музей\Мои документы\Мои рисунки\петрог\проводник Арсеньева 1985.jpg"/>
          <p:cNvPicPr>
            <a:picLocks noChangeAspect="1" noChangeArrowheads="1"/>
          </p:cNvPicPr>
          <p:nvPr/>
        </p:nvPicPr>
        <p:blipFill>
          <a:blip r:embed="rId2" cstate="print"/>
          <a:srcRect r="27"/>
          <a:stretch>
            <a:fillRect/>
          </a:stretch>
        </p:blipFill>
        <p:spPr bwMode="auto">
          <a:xfrm>
            <a:off x="323528" y="2578571"/>
            <a:ext cx="352839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музей\Мои документы\Мои рисунки\петрог\проводник Арсеньева 1986.jpg"/>
          <p:cNvPicPr>
            <a:picLocks noChangeAspect="1" noChangeArrowheads="1"/>
          </p:cNvPicPr>
          <p:nvPr/>
        </p:nvPicPr>
        <p:blipFill>
          <a:blip r:embed="rId3" cstate="print"/>
          <a:srcRect b="197"/>
          <a:stretch>
            <a:fillRect/>
          </a:stretch>
        </p:blipFill>
        <p:spPr bwMode="auto">
          <a:xfrm>
            <a:off x="5580112" y="4614458"/>
            <a:ext cx="29523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3903712"/>
          </a:xfrm>
        </p:spPr>
        <p:txBody>
          <a:bodyPr/>
          <a:lstStyle/>
          <a:p>
            <a:r>
              <a:rPr lang="ru-RU" dirty="0" smtClean="0"/>
              <a:t>Эвенки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(устаревшее</a:t>
            </a:r>
            <a:br>
              <a:rPr lang="ru-RU" sz="3200" dirty="0" smtClean="0"/>
            </a:br>
            <a:r>
              <a:rPr lang="ru-RU" sz="3200" dirty="0" smtClean="0"/>
              <a:t> название – </a:t>
            </a:r>
            <a:br>
              <a:rPr lang="ru-RU" sz="3200" dirty="0" smtClean="0"/>
            </a:br>
            <a:r>
              <a:rPr lang="ru-RU" sz="3200" dirty="0" smtClean="0"/>
              <a:t>тунгусы </a:t>
            </a:r>
            <a:br>
              <a:rPr lang="ru-RU" sz="3200" dirty="0" smtClean="0"/>
            </a:br>
            <a:r>
              <a:rPr lang="ru-RU" sz="3200" dirty="0" smtClean="0"/>
              <a:t>«оленьи люди»)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39864"/>
            <a:ext cx="2736304" cy="2409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музей\Мои документы\Мои рисунки\петрог\эвэнки 012.jpg"/>
          <p:cNvPicPr>
            <a:picLocks noChangeAspect="1" noChangeArrowheads="1"/>
          </p:cNvPicPr>
          <p:nvPr/>
        </p:nvPicPr>
        <p:blipFill>
          <a:blip r:embed="rId2" cstate="print"/>
          <a:srcRect r="56" b="49"/>
          <a:stretch>
            <a:fillRect/>
          </a:stretch>
        </p:blipFill>
        <p:spPr bwMode="auto">
          <a:xfrm>
            <a:off x="539552" y="653420"/>
            <a:ext cx="4320480" cy="589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4119736"/>
          </a:xfrm>
        </p:spPr>
        <p:txBody>
          <a:bodyPr/>
          <a:lstStyle/>
          <a:p>
            <a:r>
              <a:rPr lang="ru-RU" dirty="0" smtClean="0"/>
              <a:t>Эвены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(устаревшее</a:t>
            </a:r>
            <a:br>
              <a:rPr lang="ru-RU" sz="3200" dirty="0" smtClean="0"/>
            </a:br>
            <a:r>
              <a:rPr lang="ru-RU" sz="3200" dirty="0" smtClean="0"/>
              <a:t>название</a:t>
            </a:r>
            <a:br>
              <a:rPr lang="ru-RU" sz="3200" dirty="0" smtClean="0"/>
            </a:br>
            <a:r>
              <a:rPr lang="ru-RU" sz="3200" dirty="0" smtClean="0"/>
              <a:t>ламуты</a:t>
            </a:r>
            <a:br>
              <a:rPr lang="ru-RU" sz="3200" dirty="0" smtClean="0"/>
            </a:br>
            <a:r>
              <a:rPr lang="ru-RU" sz="3200" dirty="0" smtClean="0"/>
              <a:t>«приморские</a:t>
            </a:r>
            <a:br>
              <a:rPr lang="ru-RU" sz="3200" dirty="0" smtClean="0"/>
            </a:br>
            <a:r>
              <a:rPr lang="ru-RU" sz="3200" dirty="0" smtClean="0"/>
              <a:t>жители»)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2736304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музей\Мои документы\Мои рисунки\петрог\эвэны 009.jpg"/>
          <p:cNvPicPr>
            <a:picLocks noChangeAspect="1" noChangeArrowheads="1"/>
          </p:cNvPicPr>
          <p:nvPr/>
        </p:nvPicPr>
        <p:blipFill>
          <a:blip r:embed="rId2" cstate="print"/>
          <a:srcRect r="56"/>
          <a:stretch>
            <a:fillRect/>
          </a:stretch>
        </p:blipFill>
        <p:spPr bwMode="auto">
          <a:xfrm>
            <a:off x="683568" y="332656"/>
            <a:ext cx="4464496" cy="618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3903712"/>
          </a:xfrm>
        </p:spPr>
        <p:txBody>
          <a:bodyPr/>
          <a:lstStyle/>
          <a:p>
            <a:r>
              <a:rPr lang="ru-RU" dirty="0" err="1" smtClean="0"/>
              <a:t>Ульчи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(устаревшее </a:t>
            </a:r>
            <a:br>
              <a:rPr lang="ru-RU" sz="3200" dirty="0" smtClean="0"/>
            </a:br>
            <a:r>
              <a:rPr lang="ru-RU" sz="3200" dirty="0" smtClean="0"/>
              <a:t>название </a:t>
            </a:r>
            <a:br>
              <a:rPr lang="ru-RU" sz="3200" dirty="0" smtClean="0"/>
            </a:br>
            <a:r>
              <a:rPr lang="ru-RU" sz="3200" dirty="0" err="1" smtClean="0"/>
              <a:t>мангуны</a:t>
            </a:r>
            <a:r>
              <a:rPr lang="ru-RU" sz="3200" dirty="0" smtClean="0"/>
              <a:t> –</a:t>
            </a:r>
            <a:br>
              <a:rPr lang="ru-RU" sz="3200" dirty="0" smtClean="0"/>
            </a:br>
            <a:r>
              <a:rPr lang="ru-RU" sz="3200" dirty="0" smtClean="0"/>
              <a:t> «амурские люди»)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411760" y="4941168"/>
            <a:ext cx="1302722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музей\Мои документы\Мои рисунки\петрог\ульчи.jpg"/>
          <p:cNvPicPr>
            <a:picLocks noChangeAspect="1" noChangeArrowheads="1"/>
          </p:cNvPicPr>
          <p:nvPr/>
        </p:nvPicPr>
        <p:blipFill>
          <a:blip r:embed="rId2" cstate="print"/>
          <a:srcRect r="56" b="29"/>
          <a:stretch>
            <a:fillRect/>
          </a:stretch>
        </p:blipFill>
        <p:spPr bwMode="auto">
          <a:xfrm>
            <a:off x="179512" y="1124744"/>
            <a:ext cx="4032448" cy="549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ульчи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682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Традиционные занятия – рыболовство, охота на морского зверя.</a:t>
            </a:r>
          </a:p>
          <a:p>
            <a:r>
              <a:rPr lang="ru-RU" dirty="0" smtClean="0"/>
              <a:t>Искусно сделанные из рыбьей кожи халаты, вышитые красочные ковры, плетённые из лозы </a:t>
            </a:r>
            <a:r>
              <a:rPr lang="ru-RU" dirty="0" err="1" smtClean="0"/>
              <a:t>соро</a:t>
            </a:r>
            <a:r>
              <a:rPr lang="ru-RU" dirty="0" smtClean="0"/>
              <a:t> (корзинки), орнаментированные из бересты туеса составляют гордость традиционной </a:t>
            </a:r>
            <a:r>
              <a:rPr lang="ru-RU" dirty="0" err="1" smtClean="0"/>
              <a:t>ульчской</a:t>
            </a:r>
            <a:r>
              <a:rPr lang="ru-RU" dirty="0" smtClean="0"/>
              <a:t> культуры. </a:t>
            </a:r>
            <a:endParaRPr lang="ru-RU" dirty="0"/>
          </a:p>
        </p:txBody>
      </p:sp>
      <p:pic>
        <p:nvPicPr>
          <p:cNvPr id="13314" name="Picture 2" descr="C:\Documents and Settings\музей\Мои документы\Мои рисунки\петрог\ульчи 004.jpg"/>
          <p:cNvPicPr>
            <a:picLocks noChangeAspect="1" noChangeArrowheads="1"/>
          </p:cNvPicPr>
          <p:nvPr/>
        </p:nvPicPr>
        <p:blipFill>
          <a:blip r:embed="rId2" cstate="print"/>
          <a:srcRect r="21" b="7"/>
          <a:stretch>
            <a:fillRect/>
          </a:stretch>
        </p:blipFill>
        <p:spPr bwMode="auto">
          <a:xfrm>
            <a:off x="5076056" y="404664"/>
            <a:ext cx="3618419" cy="4202163"/>
          </a:xfrm>
          <a:prstGeom prst="rect">
            <a:avLst/>
          </a:prstGeom>
          <a:noFill/>
        </p:spPr>
      </p:pic>
      <p:pic>
        <p:nvPicPr>
          <p:cNvPr id="13315" name="Picture 3" descr="C:\Documents and Settings\музей\Мои документы\Мои рисунки\петрог\ульчи 003.jpg"/>
          <p:cNvPicPr>
            <a:picLocks noChangeAspect="1" noChangeArrowheads="1"/>
          </p:cNvPicPr>
          <p:nvPr/>
        </p:nvPicPr>
        <p:blipFill>
          <a:blip r:embed="rId3" cstate="print"/>
          <a:srcRect t="2440" b="2373"/>
          <a:stretch>
            <a:fillRect/>
          </a:stretch>
        </p:blipFill>
        <p:spPr bwMode="auto">
          <a:xfrm>
            <a:off x="4355976" y="4365104"/>
            <a:ext cx="3096344" cy="227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ульчи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970952"/>
          </a:xfrm>
        </p:spPr>
        <p:txBody>
          <a:bodyPr/>
          <a:lstStyle/>
          <a:p>
            <a:r>
              <a:rPr lang="ru-RU" dirty="0" smtClean="0"/>
              <a:t>Народ, проживающий на территории Хабаровского края в нижнем течении реки Амур.</a:t>
            </a:r>
          </a:p>
          <a:p>
            <a:r>
              <a:rPr lang="ru-RU" dirty="0" smtClean="0"/>
              <a:t>В этногенезе </a:t>
            </a:r>
            <a:r>
              <a:rPr lang="ru-RU" dirty="0" err="1" smtClean="0"/>
              <a:t>ульчей</a:t>
            </a:r>
            <a:r>
              <a:rPr lang="ru-RU" dirty="0" smtClean="0"/>
              <a:t> участвовали нанайцы, нивхи, </a:t>
            </a:r>
            <a:r>
              <a:rPr lang="ru-RU" dirty="0" err="1" smtClean="0"/>
              <a:t>негидальцы</a:t>
            </a:r>
            <a:r>
              <a:rPr lang="ru-RU" dirty="0" smtClean="0"/>
              <a:t>, </a:t>
            </a:r>
            <a:r>
              <a:rPr lang="ru-RU" dirty="0" err="1" smtClean="0"/>
              <a:t>айны</a:t>
            </a:r>
            <a:r>
              <a:rPr lang="ru-RU" dirty="0" smtClean="0"/>
              <a:t>, эвенки.</a:t>
            </a:r>
          </a:p>
          <a:p>
            <a:r>
              <a:rPr lang="ru-RU" dirty="0" smtClean="0"/>
              <a:t>Численность 3098 человек.</a:t>
            </a:r>
          </a:p>
          <a:p>
            <a:r>
              <a:rPr lang="ru-RU" dirty="0" smtClean="0"/>
              <a:t> 84,5%  проживает в крае.</a:t>
            </a:r>
            <a:endParaRPr lang="ru-RU" dirty="0"/>
          </a:p>
        </p:txBody>
      </p:sp>
      <p:pic>
        <p:nvPicPr>
          <p:cNvPr id="5" name="Picture 2" descr="C:\Documents and Settings\музей\Мои документы\Мои рисунки\петрог\ульчи 001.jpg"/>
          <p:cNvPicPr>
            <a:picLocks noChangeAspect="1" noChangeArrowheads="1"/>
          </p:cNvPicPr>
          <p:nvPr/>
        </p:nvPicPr>
        <p:blipFill>
          <a:blip r:embed="rId2" cstate="print"/>
          <a:srcRect r="36"/>
          <a:stretch>
            <a:fillRect/>
          </a:stretch>
        </p:blipFill>
        <p:spPr bwMode="auto">
          <a:xfrm>
            <a:off x="5148064" y="840312"/>
            <a:ext cx="3528392" cy="546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Будущее народа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руках молодёжи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музей\Мои документы\Мои рисунки\петрог\кор народы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01008"/>
            <a:ext cx="5076412" cy="3182228"/>
          </a:xfrm>
          <a:prstGeom prst="rect">
            <a:avLst/>
          </a:prstGeom>
          <a:noFill/>
        </p:spPr>
      </p:pic>
      <p:pic>
        <p:nvPicPr>
          <p:cNvPr id="3075" name="Picture 3" descr="C:\Documents and Settings\музей\Мои документы\Мои рисунки\петрог\кор народы 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700808"/>
            <a:ext cx="5186462" cy="2500935"/>
          </a:xfrm>
          <a:prstGeom prst="rect">
            <a:avLst/>
          </a:prstGeom>
          <a:noFill/>
        </p:spPr>
      </p:pic>
      <p:pic>
        <p:nvPicPr>
          <p:cNvPr id="3076" name="Picture 4" descr="C:\Documents and Settings\музей\Мои документы\Мои рисунки\петрог\кор народы 002.jpg"/>
          <p:cNvPicPr>
            <a:picLocks noChangeAspect="1" noChangeArrowheads="1"/>
          </p:cNvPicPr>
          <p:nvPr/>
        </p:nvPicPr>
        <p:blipFill>
          <a:blip r:embed="rId4" cstate="print"/>
          <a:srcRect b="43"/>
          <a:stretch>
            <a:fillRect/>
          </a:stretch>
        </p:blipFill>
        <p:spPr bwMode="auto">
          <a:xfrm>
            <a:off x="5580112" y="404664"/>
            <a:ext cx="3024336" cy="2736304"/>
          </a:xfrm>
          <a:prstGeom prst="rect">
            <a:avLst/>
          </a:prstGeom>
          <a:noFill/>
        </p:spPr>
      </p:pic>
      <p:pic>
        <p:nvPicPr>
          <p:cNvPr id="5122" name="Picture 2" descr="C:\Documents and Settings\музей\Мои документы\Мои рисунки\петрог\эвены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097903" cy="199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Коренные народы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Предки современных коренных малочисленных народов Севера появились на территории края в глубокой древности (по данным археологов - в период неолита 5-4 тыс. лет назад).</a:t>
            </a:r>
          </a:p>
          <a:p>
            <a:r>
              <a:rPr lang="ru-RU" dirty="0" smtClean="0"/>
              <a:t> Но действительно коренными для территории Хабаровского края являются лишь восемь народов: нанайцы, </a:t>
            </a:r>
            <a:r>
              <a:rPr lang="ru-RU" dirty="0" err="1" smtClean="0"/>
              <a:t>негидальцы</a:t>
            </a:r>
            <a:r>
              <a:rPr lang="ru-RU" dirty="0" smtClean="0"/>
              <a:t>, нивхи, орочи, удэгейцы, </a:t>
            </a:r>
            <a:r>
              <a:rPr lang="ru-RU" dirty="0" err="1" smtClean="0"/>
              <a:t>ульчи</a:t>
            </a:r>
            <a:r>
              <a:rPr lang="ru-RU" dirty="0" smtClean="0"/>
              <a:t>, эвенки, эвены.</a:t>
            </a:r>
          </a:p>
          <a:p>
            <a:r>
              <a:rPr lang="ru-RU" dirty="0" smtClean="0"/>
              <a:t>За исключением нивхов, все эти народы по лингвистическому признаку относят к тунгусо-маньчжурской группе.</a:t>
            </a:r>
            <a:endParaRPr lang="ru-RU" dirty="0"/>
          </a:p>
        </p:txBody>
      </p:sp>
      <p:pic>
        <p:nvPicPr>
          <p:cNvPr id="1026" name="Picture 2" descr="C:\Documents and Settings\музей\Мои документы\Мои рисунки\петрог\орочи.jpg"/>
          <p:cNvPicPr>
            <a:picLocks noChangeAspect="1" noChangeArrowheads="1"/>
          </p:cNvPicPr>
          <p:nvPr/>
        </p:nvPicPr>
        <p:blipFill>
          <a:blip r:embed="rId2" cstate="print"/>
          <a:srcRect r="25" b="107"/>
          <a:stretch>
            <a:fillRect/>
          </a:stretch>
        </p:blipFill>
        <p:spPr bwMode="auto">
          <a:xfrm>
            <a:off x="5580112" y="188640"/>
            <a:ext cx="2448272" cy="180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3096344" cy="1656184"/>
          </a:xfrm>
        </p:spPr>
        <p:txBody>
          <a:bodyPr/>
          <a:lstStyle/>
          <a:p>
            <a:r>
              <a:rPr lang="ru-RU" dirty="0" smtClean="0"/>
              <a:t>Коренные народы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7300664" cy="4106856"/>
          </a:xfrm>
        </p:spPr>
        <p:txBody>
          <a:bodyPr>
            <a:normAutofit/>
          </a:bodyPr>
          <a:lstStyle/>
          <a:p>
            <a:r>
              <a:rPr lang="ru-RU" dirty="0" smtClean="0"/>
              <a:t>К традиционным отраслям их хозяйствования: рыболовству, охоте, оленеводству – добавились народные художественные промыслы, промышленность, лесозаготовки и др.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 descr="C:\Documents and Settings\музей\Мои документы\Мои рисунки\петрог\кор народы.jpg"/>
          <p:cNvPicPr>
            <a:picLocks noChangeAspect="1" noChangeArrowheads="1"/>
          </p:cNvPicPr>
          <p:nvPr/>
        </p:nvPicPr>
        <p:blipFill>
          <a:blip r:embed="rId2" cstate="print"/>
          <a:srcRect b="9"/>
          <a:stretch>
            <a:fillRect/>
          </a:stretch>
        </p:blipFill>
        <p:spPr bwMode="auto">
          <a:xfrm>
            <a:off x="611560" y="332656"/>
            <a:ext cx="239876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музей\Мои документы\Мои рисунки\петрог\ульчи 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332656"/>
            <a:ext cx="2376264" cy="183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4191744"/>
          </a:xfrm>
        </p:spPr>
        <p:txBody>
          <a:bodyPr/>
          <a:lstStyle/>
          <a:p>
            <a:r>
              <a:rPr lang="ru-RU" dirty="0" smtClean="0"/>
              <a:t>Нивхи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(устаревшее </a:t>
            </a:r>
            <a:br>
              <a:rPr lang="ru-RU" sz="3200" dirty="0" smtClean="0"/>
            </a:br>
            <a:r>
              <a:rPr lang="ru-RU" sz="3200" dirty="0" smtClean="0"/>
              <a:t>название </a:t>
            </a:r>
            <a:br>
              <a:rPr lang="ru-RU" sz="3200" dirty="0" smtClean="0"/>
            </a:br>
            <a:r>
              <a:rPr lang="ru-RU" sz="3200" dirty="0" smtClean="0"/>
              <a:t>гиляки)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713502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музей\Мои документы\Мои рисунки\петрог\нивхи 003.jpg"/>
          <p:cNvPicPr>
            <a:picLocks noChangeAspect="1" noChangeArrowheads="1"/>
          </p:cNvPicPr>
          <p:nvPr/>
        </p:nvPicPr>
        <p:blipFill>
          <a:blip r:embed="rId2" cstate="print"/>
          <a:srcRect r="56"/>
          <a:stretch>
            <a:fillRect/>
          </a:stretch>
        </p:blipFill>
        <p:spPr bwMode="auto">
          <a:xfrm>
            <a:off x="395535" y="1052736"/>
            <a:ext cx="3972245" cy="55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340428" cy="1959496"/>
          </a:xfrm>
        </p:spPr>
        <p:txBody>
          <a:bodyPr/>
          <a:lstStyle/>
          <a:p>
            <a:r>
              <a:rPr lang="ru-RU" dirty="0" smtClean="0"/>
              <a:t>Нанайцы</a:t>
            </a:r>
            <a:br>
              <a:rPr lang="ru-RU" dirty="0" smtClean="0"/>
            </a:br>
            <a:r>
              <a:rPr lang="ru-RU" sz="2800" dirty="0" smtClean="0"/>
              <a:t>(устаревшее название гольды)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996952"/>
            <a:ext cx="4536504" cy="295232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Picture 2" descr="C:\Documents and Settings\музей\Мои документы\Мои рисунки\петрог\проводник Арсень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708920"/>
            <a:ext cx="6912768" cy="383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53604" cy="2031504"/>
          </a:xfrm>
        </p:spPr>
        <p:txBody>
          <a:bodyPr/>
          <a:lstStyle/>
          <a:p>
            <a:r>
              <a:rPr lang="ru-RU" dirty="0" smtClean="0"/>
              <a:t>Удэгейцы</a:t>
            </a:r>
            <a:br>
              <a:rPr lang="ru-RU" dirty="0" smtClean="0"/>
            </a:br>
            <a:r>
              <a:rPr lang="ru-RU" sz="3200" dirty="0" smtClean="0"/>
              <a:t>(лесные люди)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857518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узей\Мои документы\Мои рисунки\петрог\удэгейцы.jpg"/>
          <p:cNvPicPr>
            <a:picLocks noChangeAspect="1" noChangeArrowheads="1"/>
          </p:cNvPicPr>
          <p:nvPr/>
        </p:nvPicPr>
        <p:blipFill>
          <a:blip r:embed="rId2" cstate="print"/>
          <a:srcRect t="-268" r="65"/>
          <a:stretch>
            <a:fillRect/>
          </a:stretch>
        </p:blipFill>
        <p:spPr bwMode="auto">
          <a:xfrm>
            <a:off x="683568" y="599886"/>
            <a:ext cx="4248472" cy="58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958066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Нанайцем (гольдом) был </a:t>
            </a:r>
            <a:r>
              <a:rPr lang="ru-RU" dirty="0" err="1" smtClean="0"/>
              <a:t>Дерсу</a:t>
            </a:r>
            <a:r>
              <a:rPr lang="ru-RU" dirty="0" smtClean="0"/>
              <a:t>  </a:t>
            </a:r>
            <a:r>
              <a:rPr lang="ru-RU" dirty="0" err="1" smtClean="0"/>
              <a:t>Узала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друг и проводник </a:t>
            </a:r>
            <a:br>
              <a:rPr lang="ru-RU" dirty="0" smtClean="0"/>
            </a:br>
            <a:r>
              <a:rPr lang="ru-RU" dirty="0" smtClean="0"/>
              <a:t>В.А. Арсеньева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5589240"/>
            <a:ext cx="4318106" cy="86409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Картина</a:t>
            </a:r>
          </a:p>
          <a:p>
            <a:r>
              <a:rPr lang="ru-RU" sz="2000" dirty="0" smtClean="0"/>
              <a:t> Андрея </a:t>
            </a:r>
            <a:r>
              <a:rPr lang="ru-RU" sz="2000" dirty="0" err="1" smtClean="0"/>
              <a:t>Иченгаевича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Бельды</a:t>
            </a:r>
            <a:r>
              <a:rPr lang="ru-RU" sz="2000" dirty="0" smtClean="0"/>
              <a:t> «Проводник Арсеньева» 1973 год</a:t>
            </a:r>
            <a:endParaRPr lang="ru-RU" sz="2000" dirty="0"/>
          </a:p>
        </p:txBody>
      </p:sp>
      <p:pic>
        <p:nvPicPr>
          <p:cNvPr id="6146" name="Picture 2" descr="C:\Documents and Settings\музей\Мои документы\Мои рисунки\петрог\проводник Арсеньева 19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b="37"/>
          <a:stretch>
            <a:fillRect/>
          </a:stretch>
        </p:blipFill>
        <p:spPr bwMode="auto">
          <a:xfrm>
            <a:off x="755576" y="1340768"/>
            <a:ext cx="3898322" cy="411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093564" cy="4479776"/>
          </a:xfrm>
        </p:spPr>
        <p:txBody>
          <a:bodyPr/>
          <a:lstStyle/>
          <a:p>
            <a:r>
              <a:rPr lang="ru-RU" dirty="0" err="1" smtClean="0"/>
              <a:t>Негидальцы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 устаревшее название </a:t>
            </a:r>
            <a:br>
              <a:rPr lang="ru-RU" sz="3200" dirty="0" smtClean="0"/>
            </a:br>
            <a:r>
              <a:rPr lang="ru-RU" sz="3200" dirty="0" smtClean="0"/>
              <a:t>гиляки, </a:t>
            </a:r>
            <a:br>
              <a:rPr lang="ru-RU" sz="3200" dirty="0" smtClean="0"/>
            </a:br>
            <a:r>
              <a:rPr lang="ru-RU" sz="3200" dirty="0" err="1" smtClean="0"/>
              <a:t>орочены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641494" cy="111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музей\Мои документы\Мои рисунки\петрог\негидальцы 005.jpg"/>
          <p:cNvPicPr>
            <a:picLocks noChangeAspect="1" noChangeArrowheads="1"/>
          </p:cNvPicPr>
          <p:nvPr/>
        </p:nvPicPr>
        <p:blipFill>
          <a:blip r:embed="rId2" cstate="print"/>
          <a:srcRect r="429" b="330"/>
          <a:stretch>
            <a:fillRect/>
          </a:stretch>
        </p:blipFill>
        <p:spPr bwMode="auto">
          <a:xfrm>
            <a:off x="251521" y="967636"/>
            <a:ext cx="4104456" cy="559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4191744"/>
          </a:xfrm>
        </p:spPr>
        <p:txBody>
          <a:bodyPr/>
          <a:lstStyle/>
          <a:p>
            <a:r>
              <a:rPr lang="ru-RU" dirty="0" smtClean="0"/>
              <a:t>Орочи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(самоназвание</a:t>
            </a:r>
            <a:br>
              <a:rPr lang="ru-RU" sz="3200" dirty="0" smtClean="0"/>
            </a:br>
            <a:r>
              <a:rPr lang="ru-RU" sz="3200" dirty="0" err="1" smtClean="0"/>
              <a:t>орочисэл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или </a:t>
            </a:r>
            <a:r>
              <a:rPr lang="ru-RU" sz="3200" dirty="0" err="1" smtClean="0"/>
              <a:t>нани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«местный житель»)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69486" cy="2337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музей\Мои документы\Мои рисунки\петрог\орочи 006.jpg"/>
          <p:cNvPicPr>
            <a:picLocks noChangeAspect="1" noChangeArrowheads="1"/>
          </p:cNvPicPr>
          <p:nvPr/>
        </p:nvPicPr>
        <p:blipFill>
          <a:blip r:embed="rId2" cstate="print"/>
          <a:srcRect l="3889" t="-276" r="390" b="323"/>
          <a:stretch>
            <a:fillRect/>
          </a:stretch>
        </p:blipFill>
        <p:spPr bwMode="auto">
          <a:xfrm>
            <a:off x="179512" y="836712"/>
            <a:ext cx="39604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1273</TotalTime>
  <Words>210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Коренные  малочисленные народы  хабаровского края</vt:lpstr>
      <vt:lpstr>Коренные народы</vt:lpstr>
      <vt:lpstr>Коренные народы</vt:lpstr>
      <vt:lpstr>Нивхи  (устаревшее  название  гиляки)</vt:lpstr>
      <vt:lpstr>Нанайцы (устаревшее название гольды)</vt:lpstr>
      <vt:lpstr>Удэгейцы (лесные люди)</vt:lpstr>
      <vt:lpstr>Нанайцем (гольдом) был Дерсу  Узала, друг и проводник  В.А. Арсеньева</vt:lpstr>
      <vt:lpstr>Негидальцы  ( устаревшее название  гиляки,  орочены)</vt:lpstr>
      <vt:lpstr>Орочи  (самоназвание орочисэл или нани «местный житель»)</vt:lpstr>
      <vt:lpstr>Эвенки  (устаревшее  название –  тунгусы  «оленьи люди»)</vt:lpstr>
      <vt:lpstr>Эвены  (устаревшее название ламуты «приморские жители»)</vt:lpstr>
      <vt:lpstr>Ульчи  (устаревшее  название  мангуны –  «амурские люди»)</vt:lpstr>
      <vt:lpstr>ульчи</vt:lpstr>
      <vt:lpstr>ульчи</vt:lpstr>
      <vt:lpstr>Будущее народа  в руках молодёжи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Нанайцы (устаревшее название гольды)</dc:title>
  <cp:lastModifiedBy>TATYNA</cp:lastModifiedBy>
  <cp:revision>138</cp:revision>
  <dcterms:modified xsi:type="dcterms:W3CDTF">2025-04-13T02:01:06Z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1739452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