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77" r:id="rId2"/>
    <p:sldId id="257" r:id="rId3"/>
    <p:sldId id="258" r:id="rId4"/>
    <p:sldId id="29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2" r:id="rId18"/>
    <p:sldId id="273" r:id="rId19"/>
    <p:sldId id="279" r:id="rId20"/>
    <p:sldId id="271" r:id="rId21"/>
    <p:sldId id="280" r:id="rId22"/>
    <p:sldId id="288" r:id="rId23"/>
    <p:sldId id="274" r:id="rId24"/>
    <p:sldId id="282" r:id="rId25"/>
    <p:sldId id="275" r:id="rId26"/>
    <p:sldId id="281" r:id="rId27"/>
    <p:sldId id="278" r:id="rId28"/>
    <p:sldId id="283" r:id="rId29"/>
    <p:sldId id="276" r:id="rId30"/>
    <p:sldId id="284" r:id="rId31"/>
    <p:sldId id="285" r:id="rId32"/>
    <p:sldId id="286" r:id="rId33"/>
    <p:sldId id="287" r:id="rId34"/>
    <p:sldId id="289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333989-E32F-49F6-8E03-5556C1CD4032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skystvo.ru/istoricheskiy-zhanr/ser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96" y="332656"/>
            <a:ext cx="86039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6000" b="1" dirty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Пейзаж. </a:t>
            </a:r>
            <a:endParaRPr lang="en-US" sz="6000" b="1" dirty="0" smtClean="0">
              <a:ln w="10541" cmpd="sng">
                <a:solidFill>
                  <a:srgbClr val="93A299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5400" b="1" dirty="0" smtClean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5400" b="1" dirty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виды и характеры</a:t>
            </a:r>
            <a:endParaRPr lang="ru-RU" sz="5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19" y="4797152"/>
            <a:ext cx="5011897" cy="115212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Материал подготовила воспитатель высшей категории </a:t>
            </a:r>
            <a:r>
              <a:rPr lang="ru-RU" b="1" dirty="0" err="1" smtClean="0"/>
              <a:t>Калёкина</a:t>
            </a:r>
            <a:r>
              <a:rPr lang="ru-RU" b="1" dirty="0" smtClean="0"/>
              <a:t> Е.Н.</a:t>
            </a:r>
          </a:p>
          <a:p>
            <a:r>
              <a:rPr lang="ru-RU" b="1" dirty="0" err="1" smtClean="0"/>
              <a:t>г.Тверь</a:t>
            </a:r>
            <a:r>
              <a:rPr lang="ru-RU" b="1" dirty="0" smtClean="0"/>
              <a:t> 2024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73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2666" y="260648"/>
            <a:ext cx="8671822" cy="3096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Морской  пейзаж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45720" indent="0">
              <a:buNone/>
            </a:pP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Марина (от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лат. </a:t>
            </a:r>
            <a:r>
              <a:rPr lang="ru-RU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marinus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морской) – один из видов пейзажа, объектом изображения которого является море. Марина  рассказывает </a:t>
            </a: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красоте то </a:t>
            </a: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спокойного,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 бурного моря.</a:t>
            </a:r>
          </a:p>
        </p:txBody>
      </p:sp>
      <p:pic>
        <p:nvPicPr>
          <p:cNvPr id="8194" name="Picture 2" descr="http://t0.gstatic.com/images?q=tbn:ANd9GcQzvKcMNh1q3o-RbQ5jP6Jd0xSrqFWVo7aU4wFi_8QMRS6OkUZ8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6" y="3068960"/>
            <a:ext cx="3993738" cy="2768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hoto.7ya.ru/7ya-photo/2010/10/16/12871772725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998" y="3068960"/>
            <a:ext cx="3903490" cy="310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ic.academic.ru/pictures/wiki/files/65/Aivazovsky,_Brig_Mercury_Attacked_by_Two_Turkish_Ships_18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767" y="4630079"/>
            <a:ext cx="3303583" cy="208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2913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пейзажа 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характеру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пять видов характера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пейзажа:  </a:t>
            </a:r>
          </a:p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героический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исторический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эпический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романтический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 </a:t>
            </a:r>
            <a:endParaRPr lang="ru-RU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пейзаж настроения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100portret.ru/images/aut7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698" y="1916832"/>
            <a:ext cx="3853266" cy="264281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miart.ru/forum/uploads/post-13922-11879844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01966"/>
            <a:ext cx="2952328" cy="2086807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iujVRRfIfdhR6-00kUxUbp7AQx-f_mjfFBWwVGUt3AqU8FsVEI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94730"/>
            <a:ext cx="2016224" cy="1990895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37148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Героический  пейзаж -</a:t>
            </a:r>
            <a:endParaRPr lang="ru-RU" sz="4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пейзаж, в котором природа представляется величественной и недоступной для человека.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нем изображаются высокие скалистые горы, могучие деревья, спокойная гладь вод и на этом фоне – мифические герои и боги. </a:t>
            </a:r>
          </a:p>
        </p:txBody>
      </p:sp>
      <p:pic>
        <p:nvPicPr>
          <p:cNvPr id="1026" name="Picture 2" descr="http://samlib.ru/img/s/shalina_m_a/rus_jivopisnaya/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88862"/>
            <a:ext cx="4032448" cy="25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young.rzd.ru/dbmm/images/41/4080/38247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965701"/>
            <a:ext cx="4176607" cy="25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712968" cy="40324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 пейзаж.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пейзажном жанре находят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воплощение исторические события, о которых напоминают изображенные архитектурные и скульптурные памятники, связанные с этими событиями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skystvo.ru/wp-content/sero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3739135"/>
            <a:ext cx="3600400" cy="277950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udojnik-peredvijnik.ru/wp-content/uploads/2012/08/12vasnetsov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39135"/>
            <a:ext cx="3974767" cy="2779508"/>
          </a:xfrm>
          <a:prstGeom prst="rect">
            <a:avLst/>
          </a:prstGeom>
          <a:noFill/>
          <a:ln w="1270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Эпический  пейзаж –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величавые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картины природы, полные внутренней силы, особой значимости и бесстрастного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спокойствия.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s1.wikipaintings.org/images/isaac-levitan/lake-r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412799"/>
            <a:ext cx="4176465" cy="293098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artofrus.ru/wp-content/uploads/2010/10/ivan-shishkin-sosnovyjj-bor-machtovyjj-les-v-vyatskojj-guberni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21697"/>
            <a:ext cx="4104302" cy="29220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02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302433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Романтический  пейзаж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Грозовые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тучи, клубящиеся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облака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мрачные закаты, буйство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ветра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пейзаже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порой запечатлевается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бунтарское  начало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несогласие с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существующим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порядком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вещей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стремление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подняться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над  обыденным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изменить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его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http://pokartinam.ru/wp-content/uploads/2013/02/Savrasov-Aleksey-Kondratevich-Prosel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116" y="3429000"/>
            <a:ext cx="253127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SX15jLg0alwJLBWO3THDifuZpOKwYnIETSD7xTMSsalNWdY69I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19735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4" y="233362"/>
            <a:ext cx="8808913" cy="362768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Пейзаж  настроения </a:t>
            </a:r>
            <a:endParaRPr lang="ru-RU" sz="3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 этом пейзаже трудно определить, где происходит действие. В  нём отражены чувства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тоски,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грусти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или тихой радости. Стремление найти в различных состояниях природы соответствие человеческим переживаниям и настроениям придало пейзажу лирическую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окраску.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.ruvr.ru/data/2012/08/31/1287262035/Vasily_Polenov_-_%D0%9C%D0%BE%D1%81%D0%BA%D0%BE%D0%B2%D1%81%D0%BA%D0%B8%D0%B9_%D0%B4%D0%B2%D0%BE%D1%80%D0%B8%D0%BA_-_Google_Art_Projec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974268"/>
            <a:ext cx="3096344" cy="255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307975" y="-16383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460375" y="-14859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29895"/>
            <a:ext cx="2187262" cy="286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6633"/>
            <a:ext cx="8011766" cy="187220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Пейзаж в портрете – </a:t>
            </a:r>
          </a:p>
          <a:p>
            <a:pPr marL="45720" indent="0" algn="ctr">
              <a:buNone/>
            </a:pPr>
            <a:r>
              <a:rPr lang="ru-RU" sz="2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такой картине изображён уголок природы и </a:t>
            </a:r>
            <a:r>
              <a:rPr lang="ru-RU" sz="26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человек,настроение</a:t>
            </a:r>
            <a:r>
              <a:rPr lang="ru-RU" sz="2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или состояние которых совпадают. Они одинаково грустны или веселы, задумчивы или рассержены.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096344" cy="41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16632"/>
            <a:ext cx="6155016" cy="1428721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Морской пейзаж.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104456" cy="5088567"/>
          </a:xfrm>
        </p:spPr>
      </p:pic>
    </p:spTree>
    <p:extLst>
      <p:ext uri="{BB962C8B-B14F-4D97-AF65-F5344CB8AC3E}">
        <p14:creationId xmlns:p14="http://schemas.microsoft.com/office/powerpoint/2010/main" val="21922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16632"/>
            <a:ext cx="6155016" cy="1428721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Речной пейзаж.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31456"/>
            <a:ext cx="6408712" cy="3269751"/>
          </a:xfrm>
        </p:spPr>
      </p:pic>
    </p:spTree>
    <p:extLst>
      <p:ext uri="{BB962C8B-B14F-4D97-AF65-F5344CB8AC3E}">
        <p14:creationId xmlns:p14="http://schemas.microsoft.com/office/powerpoint/2010/main" val="3079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4" y="836712"/>
            <a:ext cx="85637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6000" b="1" dirty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Пейзаж. </a:t>
            </a:r>
            <a:endParaRPr lang="en-US" sz="6000" b="1" dirty="0" smtClean="0">
              <a:ln w="10541" cmpd="sng">
                <a:solidFill>
                  <a:srgbClr val="93A299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5400" b="1" dirty="0" smtClean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5400" b="1" dirty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виды и характеры</a:t>
            </a:r>
            <a:endParaRPr lang="ru-RU" sz="5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allpaper.zoda.ru/bd/2007/02/10/00c77aa4005ddb3f09350267ea54a68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96" y="3212977"/>
            <a:ext cx="4169123" cy="3126842"/>
          </a:xfrm>
          <a:prstGeom prst="roundRect">
            <a:avLst>
              <a:gd name="adj" fmla="val 16667"/>
            </a:avLst>
          </a:prstGeom>
          <a:ln w="127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kgart.ru/sites/default/files/osen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829" y="3167993"/>
            <a:ext cx="4124180" cy="3171826"/>
          </a:xfrm>
          <a:prstGeom prst="roundRect">
            <a:avLst>
              <a:gd name="adj" fmla="val 16667"/>
            </a:avLst>
          </a:prstGeom>
          <a:ln w="127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332656"/>
            <a:ext cx="6227024" cy="1329329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Эпический пейзаж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4642594" cy="3816424"/>
          </a:xfrm>
        </p:spPr>
      </p:pic>
    </p:spTree>
    <p:extLst>
      <p:ext uri="{BB962C8B-B14F-4D97-AF65-F5344CB8AC3E}">
        <p14:creationId xmlns:p14="http://schemas.microsoft.com/office/powerpoint/2010/main" val="19113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332656"/>
            <a:ext cx="6227024" cy="1329329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Эпический пейзаж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397587" cy="4133990"/>
          </a:xfrm>
        </p:spPr>
      </p:pic>
    </p:spTree>
    <p:extLst>
      <p:ext uri="{BB962C8B-B14F-4D97-AF65-F5344CB8AC3E}">
        <p14:creationId xmlns:p14="http://schemas.microsoft.com/office/powerpoint/2010/main" val="13585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332656"/>
            <a:ext cx="6227024" cy="1329329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Эпический пейзаж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94275"/>
            <a:ext cx="6264696" cy="3622957"/>
          </a:xfrm>
        </p:spPr>
      </p:pic>
    </p:spTree>
    <p:extLst>
      <p:ext uri="{BB962C8B-B14F-4D97-AF65-F5344CB8AC3E}">
        <p14:creationId xmlns:p14="http://schemas.microsoft.com/office/powerpoint/2010/main" val="9887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 настроения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04" y="2132856"/>
            <a:ext cx="6191552" cy="3860657"/>
          </a:xfrm>
        </p:spPr>
      </p:pic>
    </p:spTree>
    <p:extLst>
      <p:ext uri="{BB962C8B-B14F-4D97-AF65-F5344CB8AC3E}">
        <p14:creationId xmlns:p14="http://schemas.microsoft.com/office/powerpoint/2010/main" val="3305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 настроения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3999731" cy="4320480"/>
          </a:xfrm>
        </p:spPr>
      </p:pic>
    </p:spTree>
    <p:extLst>
      <p:ext uri="{BB962C8B-B14F-4D97-AF65-F5344CB8AC3E}">
        <p14:creationId xmlns:p14="http://schemas.microsoft.com/office/powerpoint/2010/main" val="17558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Сельский пейзаж.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76" y="1988840"/>
            <a:ext cx="6477066" cy="4248472"/>
          </a:xfrm>
        </p:spPr>
      </p:pic>
    </p:spTree>
    <p:extLst>
      <p:ext uri="{BB962C8B-B14F-4D97-AF65-F5344CB8AC3E}">
        <p14:creationId xmlns:p14="http://schemas.microsoft.com/office/powerpoint/2010/main" val="24201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Сельский пейзаж.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3888432" cy="4665257"/>
          </a:xfrm>
        </p:spPr>
      </p:pic>
    </p:spTree>
    <p:extLst>
      <p:ext uri="{BB962C8B-B14F-4D97-AF65-F5344CB8AC3E}">
        <p14:creationId xmlns:p14="http://schemas.microsoft.com/office/powerpoint/2010/main" val="16177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Городской пейзаж.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060848"/>
            <a:ext cx="5115880" cy="4176464"/>
          </a:xfrm>
        </p:spPr>
      </p:pic>
    </p:spTree>
    <p:extLst>
      <p:ext uri="{BB962C8B-B14F-4D97-AF65-F5344CB8AC3E}">
        <p14:creationId xmlns:p14="http://schemas.microsoft.com/office/powerpoint/2010/main" val="11676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Городской пейзаж.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10" y="2132856"/>
            <a:ext cx="5137145" cy="4032448"/>
          </a:xfrm>
        </p:spPr>
      </p:pic>
    </p:spTree>
    <p:extLst>
      <p:ext uri="{BB962C8B-B14F-4D97-AF65-F5344CB8AC3E}">
        <p14:creationId xmlns:p14="http://schemas.microsoft.com/office/powerpoint/2010/main" val="2514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Архитектурный пейзаж.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193480" cy="3528392"/>
          </a:xfrm>
        </p:spPr>
      </p:pic>
    </p:spTree>
    <p:extLst>
      <p:ext uri="{BB962C8B-B14F-4D97-AF65-F5344CB8AC3E}">
        <p14:creationId xmlns:p14="http://schemas.microsoft.com/office/powerpoint/2010/main" val="37318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12942"/>
            <a:ext cx="8352927" cy="2423970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ru-RU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Пейзаж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(произошло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фр. </a:t>
            </a:r>
            <a:r>
              <a:rPr lang="ru-RU" sz="2800" dirty="0" err="1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paysage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страна, местность) </a:t>
            </a:r>
            <a:r>
              <a:rPr lang="ru-RU" sz="3200" dirty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жанр изобразительного искусства, в котором основным предметом изображения является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природа, вид местности, ландшафта.</a:t>
            </a:r>
          </a:p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ru-RU" sz="2000" kern="0" dirty="0" smtClean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2050" name="Picture 2" descr="http://1.bp.blogspot.com/-1XHHHrAz1rg/T9nYyCXKXMI/AAAAAAAAANs/Yfs8kpfrkuM/s1600/%D0%9F%D0%B5%D0%B9%D0%B7%D0%B0%D0%B6+%D1%81+%D0%BB%D0%BE%D0%B4%D0%BA%D0%BE%D0%B9++2010+%D0%B3.+%D1%85%D0%BE%D0%BB%D1%81%D1%82,+%D0%BC%D0%B0%D1%81%D0%BB%D0%BE+75%D1%8555+%D1%81%D0%B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257" y="2636912"/>
            <a:ext cx="5544616" cy="40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Архитектурный пейзаж.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562467" cy="4627165"/>
          </a:xfrm>
        </p:spPr>
      </p:pic>
    </p:spTree>
    <p:extLst>
      <p:ext uri="{BB962C8B-B14F-4D97-AF65-F5344CB8AC3E}">
        <p14:creationId xmlns:p14="http://schemas.microsoft.com/office/powerpoint/2010/main" val="4577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Героический пейзаж.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428998" cy="4320480"/>
          </a:xfrm>
        </p:spPr>
      </p:pic>
    </p:spTree>
    <p:extLst>
      <p:ext uri="{BB962C8B-B14F-4D97-AF65-F5344CB8AC3E}">
        <p14:creationId xmlns:p14="http://schemas.microsoft.com/office/powerpoint/2010/main" val="23785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Романтический пейзаж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5544616" cy="4032448"/>
          </a:xfrm>
        </p:spPr>
      </p:pic>
    </p:spTree>
    <p:extLst>
      <p:ext uri="{BB962C8B-B14F-4D97-AF65-F5344CB8AC3E}">
        <p14:creationId xmlns:p14="http://schemas.microsoft.com/office/powerpoint/2010/main" val="1389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7"/>
            <a:ext cx="6048672" cy="1512168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и подготовительной группы.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Романтический пейзаж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472608" cy="3325069"/>
          </a:xfrm>
        </p:spPr>
      </p:pic>
    </p:spTree>
    <p:extLst>
      <p:ext uri="{BB962C8B-B14F-4D97-AF65-F5344CB8AC3E}">
        <p14:creationId xmlns:p14="http://schemas.microsoft.com/office/powerpoint/2010/main" val="10749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7075308" cy="45218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Природа- как книга мудрости. Прочитать эту книгу, овладеть драгоценным богатством, помогает пейзаж. Он изображает природу в отдельных её проявлениях и поэтому постепенно открывает её сокровенный смысл. Природа учит и воспитывает нас непосредственно, ежедневно, глубоко.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748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7003300" cy="15121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332656"/>
            <a:ext cx="5760640" cy="1800200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ru-RU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Жанр пейзажа встречается в таких видах искусства как графика, живопись, художественная фотография.</a:t>
            </a:r>
            <a:endParaRPr lang="ru-RU" sz="2800" kern="0" dirty="0" smtClean="0">
              <a:solidFill>
                <a:srgbClr val="000000"/>
              </a:solidFill>
              <a:latin typeface="Arial"/>
            </a:endParaRPr>
          </a:p>
          <a:p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579145" cy="3934636"/>
          </a:xfrm>
        </p:spPr>
      </p:pic>
    </p:spTree>
    <p:extLst>
      <p:ext uri="{BB962C8B-B14F-4D97-AF65-F5344CB8AC3E}">
        <p14:creationId xmlns:p14="http://schemas.microsoft.com/office/powerpoint/2010/main" val="39372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352928" cy="3456384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kern="0" dirty="0" smtClean="0">
                <a:solidFill>
                  <a:srgbClr val="000000"/>
                </a:solidFill>
                <a:latin typeface="Comic Sans MS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3"/>
            <a:ext cx="85689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3600" b="1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 пейзажа: 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зависимости  от  главного  характера  природы  внутри  пейзажного  жанра, выделяются  следующие  </a:t>
            </a:r>
            <a:r>
              <a:rPr lang="ru-RU" sz="2800" b="1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 пейзажа:</a:t>
            </a:r>
            <a:endParaRPr lang="ru-RU" sz="2000" b="1" kern="0" dirty="0" smtClean="0">
              <a:solidFill>
                <a:srgbClr val="000000"/>
              </a:solidFill>
              <a:latin typeface="Arial"/>
            </a:endParaRP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Архитектурный </a:t>
            </a:r>
            <a:r>
              <a:rPr lang="ru-RU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индустриальный пейзажи.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Сельский и городской пейзаж.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Морской </a:t>
            </a:r>
            <a:r>
              <a:rPr lang="ru-RU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речной пейзажи.</a:t>
            </a:r>
          </a:p>
        </p:txBody>
      </p:sp>
      <p:pic>
        <p:nvPicPr>
          <p:cNvPr id="3074" name="Picture 2" descr="http://oboi.fatal.ru/wallpapers/3d_landscapes/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3933055"/>
            <a:ext cx="3589103" cy="269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aler.ru/pictures/32099/1600x1200/Fantasticheskij-pejzazh-77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822" y="3933056"/>
            <a:ext cx="3589103" cy="269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Сельский  пейзаж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отражает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поэзию деревенского быта, его естественную связь с окружающей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природой. 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okartinke.com/uploads/shop/icons/4fd8743081b9901153427be178bd27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35" y="3135893"/>
            <a:ext cx="4563117" cy="3075995"/>
          </a:xfrm>
          <a:prstGeom prst="rect">
            <a:avLst/>
          </a:prstGeom>
          <a:ln w="31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rtchive.ru/images/work/800/15938/%D0%A2%D0%B8%D0%BC%D0%BE%D1%84%D0%B5%D0%B9-%D0%90%D0%BB%D0%B5%D0%BA%D1%81%D0%B5%D0%B5%D0%B2%D0%B8%D1%87-%D0%92%D0%B0%D1%81%D0%B8%D0%BB%D1%8C%D0%B5%D0%B2--%D0%A1%D0%B5%D0%BB%D1%8C%D1%81%D0%BA%D0%B8%D0%B9-%D0%BF%D0%B5%D0%B9%D0%B7%D0%B0%D0%B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35894"/>
            <a:ext cx="3600400" cy="3075994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 пейзаж -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изображает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организованную человеком пространственную среду – здания, улицы, проспекты, площади, набережные, парки. </a:t>
            </a:r>
          </a:p>
        </p:txBody>
      </p:sp>
      <p:pic>
        <p:nvPicPr>
          <p:cNvPr id="5122" name="Picture 2" descr="http://www.arttrans.com.ua/imageproduct/1196/Lisitsyn_Sergey_Town_Landscape_in_Venice_oil_painting_art_gallery_prints_poster_Ukraine_gallery_ukrainian_artist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64" y="3284721"/>
            <a:ext cx="3600400" cy="2828886"/>
          </a:xfrm>
          <a:prstGeom prst="roundRect">
            <a:avLst>
              <a:gd name="adj" fmla="val 16667"/>
            </a:avLst>
          </a:prstGeom>
          <a:ln w="127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liveinternet.ru/images/attach/c/0/39/110/39110655_Ageenko_Rom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1"/>
            <a:ext cx="2736304" cy="3055021"/>
          </a:xfrm>
          <a:prstGeom prst="roundRect">
            <a:avLst>
              <a:gd name="adj" fmla="val 16667"/>
            </a:avLst>
          </a:prstGeom>
          <a:ln w="9525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1.gstatic.com/images?q=tbn:ANd9GcTu59mWTFs671ZImRtjeZauVotpWrSu61KRa2iCcpujOOaonB-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74" y="3068960"/>
            <a:ext cx="2009394" cy="3055022"/>
          </a:xfrm>
          <a:prstGeom prst="rect">
            <a:avLst/>
          </a:prstGeom>
          <a:ln w="9525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34563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Архитектурный пейзаж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близок к городскому пейзажу, но здесь художник больше внимания обращает на изображение памятников архитектуры в синтезе с окружающей средой.</a:t>
            </a:r>
          </a:p>
        </p:txBody>
      </p:sp>
      <p:pic>
        <p:nvPicPr>
          <p:cNvPr id="6146" name="Picture 2" descr="http://arch-grafika.ru/_nw/1/894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64" y="2996952"/>
            <a:ext cx="2704791" cy="34417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019.radikal.ru/i601/1208/69/ddbb7139e734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986754"/>
            <a:ext cx="4968553" cy="345198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2664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Индустриальный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пейзаж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роль и значение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созидателя, строителя заводов, фабрик,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электростанций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вокзалов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мостов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kupitkartinu.ru/uploads/picture_images/1237/big_1274954319_44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4" y="4079800"/>
            <a:ext cx="2934794" cy="2392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1.gstatic.com/images?q=tbn:ANd9GcRWwhpluXZ0smq-0H7MeTpjUwziwUPKWyCS8XunN08Ku29jG9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60444"/>
            <a:ext cx="2602304" cy="2581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allart.ru/images/stories/ForAticles/Our_arts/tulkin/tulkin-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436" y="2974597"/>
            <a:ext cx="323845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604</TotalTime>
  <Words>651</Words>
  <Application>Microsoft Office PowerPoint</Application>
  <PresentationFormat>Экран (4:3)</PresentationFormat>
  <Paragraphs>63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77</cp:revision>
  <dcterms:created xsi:type="dcterms:W3CDTF">2013-02-18T09:36:50Z</dcterms:created>
  <dcterms:modified xsi:type="dcterms:W3CDTF">2024-10-27T15:23:13Z</dcterms:modified>
</cp:coreProperties>
</file>