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77" r:id="rId10"/>
    <p:sldId id="263" r:id="rId11"/>
    <p:sldId id="264" r:id="rId12"/>
    <p:sldId id="266" r:id="rId13"/>
    <p:sldId id="274" r:id="rId14"/>
    <p:sldId id="268" r:id="rId15"/>
    <p:sldId id="269" r:id="rId16"/>
    <p:sldId id="271" r:id="rId17"/>
    <p:sldId id="272" r:id="rId18"/>
    <p:sldId id="280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FFFF"/>
    <a:srgbClr val="FFFF00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12.05.2025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7583" y="1590256"/>
            <a:ext cx="7199289" cy="23876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2 типа 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6376" y="4114737"/>
            <a:ext cx="6564827" cy="48587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Сушкова С.А.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283" y="1954414"/>
            <a:ext cx="4354717" cy="4955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сахара в крови: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 и женщины в возрасте 60–90 лет – 4–6,5 ммоль/л;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 и женщины старше 90 лет – 4,5–6,8 ммоль/л;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глюкозы в крови, забранной из вены, – 3,5–6,1 ммоль/л.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нормы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www.rmj.ru/upload/resize_cache/iblock/f9a/380_99999_1/Diabe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14" y="2152682"/>
            <a:ext cx="3429987" cy="455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1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28656"/>
            <a:ext cx="7886700" cy="4770907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Диагностические критерии СД: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 плазмы натощак &gt;7,0 ммоль/л (126 мг%)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 капиллярной крови натощак &gt;6,1 ммоль/л (110 мг%)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 плазмы (капиллярной крови) через 2 ч после еды (или нагрузки 75 г глюкозы) &gt;11,1 ммоль/л (200 мг%)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 СД выставляется при двукратном подтверждении указанных значений.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глюкозы плазмы натощак между 6,1 и 6,9 ммоль/л диагностируют гипергликемию натощак. При выявлении гликемии через 2 ч после нагрузки глюкозой между 7,8 и 11,1 ммоль/л диагностируют нарушенную толерантность к глюкозе.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1552" y="1928656"/>
            <a:ext cx="5835023" cy="5032375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глюкозы следует измерять сразу же после забора крови,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противном случае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крови необходимо собрать в контейнер с ингибиторами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гликолиза, незамедлительно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центрифугировать для отделения плазмы и заморозить до анализа.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 лиц без симптомов для подтверждения диагноза проводится повторный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тест, желательно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той же методики, по возможности скорее в один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последующих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Если глюкоза плазмы ≥18 ммоль/л (325 мг/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или присутствует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симптоматика, необходимо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кетонов в моче, чтобы оценить степень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метаболических нарушений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Если измерение глюкозы плазмы невозможно, для подтверждения диагноза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лиц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симптомами можно использовать анализ на определение уровня глюкозы в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моче. Отрицательный результат анализа мочи не исключает сахарного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диабета, 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исключает наличие тяжелой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гипергликемии.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kcv-mir.ru/wp-content/uploads/2018/08/Diabet-von-stanias-auf-Pixabay-1024x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0" y="2107616"/>
            <a:ext cx="3025642" cy="455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8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Алгоритм определения глюкозы в крови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056" y="2405174"/>
            <a:ext cx="7735888" cy="393123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28649" y="1928656"/>
            <a:ext cx="8206257" cy="44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определения глюкозы в крови.</a:t>
            </a: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15778"/>
            <a:ext cx="8038832" cy="4351338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 диабета 2-го типа необходимо совмещать диету, умеренные физические нагрузки и терапию лекарственными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препаратами.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Препараты, снижающие абсорбцию глюкозы в кишечнике и её синтез в печени и повышающие чувствительность тканей к действию инсулина: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бигуаниды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метформин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тиазолидиндионы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росиглитазон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пиоглитазон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усиливающие секрецию инсулина: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глюкозозависимые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 препараты ингибиторов ДПП-4: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вилдаглиптин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ситаглиптин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саксаглиптин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линаглиптин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алоглиптин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глюкозонезависимые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сульфанилмочевины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2-й генерации: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глибенкламид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гликлазид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глимепирид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гликвидон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глипизид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несульфанилмочевинные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секретагоги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репаглинид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натеглинид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</a:p>
        </p:txBody>
      </p:sp>
      <p:pic>
        <p:nvPicPr>
          <p:cNvPr id="11270" name="Picture 6" descr="https://pngimg.com/uploads/pills/pills_PNG1649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56" y="3204958"/>
            <a:ext cx="3387144" cy="114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6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28657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имеет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тяжёлое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течение, то его можно будет контролировать с помощью одного только правильного составления рациона, то есть обходиться без снижающих сахар препаратов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нормального телосложения нуждается в 25 ккал на каждый килограмм его массы. При ожирении I-II степени в сутки требуется 17 ккал/кг идеальной (рассчитанной по формуле рост минус 100 или другой) массы тела. При ожирении III-IV степени нужно 15 ккал/кг идеального веса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составляется, исходя из хлебных единиц и гликемического индекса продуктов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сутки жиров больному нужно съедать не более 30 г. Это может быть оливковое или сливочное масло, но жиры в виде майонеза, маргарина,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копчёных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колбас или бекона поступать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Лечебное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питаниие</a:t>
            </a:r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28657"/>
            <a:ext cx="7886700" cy="435133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продукты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кефир, ацидофилин, молоко. Творог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будет поддерживать печень и не давать ей возможности заменить свои клетки жировыми, включать в ежедневный рацион обязательно.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Фасоль, чечевица, яйца, рыба, нежирные сорта мяса, супы не на бульоне, несладкие яблоки, цитрусовые.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Желательно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включать как можно больше именно варёных, а не сырых овощей. 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гурцы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капуста, баклажаны, кабачки и патиссоны, тыква, болгарский перец, помидоры.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Разрешённые 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4065413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909" y="1928657"/>
            <a:ext cx="836144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пшеничная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каша;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вафли (даже несладкие);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чипсы;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мюсли, если в них содержатся орехи и изюм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крекер;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сдоба;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кукурузные хлопья;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 быстрого приготовления;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хлеб;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мёд;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картофельное пюре, в том числе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порошка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финики;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блюда из белой и кукурузной муки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пиво;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квас;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Йогурт.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Запрещённые продукты</a:t>
            </a:r>
          </a:p>
        </p:txBody>
      </p:sp>
      <p:pic>
        <p:nvPicPr>
          <p:cNvPr id="15364" name="Picture 4" descr="Идеи на тему «Еда» (67) | еда, картинки, рисунки е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55" y="2147202"/>
            <a:ext cx="3992282" cy="430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38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28657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ИЗБЕГАТЬ СТРЕССОВ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мера будет отличной профилактикой абсолютно всех заболеваний, а не только сахарного диабета. Следует избегать контактов с отрицательно настроенными людьми. Если же это неизбежно, контролируйте себя и сохраняйте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спокойствие.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Актуальный совет из этой же области – никаких сигарет. Они лишь создают иллюзию успокоения, но на самом деле это не так. При этом нервные клетки и гормональный фон все равно страдают, а никотин поступает в организм, способствую развитию диабета и его последующих осложнений.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Стрессы напрямую связаны с давлением. Контролируйте его. Повышенное артериальное давление нарушает здоровые процессы углеводного обмена. Любое сердечно-сосудистое заболевание повышает риск заболевания сахарным диабетом.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</a:p>
        </p:txBody>
      </p:sp>
    </p:spTree>
    <p:extLst>
      <p:ext uri="{BB962C8B-B14F-4D97-AF65-F5344CB8AC3E}">
        <p14:creationId xmlns:p14="http://schemas.microsoft.com/office/powerpoint/2010/main" val="3703992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07975" y="1970468"/>
            <a:ext cx="3943350" cy="4782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необходимо позаботиться о нормализации веса и каждый день делать физические упражнения. Во время занятий спортом мышцы поглощают почти в 20 раз больше глюкозы. Самыми полезными являются плавание, велосипед и ходьба. При этом нагрузка не обязательно должна быть большой. С занятиями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действию вполне сравнимы уборка квартиры, отказ от лифта и даже обычная ежедневная пешая прогулка.</a:t>
            </a:r>
          </a:p>
        </p:txBody>
      </p:sp>
      <p:sp>
        <p:nvSpPr>
          <p:cNvPr id="7" name="AutoShape 2" descr="Меры профилактики сахарного диабета - Ульяновский областной центр  профессиональной паталогии им. Максимчука В.М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86" y="1970468"/>
            <a:ext cx="4662153" cy="478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https://marathonec.ru/wp-content/uploads/2019/08/skandinavskaya-hodba-dlya-pozhilyk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26" y="2014598"/>
            <a:ext cx="2099258" cy="24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1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13044"/>
            <a:ext cx="7886700" cy="79580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3" name="Group 7"/>
          <p:cNvGrpSpPr>
            <a:grpSpLocks/>
          </p:cNvGrpSpPr>
          <p:nvPr/>
        </p:nvGrpSpPr>
        <p:grpSpPr bwMode="auto">
          <a:xfrm>
            <a:off x="2294732" y="2232340"/>
            <a:ext cx="5087938" cy="382753"/>
            <a:chOff x="1259" y="2029"/>
            <a:chExt cx="3205" cy="359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gray">
            <a:xfrm rot="3419336">
              <a:off x="1202" y="2143"/>
              <a:ext cx="302" cy="18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59" y="2029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sp>
        <p:nvSpPr>
          <p:cNvPr id="29" name="Text Box 20"/>
          <p:cNvSpPr txBox="1">
            <a:spLocks noChangeArrowheads="1"/>
          </p:cNvSpPr>
          <p:nvPr/>
        </p:nvSpPr>
        <p:spPr bwMode="gray">
          <a:xfrm>
            <a:off x="4139895" y="2142125"/>
            <a:ext cx="1908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7"/>
          <p:cNvGrpSpPr>
            <a:grpSpLocks/>
          </p:cNvGrpSpPr>
          <p:nvPr/>
        </p:nvGrpSpPr>
        <p:grpSpPr bwMode="auto">
          <a:xfrm>
            <a:off x="2294732" y="2777933"/>
            <a:ext cx="5087938" cy="461649"/>
            <a:chOff x="1259" y="2029"/>
            <a:chExt cx="3205" cy="433"/>
          </a:xfrm>
        </p:grpSpPr>
        <p:sp>
          <p:nvSpPr>
            <p:cNvPr id="31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gray">
            <a:xfrm rot="3419336">
              <a:off x="1202" y="2143"/>
              <a:ext cx="302" cy="188"/>
            </a:xfrm>
            <a:prstGeom prst="rect">
              <a:avLst/>
            </a:prstGeom>
            <a:solidFill>
              <a:srgbClr val="007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gray">
            <a:xfrm>
              <a:off x="1259" y="2029"/>
              <a:ext cx="214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35" name="Group 7"/>
          <p:cNvGrpSpPr>
            <a:grpSpLocks/>
          </p:cNvGrpSpPr>
          <p:nvPr/>
        </p:nvGrpSpPr>
        <p:grpSpPr bwMode="auto">
          <a:xfrm>
            <a:off x="2294732" y="3332682"/>
            <a:ext cx="5087938" cy="461649"/>
            <a:chOff x="1259" y="2029"/>
            <a:chExt cx="3205" cy="433"/>
          </a:xfrm>
        </p:grpSpPr>
        <p:sp>
          <p:nvSpPr>
            <p:cNvPr id="36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gray">
            <a:xfrm rot="3419336">
              <a:off x="1202" y="2143"/>
              <a:ext cx="302" cy="188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38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11"/>
            <p:cNvSpPr txBox="1">
              <a:spLocks noChangeArrowheads="1"/>
            </p:cNvSpPr>
            <p:nvPr/>
          </p:nvSpPr>
          <p:spPr bwMode="gray">
            <a:xfrm>
              <a:off x="1259" y="2029"/>
              <a:ext cx="214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40" name="Group 7"/>
          <p:cNvGrpSpPr>
            <a:grpSpLocks/>
          </p:cNvGrpSpPr>
          <p:nvPr/>
        </p:nvGrpSpPr>
        <p:grpSpPr bwMode="auto">
          <a:xfrm>
            <a:off x="2294732" y="3888525"/>
            <a:ext cx="5087938" cy="461649"/>
            <a:chOff x="1259" y="2029"/>
            <a:chExt cx="3205" cy="433"/>
          </a:xfrm>
        </p:grpSpPr>
        <p:sp>
          <p:nvSpPr>
            <p:cNvPr id="41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gray">
            <a:xfrm rot="3419336">
              <a:off x="1202" y="2143"/>
              <a:ext cx="302" cy="188"/>
            </a:xfrm>
            <a:prstGeom prst="rect">
              <a:avLst/>
            </a:prstGeom>
            <a:solidFill>
              <a:schemeClr val="accent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43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 Box 11"/>
            <p:cNvSpPr txBox="1">
              <a:spLocks noChangeArrowheads="1"/>
            </p:cNvSpPr>
            <p:nvPr/>
          </p:nvSpPr>
          <p:spPr bwMode="gray">
            <a:xfrm>
              <a:off x="1259" y="2029"/>
              <a:ext cx="214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45" name="Group 7"/>
          <p:cNvGrpSpPr>
            <a:grpSpLocks/>
          </p:cNvGrpSpPr>
          <p:nvPr/>
        </p:nvGrpSpPr>
        <p:grpSpPr bwMode="auto">
          <a:xfrm>
            <a:off x="2294732" y="4437815"/>
            <a:ext cx="5087938" cy="461649"/>
            <a:chOff x="1259" y="2029"/>
            <a:chExt cx="3205" cy="433"/>
          </a:xfrm>
        </p:grpSpPr>
        <p:sp>
          <p:nvSpPr>
            <p:cNvPr id="46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7" name="Rectangle 9"/>
            <p:cNvSpPr>
              <a:spLocks noChangeArrowheads="1"/>
            </p:cNvSpPr>
            <p:nvPr/>
          </p:nvSpPr>
          <p:spPr bwMode="gray">
            <a:xfrm rot="3419336">
              <a:off x="1202" y="2143"/>
              <a:ext cx="302" cy="188"/>
            </a:xfrm>
            <a:prstGeom prst="rect">
              <a:avLst/>
            </a:prstGeom>
            <a:solidFill>
              <a:srgbClr val="7030A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48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9" name="Text Box 11"/>
            <p:cNvSpPr txBox="1">
              <a:spLocks noChangeArrowheads="1"/>
            </p:cNvSpPr>
            <p:nvPr/>
          </p:nvSpPr>
          <p:spPr bwMode="gray">
            <a:xfrm>
              <a:off x="1259" y="2029"/>
              <a:ext cx="214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  <p:grpSp>
        <p:nvGrpSpPr>
          <p:cNvPr id="50" name="Group 7"/>
          <p:cNvGrpSpPr>
            <a:grpSpLocks/>
          </p:cNvGrpSpPr>
          <p:nvPr/>
        </p:nvGrpSpPr>
        <p:grpSpPr bwMode="auto">
          <a:xfrm>
            <a:off x="2294732" y="4994693"/>
            <a:ext cx="5087938" cy="461649"/>
            <a:chOff x="1259" y="2029"/>
            <a:chExt cx="3205" cy="433"/>
          </a:xfrm>
        </p:grpSpPr>
        <p:sp>
          <p:nvSpPr>
            <p:cNvPr id="51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52" name="Rectangle 9"/>
            <p:cNvSpPr>
              <a:spLocks noChangeArrowheads="1"/>
            </p:cNvSpPr>
            <p:nvPr/>
          </p:nvSpPr>
          <p:spPr bwMode="gray">
            <a:xfrm rot="3419336">
              <a:off x="1202" y="2143"/>
              <a:ext cx="302" cy="188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53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4" name="Text Box 11"/>
            <p:cNvSpPr txBox="1">
              <a:spLocks noChangeArrowheads="1"/>
            </p:cNvSpPr>
            <p:nvPr/>
          </p:nvSpPr>
          <p:spPr bwMode="gray">
            <a:xfrm>
              <a:off x="1259" y="2029"/>
              <a:ext cx="214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6</a:t>
              </a:r>
            </a:p>
          </p:txBody>
        </p:sp>
      </p:grpSp>
      <p:sp>
        <p:nvSpPr>
          <p:cNvPr id="55" name="Text Box 20"/>
          <p:cNvSpPr txBox="1">
            <a:spLocks noChangeArrowheads="1"/>
          </p:cNvSpPr>
          <p:nvPr/>
        </p:nvSpPr>
        <p:spPr bwMode="gray">
          <a:xfrm>
            <a:off x="4269386" y="321580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 Box 20"/>
          <p:cNvSpPr txBox="1">
            <a:spLocks noChangeArrowheads="1"/>
          </p:cNvSpPr>
          <p:nvPr/>
        </p:nvSpPr>
        <p:spPr bwMode="gray">
          <a:xfrm>
            <a:off x="4100257" y="2644461"/>
            <a:ext cx="21676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риска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Box 20"/>
          <p:cNvSpPr txBox="1">
            <a:spLocks noChangeArrowheads="1"/>
          </p:cNvSpPr>
          <p:nvPr/>
        </p:nvSpPr>
        <p:spPr bwMode="gray">
          <a:xfrm>
            <a:off x="4139893" y="3190794"/>
            <a:ext cx="30050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20"/>
          <p:cNvSpPr txBox="1">
            <a:spLocks noChangeArrowheads="1"/>
          </p:cNvSpPr>
          <p:nvPr/>
        </p:nvSpPr>
        <p:spPr bwMode="gray">
          <a:xfrm>
            <a:off x="4139894" y="3742107"/>
            <a:ext cx="1829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 Box 20"/>
          <p:cNvSpPr txBox="1">
            <a:spLocks noChangeArrowheads="1"/>
          </p:cNvSpPr>
          <p:nvPr/>
        </p:nvSpPr>
        <p:spPr bwMode="gray">
          <a:xfrm>
            <a:off x="4160892" y="4296140"/>
            <a:ext cx="18660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20"/>
          <p:cNvSpPr txBox="1">
            <a:spLocks noChangeArrowheads="1"/>
          </p:cNvSpPr>
          <p:nvPr/>
        </p:nvSpPr>
        <p:spPr bwMode="gray">
          <a:xfrm>
            <a:off x="4160892" y="4850119"/>
            <a:ext cx="12777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" name="Group 7"/>
          <p:cNvGrpSpPr>
            <a:grpSpLocks/>
          </p:cNvGrpSpPr>
          <p:nvPr/>
        </p:nvGrpSpPr>
        <p:grpSpPr bwMode="auto">
          <a:xfrm>
            <a:off x="2292584" y="5546342"/>
            <a:ext cx="5087938" cy="461649"/>
            <a:chOff x="1259" y="2029"/>
            <a:chExt cx="3205" cy="433"/>
          </a:xfrm>
        </p:grpSpPr>
        <p:sp>
          <p:nvSpPr>
            <p:cNvPr id="10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05" name="Rectangle 9"/>
            <p:cNvSpPr>
              <a:spLocks noChangeArrowheads="1"/>
            </p:cNvSpPr>
            <p:nvPr/>
          </p:nvSpPr>
          <p:spPr bwMode="gray">
            <a:xfrm rot="3419336">
              <a:off x="1202" y="2143"/>
              <a:ext cx="302" cy="188"/>
            </a:xfrm>
            <a:prstGeom prst="rect">
              <a:avLst/>
            </a:prstGeom>
            <a:solidFill>
              <a:srgbClr val="FF33C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106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07" name="Text Box 11"/>
            <p:cNvSpPr txBox="1">
              <a:spLocks noChangeArrowheads="1"/>
            </p:cNvSpPr>
            <p:nvPr/>
          </p:nvSpPr>
          <p:spPr bwMode="gray">
            <a:xfrm>
              <a:off x="1259" y="2029"/>
              <a:ext cx="214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7</a:t>
              </a:r>
            </a:p>
          </p:txBody>
        </p:sp>
      </p:grpSp>
      <p:sp>
        <p:nvSpPr>
          <p:cNvPr id="108" name="Text Box 20"/>
          <p:cNvSpPr txBox="1">
            <a:spLocks noChangeArrowheads="1"/>
          </p:cNvSpPr>
          <p:nvPr/>
        </p:nvSpPr>
        <p:spPr bwMode="gray">
          <a:xfrm>
            <a:off x="4158744" y="5414647"/>
            <a:ext cx="20947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.pinimg.com/originals/69/8e/58/698e589775b69638d76e0d1a7a90a7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4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28650" y="1967294"/>
            <a:ext cx="493923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углеводного обмена, вызванное преимущественной инсулинорезистентностью и относительной инсулиновой недостаточностью или преимущественным нарушением секреции инсулина с инсулинорезистентностью или без неё.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-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 descr="https://semeinie-cennosti.ru/images/SC/uslugi/diabet/uhod-za-bolnym-diabetom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semeinie-cennosti.ru/images/SC/uslugi/diabet/uhod-za-bolnym-diabetom-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38" y="2034863"/>
            <a:ext cx="3950562" cy="403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5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6017" y="2009869"/>
            <a:ext cx="5394497" cy="4822372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Пожилой возраст (60+);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Избыточная масса тела и ожирение (ИМТ&gt;25);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анамнез СД (родители с СД 2 типа);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Привычно низкая физическая активность;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Нарушенная гликемия натощак или нарушенная толерантность к глюкозе в анамнезе;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Артериальная гипертензия (более 140/90 мм ртутного столба);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триглицеридов (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жиры, которые являются основным источником энергии для организма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более 2,82 ммоль/л или уровень холестерина ЛПВП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Липопротеины высокой плотности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менее 0,9 ммоль/л;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поликистозных яичников (расстройство овуляции- ↑андрогенов)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сердечно-сосудистых заболеваний.</a:t>
            </a:r>
          </a:p>
          <a:p>
            <a:endParaRPr lang="ru-RU" sz="15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риска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Сахарный диабет 2 типа: суть, симптомы, последствия и лечение — UniMe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9" y="2228045"/>
            <a:ext cx="2877841" cy="23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кие причины вызывают диабет. Проявление сахарного диабета: первые внешние  признаки и симптомы у взрослы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2" y="4597759"/>
            <a:ext cx="3003268" cy="23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91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90019"/>
            <a:ext cx="3943350" cy="4819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Жажда и сухость во рту.	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Полиурия – обильное мочеиспускание.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Зуд кожи.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мышечная слабость.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Ожирение.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Плохая заживляемость ран.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Гипергликемия.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kdc24.ru/upload/iblock/45b/45b59961b976011ee1c194bfa4634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39" y="2112136"/>
            <a:ext cx="5022761" cy="474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082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0273" y="1928657"/>
            <a:ext cx="4866302" cy="49679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диабете 2 типа симптомы развиваются постепенно. Медленное развитие симптомов характерно для любых форм СД2, как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инсулинорезистентной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для проявления эффектов резистентности к инсулину требуется время, так и при недостаточности инсулина, поскольку поджелудочная железа не сразу прекращает его выработку. Организм может некоторое время «справляться» с более низким уровнем инсулина и более высоким уровнем сахара, но со временем симптомы становятся все ярче.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zdorovie-vn.ru/assets/cache_image/articles/967/2_700x350_85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https://doma-prestarelye.ru/images/articles/prichiny-diab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070848"/>
            <a:ext cx="3791736" cy="45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4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032" y="1928657"/>
            <a:ext cx="8171318" cy="478901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Диабетическая микро-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макроангиопатия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нарушение проницаемости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сосудов,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их ломкости, повышение склонности к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тромбозам,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развитию атеросклероза сосудов.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Диабетическая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полинейропатия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полиневриты периферических нервов, боли по ходу нервных стволов, парезы и параличи.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Диабетическая 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артропатия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боли в суставах, 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хруст»,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подвижности, уменьшение количества синовиальной жидкости и повышение её вязкости.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хуй соси, Мем Баке негр с большим энтузиазм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20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4589" y="1980172"/>
            <a:ext cx="3943350" cy="4678205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Диабетическая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офтальмопатия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раннее развитие катаракты (помутнения хрусталика),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ретинопатии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(поражения сетчатки).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Диабетическая нефропатия — поражение почек с появлением белка и форменных элементов крови в моче, а в тяжёлых случаях с развитием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гломерулосклероза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почечной недостаточности.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Диабетическая энцефалопатия — изменения психики и настроения, эмоциональная лабильность или депрессия, симптомы интоксикации ЦНС.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Осложнения: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zdorovie-vn.ru/assets/cache_image/articles/967/2_700x350_85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zdorovie-vn.ru/assets/cache_image/articles/967/2_700x350_85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99927"/>
            <a:ext cx="4780073" cy="462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84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262" y="1928657"/>
            <a:ext cx="4888872" cy="4698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Диабетическая стопа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синдром, обусловленный диабетической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нейропатией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ангиопатией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поражение суставов, костей стопы, образование язв. При наличии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ангиопатии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нейропатии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рекомендована консультация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подотерапевта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Важную роль в профилактике диабетической стопы играет обучение пациентов (правильный уход за ногами, подбор обуви, предупреждение травм стопы).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513044"/>
            <a:ext cx="7886700" cy="79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www.vip-clinic.by/upload/medialibrary/8ca/8cadde6edf0a29a05b0395223116bf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33" y="1837853"/>
            <a:ext cx="3586955" cy="4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307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761</Words>
  <Application>Microsoft Office PowerPoint</Application>
  <PresentationFormat>Экран (4:3)</PresentationFormat>
  <Paragraphs>91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Сахарный диабет 2 типа 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Пользователь</cp:lastModifiedBy>
  <cp:revision>61</cp:revision>
  <dcterms:created xsi:type="dcterms:W3CDTF">2014-11-21T11:00:06Z</dcterms:created>
  <dcterms:modified xsi:type="dcterms:W3CDTF">2025-05-12T14:58:21Z</dcterms:modified>
</cp:coreProperties>
</file>