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7" r:id="rId3"/>
    <p:sldId id="258" r:id="rId4"/>
    <p:sldId id="259" r:id="rId5"/>
    <p:sldId id="260" r:id="rId6"/>
    <p:sldId id="266" r:id="rId7"/>
    <p:sldId id="267" r:id="rId8"/>
    <p:sldId id="268" r:id="rId9"/>
    <p:sldId id="269" r:id="rId10"/>
    <p:sldId id="261" r:id="rId11"/>
    <p:sldId id="262" r:id="rId12"/>
    <p:sldId id="263" r:id="rId13"/>
    <p:sldId id="264" r:id="rId14"/>
    <p:sldId id="26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B19CB1-C27C-48F9-99DF-204B700D9734}" type="doc">
      <dgm:prSet loTypeId="urn:microsoft.com/office/officeart/2005/8/layout/hProcess9" loCatId="process" qsTypeId="urn:microsoft.com/office/officeart/2005/8/quickstyle/simple1" qsCatId="simple" csTypeId="urn:microsoft.com/office/officeart/2005/8/colors/accent2_1" csCatId="accent2" phldr="1"/>
      <dgm:spPr/>
    </dgm:pt>
    <dgm:pt modelId="{911D51E9-E83D-4955-8363-ABC248C5C221}">
      <dgm:prSet phldrT="[Текст]"/>
      <dgm:spPr/>
      <dgm:t>
        <a:bodyPr/>
        <a:lstStyle/>
        <a:p>
          <a:r>
            <a:rPr lang="ru-RU" dirty="0" smtClean="0"/>
            <a:t>суффикс</a:t>
          </a:r>
          <a:endParaRPr lang="ru-RU" dirty="0"/>
        </a:p>
      </dgm:t>
    </dgm:pt>
    <dgm:pt modelId="{EA4BFA43-71DD-4397-96FC-AB0BCF08AE01}" type="parTrans" cxnId="{E5F3D641-7B90-4BD2-A7F5-B3C61C2D5399}">
      <dgm:prSet/>
      <dgm:spPr/>
      <dgm:t>
        <a:bodyPr/>
        <a:lstStyle/>
        <a:p>
          <a:endParaRPr lang="ru-RU"/>
        </a:p>
      </dgm:t>
    </dgm:pt>
    <dgm:pt modelId="{DFB3BB12-7167-4CEE-815E-15074E9689E4}" type="sibTrans" cxnId="{E5F3D641-7B90-4BD2-A7F5-B3C61C2D5399}">
      <dgm:prSet/>
      <dgm:spPr/>
      <dgm:t>
        <a:bodyPr/>
        <a:lstStyle/>
        <a:p>
          <a:endParaRPr lang="ru-RU"/>
        </a:p>
      </dgm:t>
    </dgm:pt>
    <dgm:pt modelId="{FFE5E785-E89B-484C-B6FF-D2BC79570067}">
      <dgm:prSet phldrT="[Текст]"/>
      <dgm:spPr/>
      <dgm:t>
        <a:bodyPr/>
        <a:lstStyle/>
        <a:p>
          <a:r>
            <a:rPr lang="ru-RU" dirty="0" smtClean="0"/>
            <a:t>приставка</a:t>
          </a:r>
          <a:endParaRPr lang="ru-RU" dirty="0"/>
        </a:p>
      </dgm:t>
    </dgm:pt>
    <dgm:pt modelId="{6EEF1E26-7EB5-4CEB-86EA-63FB5066C883}" type="parTrans" cxnId="{27C849E9-CFB2-418D-AE30-669D8E36F7D0}">
      <dgm:prSet/>
      <dgm:spPr/>
      <dgm:t>
        <a:bodyPr/>
        <a:lstStyle/>
        <a:p>
          <a:endParaRPr lang="ru-RU"/>
        </a:p>
      </dgm:t>
    </dgm:pt>
    <dgm:pt modelId="{5D7AE874-0A7E-4C1C-A50E-7F7732D99F70}" type="sibTrans" cxnId="{27C849E9-CFB2-418D-AE30-669D8E36F7D0}">
      <dgm:prSet/>
      <dgm:spPr/>
      <dgm:t>
        <a:bodyPr/>
        <a:lstStyle/>
        <a:p>
          <a:endParaRPr lang="ru-RU"/>
        </a:p>
      </dgm:t>
    </dgm:pt>
    <dgm:pt modelId="{E52029F2-4714-450B-A0D5-F7DFE43F3287}">
      <dgm:prSet phldrT="[Текст]"/>
      <dgm:spPr/>
      <dgm:t>
        <a:bodyPr/>
        <a:lstStyle/>
        <a:p>
          <a:r>
            <a:rPr lang="ru-RU" dirty="0" smtClean="0"/>
            <a:t>Способ сложения</a:t>
          </a:r>
          <a:endParaRPr lang="ru-RU" dirty="0"/>
        </a:p>
      </dgm:t>
    </dgm:pt>
    <dgm:pt modelId="{6417735A-0BA2-4CCF-A707-0346D085DCAE}" type="parTrans" cxnId="{A7E828B3-6ADD-45D3-BCA9-A7CC5CFFABE5}">
      <dgm:prSet/>
      <dgm:spPr/>
      <dgm:t>
        <a:bodyPr/>
        <a:lstStyle/>
        <a:p>
          <a:endParaRPr lang="ru-RU"/>
        </a:p>
      </dgm:t>
    </dgm:pt>
    <dgm:pt modelId="{EB9DDF75-6D09-4BA0-85EC-92E87D611BFC}" type="sibTrans" cxnId="{A7E828B3-6ADD-45D3-BCA9-A7CC5CFFABE5}">
      <dgm:prSet/>
      <dgm:spPr/>
      <dgm:t>
        <a:bodyPr/>
        <a:lstStyle/>
        <a:p>
          <a:endParaRPr lang="ru-RU"/>
        </a:p>
      </dgm:t>
    </dgm:pt>
    <dgm:pt modelId="{946448DD-2737-4885-8257-2C0F31B0544E}" type="pres">
      <dgm:prSet presAssocID="{3FB19CB1-C27C-48F9-99DF-204B700D9734}" presName="CompostProcess" presStyleCnt="0">
        <dgm:presLayoutVars>
          <dgm:dir/>
          <dgm:resizeHandles val="exact"/>
        </dgm:presLayoutVars>
      </dgm:prSet>
      <dgm:spPr/>
    </dgm:pt>
    <dgm:pt modelId="{3FB2B9C5-4C98-4E1D-A2B1-8C6C87F57C9A}" type="pres">
      <dgm:prSet presAssocID="{3FB19CB1-C27C-48F9-99DF-204B700D9734}" presName="arrow" presStyleLbl="bgShp" presStyleIdx="0" presStyleCnt="1"/>
      <dgm:spPr/>
    </dgm:pt>
    <dgm:pt modelId="{83351582-5F4E-4921-88E1-A06AFD19FAF8}" type="pres">
      <dgm:prSet presAssocID="{3FB19CB1-C27C-48F9-99DF-204B700D9734}" presName="linearProcess" presStyleCnt="0"/>
      <dgm:spPr/>
    </dgm:pt>
    <dgm:pt modelId="{963ED00E-B25C-4AFF-BAE7-D99707673FCE}" type="pres">
      <dgm:prSet presAssocID="{911D51E9-E83D-4955-8363-ABC248C5C221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034E53-6F86-4F19-86C9-BFE1356D09A0}" type="pres">
      <dgm:prSet presAssocID="{DFB3BB12-7167-4CEE-815E-15074E9689E4}" presName="sibTrans" presStyleCnt="0"/>
      <dgm:spPr/>
    </dgm:pt>
    <dgm:pt modelId="{CC2CCF82-E70F-4514-80D8-B2216954987D}" type="pres">
      <dgm:prSet presAssocID="{FFE5E785-E89B-484C-B6FF-D2BC79570067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F86D53-7966-4346-93A3-BCA2817FD263}" type="pres">
      <dgm:prSet presAssocID="{5D7AE874-0A7E-4C1C-A50E-7F7732D99F70}" presName="sibTrans" presStyleCnt="0"/>
      <dgm:spPr/>
    </dgm:pt>
    <dgm:pt modelId="{D03579F6-0501-4F4C-9DE6-6832F9183FF4}" type="pres">
      <dgm:prSet presAssocID="{E52029F2-4714-450B-A0D5-F7DFE43F3287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9DD278F-FC75-4838-B4B1-1D5E660A2FD3}" type="presOf" srcId="{911D51E9-E83D-4955-8363-ABC248C5C221}" destId="{963ED00E-B25C-4AFF-BAE7-D99707673FCE}" srcOrd="0" destOrd="0" presId="urn:microsoft.com/office/officeart/2005/8/layout/hProcess9"/>
    <dgm:cxn modelId="{B3043546-E3AA-4866-8FE1-D0FCCB4F8F44}" type="presOf" srcId="{E52029F2-4714-450B-A0D5-F7DFE43F3287}" destId="{D03579F6-0501-4F4C-9DE6-6832F9183FF4}" srcOrd="0" destOrd="0" presId="urn:microsoft.com/office/officeart/2005/8/layout/hProcess9"/>
    <dgm:cxn modelId="{67E77F91-6E0C-466A-8FCA-4FFA0BD30E1B}" type="presOf" srcId="{FFE5E785-E89B-484C-B6FF-D2BC79570067}" destId="{CC2CCF82-E70F-4514-80D8-B2216954987D}" srcOrd="0" destOrd="0" presId="urn:microsoft.com/office/officeart/2005/8/layout/hProcess9"/>
    <dgm:cxn modelId="{A7E828B3-6ADD-45D3-BCA9-A7CC5CFFABE5}" srcId="{3FB19CB1-C27C-48F9-99DF-204B700D9734}" destId="{E52029F2-4714-450B-A0D5-F7DFE43F3287}" srcOrd="2" destOrd="0" parTransId="{6417735A-0BA2-4CCF-A707-0346D085DCAE}" sibTransId="{EB9DDF75-6D09-4BA0-85EC-92E87D611BFC}"/>
    <dgm:cxn modelId="{EC15AD2B-DD9B-40D1-9B22-3614290904A9}" type="presOf" srcId="{3FB19CB1-C27C-48F9-99DF-204B700D9734}" destId="{946448DD-2737-4885-8257-2C0F31B0544E}" srcOrd="0" destOrd="0" presId="urn:microsoft.com/office/officeart/2005/8/layout/hProcess9"/>
    <dgm:cxn modelId="{E5F3D641-7B90-4BD2-A7F5-B3C61C2D5399}" srcId="{3FB19CB1-C27C-48F9-99DF-204B700D9734}" destId="{911D51E9-E83D-4955-8363-ABC248C5C221}" srcOrd="0" destOrd="0" parTransId="{EA4BFA43-71DD-4397-96FC-AB0BCF08AE01}" sibTransId="{DFB3BB12-7167-4CEE-815E-15074E9689E4}"/>
    <dgm:cxn modelId="{27C849E9-CFB2-418D-AE30-669D8E36F7D0}" srcId="{3FB19CB1-C27C-48F9-99DF-204B700D9734}" destId="{FFE5E785-E89B-484C-B6FF-D2BC79570067}" srcOrd="1" destOrd="0" parTransId="{6EEF1E26-7EB5-4CEB-86EA-63FB5066C883}" sibTransId="{5D7AE874-0A7E-4C1C-A50E-7F7732D99F70}"/>
    <dgm:cxn modelId="{3AC7F11B-4D5D-45D1-A3E3-9D4D584090B4}" type="presParOf" srcId="{946448DD-2737-4885-8257-2C0F31B0544E}" destId="{3FB2B9C5-4C98-4E1D-A2B1-8C6C87F57C9A}" srcOrd="0" destOrd="0" presId="urn:microsoft.com/office/officeart/2005/8/layout/hProcess9"/>
    <dgm:cxn modelId="{3509509C-59B5-4D3A-9372-0E8ED540C42D}" type="presParOf" srcId="{946448DD-2737-4885-8257-2C0F31B0544E}" destId="{83351582-5F4E-4921-88E1-A06AFD19FAF8}" srcOrd="1" destOrd="0" presId="urn:microsoft.com/office/officeart/2005/8/layout/hProcess9"/>
    <dgm:cxn modelId="{F73A4AE0-6F77-4655-9AB4-86233AA2AE25}" type="presParOf" srcId="{83351582-5F4E-4921-88E1-A06AFD19FAF8}" destId="{963ED00E-B25C-4AFF-BAE7-D99707673FCE}" srcOrd="0" destOrd="0" presId="urn:microsoft.com/office/officeart/2005/8/layout/hProcess9"/>
    <dgm:cxn modelId="{28AEC30B-7136-4268-9F19-21E140C827D1}" type="presParOf" srcId="{83351582-5F4E-4921-88E1-A06AFD19FAF8}" destId="{D0034E53-6F86-4F19-86C9-BFE1356D09A0}" srcOrd="1" destOrd="0" presId="urn:microsoft.com/office/officeart/2005/8/layout/hProcess9"/>
    <dgm:cxn modelId="{FF434372-4C1D-4341-BF9C-0317C8D97B95}" type="presParOf" srcId="{83351582-5F4E-4921-88E1-A06AFD19FAF8}" destId="{CC2CCF82-E70F-4514-80D8-B2216954987D}" srcOrd="2" destOrd="0" presId="urn:microsoft.com/office/officeart/2005/8/layout/hProcess9"/>
    <dgm:cxn modelId="{BF40D737-CC87-4C89-B944-3C85BEEB8A23}" type="presParOf" srcId="{83351582-5F4E-4921-88E1-A06AFD19FAF8}" destId="{B6F86D53-7966-4346-93A3-BCA2817FD263}" srcOrd="3" destOrd="0" presId="urn:microsoft.com/office/officeart/2005/8/layout/hProcess9"/>
    <dgm:cxn modelId="{5C40568E-42A5-41B2-86B4-71360BF5AB89}" type="presParOf" srcId="{83351582-5F4E-4921-88E1-A06AFD19FAF8}" destId="{D03579F6-0501-4F4C-9DE6-6832F9183FF4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B2B9C5-4C98-4E1D-A2B1-8C6C87F57C9A}">
      <dsp:nvSpPr>
        <dsp:cNvPr id="0" name=""/>
        <dsp:cNvSpPr/>
      </dsp:nvSpPr>
      <dsp:spPr>
        <a:xfrm>
          <a:off x="589363" y="0"/>
          <a:ext cx="6679453" cy="4460892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3ED00E-B25C-4AFF-BAE7-D99707673FCE}">
      <dsp:nvSpPr>
        <dsp:cNvPr id="0" name=""/>
        <dsp:cNvSpPr/>
      </dsp:nvSpPr>
      <dsp:spPr>
        <a:xfrm>
          <a:off x="261" y="1338267"/>
          <a:ext cx="2522654" cy="178435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/>
            <a:t>суффикс</a:t>
          </a:r>
          <a:endParaRPr lang="ru-RU" sz="3700" kern="1200" dirty="0"/>
        </a:p>
      </dsp:txBody>
      <dsp:txXfrm>
        <a:off x="87366" y="1425372"/>
        <a:ext cx="2348444" cy="1610146"/>
      </dsp:txXfrm>
    </dsp:sp>
    <dsp:sp modelId="{CC2CCF82-E70F-4514-80D8-B2216954987D}">
      <dsp:nvSpPr>
        <dsp:cNvPr id="0" name=""/>
        <dsp:cNvSpPr/>
      </dsp:nvSpPr>
      <dsp:spPr>
        <a:xfrm>
          <a:off x="2667762" y="1338267"/>
          <a:ext cx="2522654" cy="178435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/>
            <a:t>приставка</a:t>
          </a:r>
          <a:endParaRPr lang="ru-RU" sz="3700" kern="1200" dirty="0"/>
        </a:p>
      </dsp:txBody>
      <dsp:txXfrm>
        <a:off x="2754867" y="1425372"/>
        <a:ext cx="2348444" cy="1610146"/>
      </dsp:txXfrm>
    </dsp:sp>
    <dsp:sp modelId="{D03579F6-0501-4F4C-9DE6-6832F9183FF4}">
      <dsp:nvSpPr>
        <dsp:cNvPr id="0" name=""/>
        <dsp:cNvSpPr/>
      </dsp:nvSpPr>
      <dsp:spPr>
        <a:xfrm>
          <a:off x="5335264" y="1338267"/>
          <a:ext cx="2522654" cy="178435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/>
            <a:t>Способ сложения</a:t>
          </a:r>
          <a:endParaRPr lang="ru-RU" sz="3700" kern="1200" dirty="0"/>
        </a:p>
      </dsp:txBody>
      <dsp:txXfrm>
        <a:off x="5422369" y="1425372"/>
        <a:ext cx="2348444" cy="16101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1844824"/>
            <a:ext cx="6400800" cy="1752600"/>
          </a:xfrm>
        </p:spPr>
        <p:txBody>
          <a:bodyPr>
            <a:normAutofit/>
          </a:bodyPr>
          <a:lstStyle/>
          <a:p>
            <a:pPr marL="342900" lvl="0" indent="-342900"/>
            <a:endParaRPr lang="ru-RU" b="1" smtClean="0">
              <a:solidFill>
                <a:srgbClr val="7030A0"/>
              </a:solidFill>
              <a:latin typeface="Bahnschrift" pitchFamily="34" charset="0"/>
            </a:endParaRPr>
          </a:p>
          <a:p>
            <a:pPr marL="342900" lvl="0" indent="-342900"/>
            <a:r>
              <a:rPr lang="ru-RU" b="1" dirty="0" smtClean="0">
                <a:solidFill>
                  <a:srgbClr val="7030A0"/>
                </a:solidFill>
                <a:latin typeface="Bahnschrift" pitchFamily="34" charset="0"/>
              </a:rPr>
              <a:t>Способы </a:t>
            </a:r>
            <a:r>
              <a:rPr lang="ru-RU" b="1" dirty="0">
                <a:solidFill>
                  <a:srgbClr val="7030A0"/>
                </a:solidFill>
                <a:latin typeface="Bahnschrift" pitchFamily="34" charset="0"/>
              </a:rPr>
              <a:t>словообразования в русском и английском языке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6596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Индивидуальная работа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715436" cy="5429288"/>
          </a:xfrm>
        </p:spPr>
        <p:txBody>
          <a:bodyPr/>
          <a:lstStyle/>
          <a:p>
            <a:pPr>
              <a:buNone/>
            </a:pPr>
            <a:r>
              <a:rPr lang="ru-RU" sz="4000" dirty="0" smtClean="0"/>
              <a:t>Прыгать – (прыгун) – </a:t>
            </a:r>
            <a:r>
              <a:rPr lang="en-US" sz="4000" dirty="0" smtClean="0"/>
              <a:t>jump – jumper </a:t>
            </a:r>
          </a:p>
          <a:p>
            <a:pPr>
              <a:buNone/>
            </a:pPr>
            <a:r>
              <a:rPr lang="ru-RU" sz="4000" dirty="0" smtClean="0"/>
              <a:t>Бежать – (бегун) – </a:t>
            </a:r>
            <a:r>
              <a:rPr lang="en-US" sz="4000" dirty="0" smtClean="0"/>
              <a:t>run- runner </a:t>
            </a:r>
          </a:p>
          <a:p>
            <a:pPr>
              <a:buNone/>
            </a:pPr>
            <a:r>
              <a:rPr lang="ru-RU" sz="4000" dirty="0" smtClean="0"/>
              <a:t>Строить – (строитель) – </a:t>
            </a:r>
            <a:r>
              <a:rPr lang="en-US" sz="4000" dirty="0" smtClean="0"/>
              <a:t>build – builder</a:t>
            </a:r>
          </a:p>
          <a:p>
            <a:pPr>
              <a:buNone/>
            </a:pPr>
            <a:r>
              <a:rPr lang="ru-RU" sz="4000" dirty="0" smtClean="0"/>
              <a:t>Петь – (певец) – </a:t>
            </a:r>
            <a:r>
              <a:rPr lang="en-US" sz="4000" dirty="0" smtClean="0"/>
              <a:t>sing – singer </a:t>
            </a:r>
          </a:p>
          <a:p>
            <a:pPr>
              <a:buNone/>
            </a:pPr>
            <a:r>
              <a:rPr lang="ru-RU" sz="4000" dirty="0" smtClean="0"/>
              <a:t>Защищать – (защитник) –</a:t>
            </a:r>
            <a:r>
              <a:rPr lang="en-US" sz="4000" dirty="0" smtClean="0"/>
              <a:t>protect - protector</a:t>
            </a:r>
            <a:endParaRPr lang="ru-RU" sz="4000" dirty="0" smtClean="0"/>
          </a:p>
          <a:p>
            <a:pPr>
              <a:buNone/>
            </a:pPr>
            <a:r>
              <a:rPr lang="ru-RU" dirty="0" smtClean="0"/>
              <a:t>                                                             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Сложение двух слов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85860"/>
            <a:ext cx="8858312" cy="535785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4000" b="1" dirty="0" smtClean="0"/>
              <a:t>сухие фрукты – </a:t>
            </a:r>
          </a:p>
          <a:p>
            <a:pPr>
              <a:buNone/>
            </a:pPr>
            <a:r>
              <a:rPr lang="ru-RU" sz="4000" b="1" dirty="0" smtClean="0"/>
              <a:t>Сберегательный банк –  </a:t>
            </a:r>
          </a:p>
          <a:p>
            <a:pPr>
              <a:buNone/>
            </a:pPr>
            <a:r>
              <a:rPr lang="ru-RU" sz="4000" b="1" dirty="0" smtClean="0"/>
              <a:t>Выживать сок –  </a:t>
            </a:r>
          </a:p>
          <a:p>
            <a:pPr>
              <a:buNone/>
            </a:pPr>
            <a:r>
              <a:rPr lang="ru-RU" sz="4000" b="1" dirty="0" smtClean="0"/>
              <a:t>Ловить мышей –    </a:t>
            </a:r>
          </a:p>
          <a:p>
            <a:pPr>
              <a:buNone/>
            </a:pPr>
            <a:r>
              <a:rPr lang="ru-RU" sz="4000" b="1" dirty="0" smtClean="0"/>
              <a:t>Неделя кино </a:t>
            </a:r>
            <a:r>
              <a:rPr lang="ru-RU" sz="4000" dirty="0" smtClean="0"/>
              <a:t>–  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29058" y="1428736"/>
            <a:ext cx="3286148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сухофрукты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429256" y="2143116"/>
            <a:ext cx="257176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сбербанк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86182" y="3000372"/>
            <a:ext cx="450059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соковыжималка</a:t>
            </a:r>
            <a:endParaRPr lang="ru-RU" sz="4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000496" y="3714752"/>
            <a:ext cx="4214842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мышеловка</a:t>
            </a:r>
            <a:endParaRPr lang="ru-RU" sz="4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428992" y="4500570"/>
            <a:ext cx="428628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кинонеделя</a:t>
            </a:r>
            <a:endParaRPr lang="ru-RU" sz="44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357166"/>
            <a:ext cx="8786874" cy="6215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5400" b="1" dirty="0" smtClean="0"/>
              <a:t>A sportsman </a:t>
            </a:r>
          </a:p>
          <a:p>
            <a:pPr>
              <a:buNone/>
            </a:pPr>
            <a:r>
              <a:rPr lang="en-US" sz="5400" b="1" dirty="0" smtClean="0"/>
              <a:t>A timetable </a:t>
            </a:r>
          </a:p>
          <a:p>
            <a:pPr>
              <a:buNone/>
            </a:pPr>
            <a:r>
              <a:rPr lang="en-US" sz="5400" b="1" dirty="0" smtClean="0"/>
              <a:t>A housewife </a:t>
            </a:r>
          </a:p>
          <a:p>
            <a:pPr>
              <a:buNone/>
            </a:pPr>
            <a:r>
              <a:rPr lang="en-US" sz="5400" b="1" dirty="0" smtClean="0"/>
              <a:t>A snowman </a:t>
            </a:r>
          </a:p>
          <a:p>
            <a:pPr>
              <a:buNone/>
            </a:pPr>
            <a:r>
              <a:rPr lang="en-US" sz="5400" b="1" dirty="0" smtClean="0"/>
              <a:t>Englishman </a:t>
            </a:r>
          </a:p>
          <a:p>
            <a:pPr>
              <a:buNone/>
            </a:pPr>
            <a:r>
              <a:rPr lang="en-US" sz="5400" b="1" dirty="0" smtClean="0"/>
              <a:t>A textbook</a:t>
            </a:r>
            <a:r>
              <a:rPr lang="en-US" sz="5400" dirty="0" smtClean="0"/>
              <a:t> </a:t>
            </a:r>
            <a:endParaRPr lang="ru-RU" sz="5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14810" y="642918"/>
            <a:ext cx="385765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Sport man </a:t>
            </a:r>
            <a:endParaRPr lang="ru-RU" sz="4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000496" y="1571612"/>
            <a:ext cx="428628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Time table </a:t>
            </a:r>
            <a:endParaRPr lang="ru-RU" sz="4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071934" y="2500306"/>
            <a:ext cx="421484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House wife </a:t>
            </a:r>
            <a:endParaRPr lang="ru-RU" sz="4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000496" y="3286124"/>
            <a:ext cx="4286280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Snow man </a:t>
            </a:r>
            <a:endParaRPr lang="ru-RU" sz="4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29058" y="4500570"/>
            <a:ext cx="457203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English man </a:t>
            </a:r>
            <a:endParaRPr lang="ru-RU" sz="4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929058" y="5500702"/>
            <a:ext cx="4500594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Text book 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ru-RU" b="1" dirty="0" smtClean="0">
                <a:solidFill>
                  <a:srgbClr val="7030A0"/>
                </a:solidFill>
                <a:latin typeface="Bahnschrift" pitchFamily="34" charset="0"/>
              </a:rPr>
              <a:t>Способы словообразования в русском и английском языке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7030A0"/>
                </a:solidFill>
                <a:latin typeface="Bahnschrift" pitchFamily="34" charset="0"/>
              </a:rPr>
              <a:t> </a:t>
            </a:r>
            <a:endParaRPr lang="ru-RU" b="1" dirty="0">
              <a:solidFill>
                <a:srgbClr val="7030A0"/>
              </a:solidFill>
              <a:latin typeface="Bahnschrift" pitchFamily="34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714348" y="1857364"/>
          <a:ext cx="7858180" cy="4460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8786874" cy="62865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 </a:t>
            </a:r>
            <a:r>
              <a:rPr lang="ru-RU" sz="4000" b="1" dirty="0" smtClean="0">
                <a:solidFill>
                  <a:srgbClr val="00B050"/>
                </a:solidFill>
              </a:rPr>
              <a:t>«Своей работой на уроке я….»</a:t>
            </a:r>
          </a:p>
          <a:p>
            <a:pPr algn="ctr">
              <a:buNone/>
            </a:pPr>
            <a:endParaRPr lang="ru-RU" sz="4000" dirty="0" smtClean="0"/>
          </a:p>
          <a:p>
            <a:pPr algn="ctr">
              <a:buNone/>
            </a:pPr>
            <a:r>
              <a:rPr lang="ru-RU" sz="4800" dirty="0" smtClean="0"/>
              <a:t>доволен (а)</a:t>
            </a:r>
          </a:p>
          <a:p>
            <a:pPr algn="ctr">
              <a:buNone/>
            </a:pPr>
            <a:r>
              <a:rPr lang="ru-RU" sz="4800" dirty="0" smtClean="0"/>
              <a:t>Не совсем доволен (льна)</a:t>
            </a:r>
          </a:p>
          <a:p>
            <a:pPr algn="ctr">
              <a:buNone/>
            </a:pPr>
            <a:r>
              <a:rPr lang="ru-RU" sz="4800" dirty="0" smtClean="0"/>
              <a:t>Не доволен (льна), потому что ….</a:t>
            </a:r>
            <a:endParaRPr lang="ru-RU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8643998" cy="607223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4800" b="1" dirty="0" smtClean="0">
                <a:solidFill>
                  <a:srgbClr val="00B0F0"/>
                </a:solidFill>
              </a:rPr>
              <a:t>Переделать</a:t>
            </a:r>
            <a:r>
              <a:rPr lang="ru-RU" sz="4800" b="1" dirty="0" smtClean="0"/>
              <a:t>         </a:t>
            </a:r>
            <a:r>
              <a:rPr lang="en-US" sz="4800" b="1" dirty="0" smtClean="0"/>
              <a:t>    </a:t>
            </a:r>
            <a:r>
              <a:rPr lang="en-US" sz="4800" b="1" dirty="0" smtClean="0">
                <a:solidFill>
                  <a:srgbClr val="7030A0"/>
                </a:solidFill>
              </a:rPr>
              <a:t>redo</a:t>
            </a:r>
            <a:r>
              <a:rPr lang="en-US" sz="4800" b="1" dirty="0" smtClean="0"/>
              <a:t> </a:t>
            </a:r>
            <a:endParaRPr lang="ru-RU" sz="4800" b="1" dirty="0" smtClean="0"/>
          </a:p>
          <a:p>
            <a:pPr>
              <a:buNone/>
            </a:pPr>
            <a:r>
              <a:rPr lang="ru-RU" sz="4800" b="1" dirty="0" smtClean="0">
                <a:solidFill>
                  <a:srgbClr val="00B0F0"/>
                </a:solidFill>
              </a:rPr>
              <a:t>Недружелюбный</a:t>
            </a:r>
            <a:r>
              <a:rPr lang="ru-RU" sz="4800" b="1" dirty="0" smtClean="0"/>
              <a:t> </a:t>
            </a:r>
            <a:r>
              <a:rPr lang="en-US" sz="4800" b="1" dirty="0" smtClean="0"/>
              <a:t>  </a:t>
            </a:r>
            <a:r>
              <a:rPr lang="en-US" sz="4800" b="1" dirty="0" smtClean="0">
                <a:solidFill>
                  <a:srgbClr val="7030A0"/>
                </a:solidFill>
              </a:rPr>
              <a:t>unhappy</a:t>
            </a:r>
            <a:r>
              <a:rPr lang="en-US" sz="4800" b="1" dirty="0" smtClean="0"/>
              <a:t> </a:t>
            </a:r>
            <a:endParaRPr lang="ru-RU" sz="4800" b="1" dirty="0" smtClean="0"/>
          </a:p>
          <a:p>
            <a:pPr>
              <a:buNone/>
            </a:pPr>
            <a:r>
              <a:rPr lang="ru-RU" sz="4800" b="1" dirty="0" smtClean="0">
                <a:solidFill>
                  <a:srgbClr val="00B0F0"/>
                </a:solidFill>
              </a:rPr>
              <a:t>Учитель </a:t>
            </a:r>
            <a:r>
              <a:rPr lang="en-US" sz="4800" b="1" dirty="0" smtClean="0"/>
              <a:t>                    </a:t>
            </a:r>
            <a:r>
              <a:rPr lang="en-US" sz="4800" b="1" dirty="0" smtClean="0">
                <a:solidFill>
                  <a:srgbClr val="7030A0"/>
                </a:solidFill>
              </a:rPr>
              <a:t>a teacher </a:t>
            </a:r>
            <a:endParaRPr lang="ru-RU" sz="48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4800" b="1" dirty="0" smtClean="0">
                <a:solidFill>
                  <a:srgbClr val="00B0F0"/>
                </a:solidFill>
              </a:rPr>
              <a:t>Солнечный</a:t>
            </a:r>
            <a:r>
              <a:rPr lang="ru-RU" sz="4800" b="1" dirty="0" smtClean="0"/>
              <a:t>    </a:t>
            </a:r>
            <a:r>
              <a:rPr lang="en-US" sz="4800" b="1" dirty="0" smtClean="0"/>
              <a:t>           </a:t>
            </a:r>
            <a:r>
              <a:rPr lang="en-US" sz="4800" b="1" dirty="0" smtClean="0">
                <a:solidFill>
                  <a:srgbClr val="7030A0"/>
                </a:solidFill>
              </a:rPr>
              <a:t>sunny</a:t>
            </a:r>
            <a:r>
              <a:rPr lang="en-US" sz="4800" b="1" dirty="0" smtClean="0"/>
              <a:t> </a:t>
            </a:r>
            <a:endParaRPr lang="ru-RU" sz="4800" b="1" dirty="0" smtClean="0"/>
          </a:p>
          <a:p>
            <a:pPr>
              <a:buNone/>
            </a:pPr>
            <a:r>
              <a:rPr lang="ru-RU" sz="4800" b="1" dirty="0" smtClean="0">
                <a:solidFill>
                  <a:srgbClr val="00B0F0"/>
                </a:solidFill>
              </a:rPr>
              <a:t>Садовод</a:t>
            </a:r>
            <a:r>
              <a:rPr lang="ru-RU" sz="4800" b="1" dirty="0" smtClean="0"/>
              <a:t>  </a:t>
            </a:r>
            <a:r>
              <a:rPr lang="en-US" sz="4800" b="1" dirty="0" smtClean="0"/>
              <a:t>                  </a:t>
            </a:r>
            <a:r>
              <a:rPr lang="en-US" sz="4800" b="1" dirty="0" smtClean="0">
                <a:solidFill>
                  <a:srgbClr val="7030A0"/>
                </a:solidFill>
              </a:rPr>
              <a:t>a housewife </a:t>
            </a:r>
            <a:endParaRPr lang="ru-RU" sz="48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4800" b="1" dirty="0" smtClean="0">
                <a:solidFill>
                  <a:srgbClr val="00B0F0"/>
                </a:solidFill>
              </a:rPr>
              <a:t>Вездеход</a:t>
            </a:r>
            <a:r>
              <a:rPr lang="en-US" sz="4800" b="1" dirty="0" smtClean="0"/>
              <a:t>                  </a:t>
            </a:r>
            <a:r>
              <a:rPr lang="en-US" sz="4800" b="1" dirty="0" smtClean="0">
                <a:solidFill>
                  <a:srgbClr val="7030A0"/>
                </a:solidFill>
              </a:rPr>
              <a:t>weekend</a:t>
            </a:r>
            <a:r>
              <a:rPr lang="en-US" sz="4800" b="1" dirty="0" smtClean="0"/>
              <a:t> </a:t>
            </a:r>
            <a:endParaRPr lang="ru-RU" sz="4800" b="1" dirty="0" smtClean="0"/>
          </a:p>
          <a:p>
            <a:pPr>
              <a:buNone/>
            </a:pPr>
            <a:r>
              <a:rPr lang="ru-RU" dirty="0" smtClean="0"/>
              <a:t>                 </a:t>
            </a:r>
            <a:endParaRPr lang="ru-RU" dirty="0"/>
          </a:p>
        </p:txBody>
      </p:sp>
      <p:pic>
        <p:nvPicPr>
          <p:cNvPr id="2050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4143380"/>
            <a:ext cx="2286016" cy="2286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8643998" cy="61436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200" b="1" dirty="0" smtClean="0">
                <a:solidFill>
                  <a:srgbClr val="00B050"/>
                </a:solidFill>
              </a:rPr>
              <a:t>Пере</a:t>
            </a:r>
            <a:r>
              <a:rPr lang="ru-RU" sz="4200" b="1" dirty="0" smtClean="0"/>
              <a:t>ходить                     Измерить </a:t>
            </a:r>
          </a:p>
          <a:p>
            <a:pPr>
              <a:buNone/>
            </a:pPr>
            <a:r>
              <a:rPr lang="ru-RU" sz="4200" b="1" dirty="0" smtClean="0"/>
              <a:t>Сложить                            Склеить </a:t>
            </a:r>
          </a:p>
          <a:p>
            <a:pPr>
              <a:buNone/>
            </a:pPr>
            <a:r>
              <a:rPr lang="ru-RU" sz="4200" b="1" dirty="0" smtClean="0"/>
              <a:t>Услышать                          Пережить </a:t>
            </a:r>
          </a:p>
          <a:p>
            <a:pPr>
              <a:buNone/>
            </a:pPr>
            <a:r>
              <a:rPr lang="ru-RU" sz="4200" b="1" dirty="0" smtClean="0">
                <a:solidFill>
                  <a:srgbClr val="00B050"/>
                </a:solidFill>
              </a:rPr>
              <a:t>По</a:t>
            </a:r>
            <a:r>
              <a:rPr lang="ru-RU" sz="4200" b="1" dirty="0" smtClean="0"/>
              <a:t>лить                               </a:t>
            </a:r>
            <a:r>
              <a:rPr lang="ru-RU" sz="4200" b="1" dirty="0" smtClean="0">
                <a:solidFill>
                  <a:srgbClr val="00B050"/>
                </a:solidFill>
              </a:rPr>
              <a:t>Вы</a:t>
            </a:r>
            <a:r>
              <a:rPr lang="ru-RU" sz="4200" b="1" dirty="0" smtClean="0"/>
              <a:t>учить </a:t>
            </a:r>
          </a:p>
          <a:p>
            <a:pPr>
              <a:buNone/>
            </a:pPr>
            <a:r>
              <a:rPr lang="ru-RU" sz="4200" b="1" dirty="0" smtClean="0"/>
              <a:t>Разрезать                          Перепрятать </a:t>
            </a:r>
          </a:p>
          <a:p>
            <a:pPr>
              <a:buNone/>
            </a:pPr>
            <a:r>
              <a:rPr lang="ru-RU" sz="4200" b="1" dirty="0" smtClean="0"/>
              <a:t>Занять                                </a:t>
            </a:r>
            <a:r>
              <a:rPr lang="ru-RU" sz="4200" b="1" dirty="0" smtClean="0">
                <a:solidFill>
                  <a:srgbClr val="00B050"/>
                </a:solidFill>
              </a:rPr>
              <a:t>До</a:t>
            </a:r>
            <a:r>
              <a:rPr lang="ru-RU" sz="4200" b="1" dirty="0" smtClean="0"/>
              <a:t>смотреть </a:t>
            </a:r>
            <a:endParaRPr lang="ru-RU" sz="4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В английском языке: 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8291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400" b="1" dirty="0" smtClean="0">
                <a:solidFill>
                  <a:srgbClr val="00B050"/>
                </a:solidFill>
              </a:rPr>
              <a:t>Re</a:t>
            </a:r>
            <a:r>
              <a:rPr lang="en-US" sz="6400" b="1" dirty="0" smtClean="0"/>
              <a:t>tell               Remind </a:t>
            </a:r>
            <a:endParaRPr lang="ru-RU" sz="6400" b="1" dirty="0" smtClean="0"/>
          </a:p>
          <a:p>
            <a:pPr>
              <a:buNone/>
            </a:pPr>
            <a:endParaRPr lang="en-US" sz="6400" b="1" dirty="0" smtClean="0"/>
          </a:p>
          <a:p>
            <a:pPr>
              <a:buNone/>
            </a:pPr>
            <a:r>
              <a:rPr lang="en-US" sz="6400" b="1" dirty="0" smtClean="0"/>
              <a:t> Recall                 </a:t>
            </a:r>
            <a:r>
              <a:rPr lang="en-US" sz="6400" b="1" dirty="0" smtClean="0">
                <a:solidFill>
                  <a:srgbClr val="00B050"/>
                </a:solidFill>
              </a:rPr>
              <a:t>Re</a:t>
            </a:r>
            <a:r>
              <a:rPr lang="en-US" sz="6400" b="1" dirty="0" smtClean="0"/>
              <a:t>coun</a:t>
            </a:r>
            <a:r>
              <a:rPr lang="en-US" sz="6000" b="1" dirty="0" smtClean="0"/>
              <a:t>t</a:t>
            </a:r>
          </a:p>
          <a:p>
            <a:pPr>
              <a:buNone/>
            </a:pPr>
            <a:r>
              <a:rPr lang="en-US" sz="6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>
                <a:solidFill>
                  <a:srgbClr val="C00000"/>
                </a:solidFill>
              </a:rPr>
              <a:t>Работа в группах </a:t>
            </a:r>
            <a:endParaRPr lang="ru-RU" sz="6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8786874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6000" b="1" dirty="0" smtClean="0">
                <a:solidFill>
                  <a:srgbClr val="7030A0"/>
                </a:solidFill>
              </a:rPr>
              <a:t>   </a:t>
            </a:r>
            <a:r>
              <a:rPr lang="en-US" sz="6000" b="1" dirty="0" smtClean="0">
                <a:solidFill>
                  <a:srgbClr val="7030A0"/>
                </a:solidFill>
              </a:rPr>
              <a:t>Un</a:t>
            </a:r>
            <a:r>
              <a:rPr lang="en-US" sz="6000" dirty="0" smtClean="0"/>
              <a:t> </a:t>
            </a:r>
            <a:r>
              <a:rPr lang="ru-RU" sz="6000" dirty="0" smtClean="0"/>
              <a:t>                        </a:t>
            </a:r>
            <a:r>
              <a:rPr lang="ru-RU" sz="6000" b="1" dirty="0" smtClean="0">
                <a:solidFill>
                  <a:srgbClr val="0070C0"/>
                </a:solidFill>
              </a:rPr>
              <a:t>Пере</a:t>
            </a:r>
            <a:r>
              <a:rPr lang="ru-RU" sz="6000" dirty="0" smtClean="0"/>
              <a:t> </a:t>
            </a:r>
          </a:p>
          <a:p>
            <a:pPr>
              <a:buNone/>
            </a:pPr>
            <a:r>
              <a:rPr lang="ru-RU" sz="6000" b="1" dirty="0" smtClean="0">
                <a:solidFill>
                  <a:srgbClr val="7030A0"/>
                </a:solidFill>
              </a:rPr>
              <a:t>    </a:t>
            </a:r>
            <a:r>
              <a:rPr lang="en-US" sz="6000" b="1" dirty="0" smtClean="0">
                <a:solidFill>
                  <a:srgbClr val="7030A0"/>
                </a:solidFill>
              </a:rPr>
              <a:t>Re</a:t>
            </a:r>
            <a:r>
              <a:rPr lang="en-US" sz="6000" dirty="0" smtClean="0"/>
              <a:t> </a:t>
            </a:r>
            <a:r>
              <a:rPr lang="ru-RU" sz="6000" dirty="0" smtClean="0"/>
              <a:t>                          </a:t>
            </a:r>
            <a:r>
              <a:rPr lang="ru-RU" sz="6000" b="1" dirty="0" smtClean="0">
                <a:solidFill>
                  <a:srgbClr val="0070C0"/>
                </a:solidFill>
              </a:rPr>
              <a:t>Не </a:t>
            </a:r>
            <a:endParaRPr lang="ru-RU" sz="6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428625"/>
          <a:ext cx="8715375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5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5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«5»</a:t>
                      </a:r>
                    </a:p>
                    <a:p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Играть – переиграть – </a:t>
                      </a:r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replay </a:t>
                      </a:r>
                      <a:endParaRPr lang="ru-RU" sz="2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Сказать – пересказать – </a:t>
                      </a:r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retell </a:t>
                      </a:r>
                      <a:endParaRPr lang="ru-RU" sz="2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Звонить – перезвонить – </a:t>
                      </a:r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recall </a:t>
                      </a:r>
                      <a:endParaRPr lang="ru-RU" sz="2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Читать – перечитать – </a:t>
                      </a:r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reread</a:t>
                      </a:r>
                      <a:endParaRPr lang="ru-RU" sz="2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Нарисовать – перерисовать – </a:t>
                      </a:r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redraw </a:t>
                      </a:r>
                      <a:endParaRPr lang="ru-RU" sz="2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/>
                        <a:t> «4»</a:t>
                      </a:r>
                      <a:endParaRPr lang="ru-RU" sz="2400" dirty="0" smtClean="0"/>
                    </a:p>
                    <a:p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Happy – unhappy </a:t>
                      </a:r>
                      <a:endParaRPr lang="ru-RU" sz="2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Real – unreal </a:t>
                      </a:r>
                      <a:endParaRPr lang="ru-RU" sz="2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Usual – unusual </a:t>
                      </a:r>
                      <a:endParaRPr lang="ru-RU" sz="2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Friendly – unfriendly </a:t>
                      </a:r>
                      <a:endParaRPr lang="ru-RU" sz="2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Lucky – unlucky </a:t>
                      </a:r>
                      <a:endParaRPr lang="ru-RU" sz="2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«3»</a:t>
                      </a:r>
                    </a:p>
                    <a:p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Счастливый – </a:t>
                      </a:r>
                    </a:p>
                    <a:p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Настоящий – </a:t>
                      </a:r>
                    </a:p>
                    <a:p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Обычный – </a:t>
                      </a:r>
                    </a:p>
                    <a:p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Дружелюбный - </a:t>
                      </a:r>
                    </a:p>
                    <a:p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Удачный - 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>
                <a:solidFill>
                  <a:srgbClr val="C00000"/>
                </a:solidFill>
              </a:rPr>
              <a:t>Работа в группах </a:t>
            </a:r>
            <a:endParaRPr lang="ru-RU" sz="6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8786874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6000" b="1" dirty="0" smtClean="0">
                <a:solidFill>
                  <a:srgbClr val="7030A0"/>
                </a:solidFill>
              </a:rPr>
              <a:t>   </a:t>
            </a:r>
            <a:r>
              <a:rPr lang="en-US" sz="6000" b="1" dirty="0" smtClean="0">
                <a:solidFill>
                  <a:srgbClr val="7030A0"/>
                </a:solidFill>
              </a:rPr>
              <a:t>Un</a:t>
            </a:r>
            <a:r>
              <a:rPr lang="en-US" sz="6000" dirty="0" smtClean="0"/>
              <a:t> </a:t>
            </a:r>
            <a:r>
              <a:rPr lang="ru-RU" sz="6000" dirty="0" smtClean="0"/>
              <a:t>                        </a:t>
            </a:r>
            <a:r>
              <a:rPr lang="ru-RU" sz="6000" b="1" dirty="0" smtClean="0">
                <a:solidFill>
                  <a:srgbClr val="0070C0"/>
                </a:solidFill>
              </a:rPr>
              <a:t>Пере</a:t>
            </a:r>
            <a:r>
              <a:rPr lang="ru-RU" sz="6000" dirty="0" smtClean="0"/>
              <a:t> </a:t>
            </a:r>
          </a:p>
          <a:p>
            <a:pPr>
              <a:buNone/>
            </a:pPr>
            <a:r>
              <a:rPr lang="ru-RU" sz="6000" b="1" dirty="0" smtClean="0">
                <a:solidFill>
                  <a:srgbClr val="7030A0"/>
                </a:solidFill>
              </a:rPr>
              <a:t>    </a:t>
            </a:r>
            <a:r>
              <a:rPr lang="en-US" sz="6000" b="1" dirty="0" smtClean="0">
                <a:solidFill>
                  <a:srgbClr val="7030A0"/>
                </a:solidFill>
              </a:rPr>
              <a:t>Re</a:t>
            </a:r>
            <a:r>
              <a:rPr lang="en-US" sz="6000" dirty="0" smtClean="0"/>
              <a:t> </a:t>
            </a:r>
            <a:r>
              <a:rPr lang="ru-RU" sz="6000" dirty="0" smtClean="0"/>
              <a:t>                          </a:t>
            </a:r>
            <a:r>
              <a:rPr lang="ru-RU" sz="6000" b="1" dirty="0" smtClean="0">
                <a:solidFill>
                  <a:srgbClr val="0070C0"/>
                </a:solidFill>
              </a:rPr>
              <a:t>Не </a:t>
            </a:r>
            <a:endParaRPr lang="ru-RU" sz="6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286544"/>
          </a:xfrm>
        </p:spPr>
        <p:txBody>
          <a:bodyPr/>
          <a:lstStyle/>
          <a:p>
            <a:r>
              <a:rPr lang="ru-RU" sz="7200" dirty="0" smtClean="0"/>
              <a:t>Писать – </a:t>
            </a:r>
          </a:p>
          <a:p>
            <a:r>
              <a:rPr lang="ru-RU" sz="7200" dirty="0" smtClean="0"/>
              <a:t>Читать – </a:t>
            </a:r>
          </a:p>
          <a:p>
            <a:r>
              <a:rPr lang="ru-RU" sz="7200" dirty="0" smtClean="0"/>
              <a:t>Учить – </a:t>
            </a:r>
          </a:p>
          <a:p>
            <a:r>
              <a:rPr lang="ru-RU" sz="7200" dirty="0" smtClean="0"/>
              <a:t>Водить –</a:t>
            </a:r>
            <a:r>
              <a:rPr lang="ru-RU" dirty="0" smtClean="0"/>
              <a:t>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8715436" cy="5768997"/>
          </a:xfrm>
        </p:spPr>
        <p:txBody>
          <a:bodyPr/>
          <a:lstStyle/>
          <a:p>
            <a:pPr>
              <a:buNone/>
            </a:pPr>
            <a:r>
              <a:rPr lang="en-US" sz="6600" dirty="0" smtClean="0"/>
              <a:t>Read – </a:t>
            </a:r>
          </a:p>
          <a:p>
            <a:pPr>
              <a:buNone/>
            </a:pPr>
            <a:r>
              <a:rPr lang="en-US" sz="6600" dirty="0" smtClean="0"/>
              <a:t>Write – </a:t>
            </a:r>
          </a:p>
          <a:p>
            <a:pPr>
              <a:buNone/>
            </a:pPr>
            <a:r>
              <a:rPr lang="en-US" sz="6600" dirty="0" smtClean="0"/>
              <a:t>Teach – </a:t>
            </a:r>
          </a:p>
          <a:p>
            <a:pPr>
              <a:buNone/>
            </a:pPr>
            <a:r>
              <a:rPr lang="en-US" sz="6600" dirty="0" smtClean="0"/>
              <a:t>Drive -</a:t>
            </a:r>
            <a:r>
              <a:rPr lang="en-US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271</Words>
  <Application>Microsoft Office PowerPoint</Application>
  <PresentationFormat>Экран (4:3)</PresentationFormat>
  <Paragraphs>93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Bahnschrift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В английском языке: </vt:lpstr>
      <vt:lpstr>Работа в группах </vt:lpstr>
      <vt:lpstr>Презентация PowerPoint</vt:lpstr>
      <vt:lpstr>Работа в группах </vt:lpstr>
      <vt:lpstr>Презентация PowerPoint</vt:lpstr>
      <vt:lpstr>Презентация PowerPoint</vt:lpstr>
      <vt:lpstr>Индивидуальная работа</vt:lpstr>
      <vt:lpstr>Сложение двух слов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Angliski</dc:creator>
  <cp:lastModifiedBy>User Windows</cp:lastModifiedBy>
  <cp:revision>15</cp:revision>
  <dcterms:created xsi:type="dcterms:W3CDTF">2024-10-30T03:35:30Z</dcterms:created>
  <dcterms:modified xsi:type="dcterms:W3CDTF">2025-06-02T01:47:43Z</dcterms:modified>
</cp:coreProperties>
</file>