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8" r:id="rId13"/>
    <p:sldId id="267" r:id="rId14"/>
    <p:sldId id="269" r:id="rId15"/>
    <p:sldId id="270" r:id="rId16"/>
    <p:sldId id="271" r:id="rId17"/>
    <p:sldId id="272" r:id="rId18"/>
    <p:sldId id="273" r:id="rId19"/>
    <p:sldId id="274" r:id="rId2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4" d="100"/>
          <a:sy n="64" d="100"/>
        </p:scale>
        <p:origin x="39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080BED-0678-470C-BAF5-C553A9D8BD49}" type="datetimeFigureOut">
              <a:rPr lang="ru-RU" smtClean="0"/>
              <a:t>25.09.2018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45E5F0-C1A5-4713-B73D-A6FCC94C55A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04851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080BED-0678-470C-BAF5-C553A9D8BD49}" type="datetimeFigureOut">
              <a:rPr lang="ru-RU" smtClean="0"/>
              <a:t>25.09.2018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45E5F0-C1A5-4713-B73D-A6FCC94C55A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42350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080BED-0678-470C-BAF5-C553A9D8BD49}" type="datetimeFigureOut">
              <a:rPr lang="ru-RU" smtClean="0"/>
              <a:t>25.09.2018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45E5F0-C1A5-4713-B73D-A6FCC94C55AB}" type="slidenum">
              <a:rPr lang="ru-RU" smtClean="0"/>
              <a:t>‹#›</a:t>
            </a:fld>
            <a:endParaRPr lang="ru-RU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06982214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080BED-0678-470C-BAF5-C553A9D8BD49}" type="datetimeFigureOut">
              <a:rPr lang="ru-RU" smtClean="0"/>
              <a:t>25.09.2018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45E5F0-C1A5-4713-B73D-A6FCC94C55A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3770031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080BED-0678-470C-BAF5-C553A9D8BD49}" type="datetimeFigureOut">
              <a:rPr lang="ru-RU" smtClean="0"/>
              <a:t>25.09.2018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45E5F0-C1A5-4713-B73D-A6FCC94C55AB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50043864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080BED-0678-470C-BAF5-C553A9D8BD49}" type="datetimeFigureOut">
              <a:rPr lang="ru-RU" smtClean="0"/>
              <a:t>25.09.2018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45E5F0-C1A5-4713-B73D-A6FCC94C55A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6242500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080BED-0678-470C-BAF5-C553A9D8BD49}" type="datetimeFigureOut">
              <a:rPr lang="ru-RU" smtClean="0"/>
              <a:t>25.09.2018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45E5F0-C1A5-4713-B73D-A6FCC94C55A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7907834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080BED-0678-470C-BAF5-C553A9D8BD49}" type="datetimeFigureOut">
              <a:rPr lang="ru-RU" smtClean="0"/>
              <a:t>25.09.2018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45E5F0-C1A5-4713-B73D-A6FCC94C55A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045569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080BED-0678-470C-BAF5-C553A9D8BD49}" type="datetimeFigureOut">
              <a:rPr lang="ru-RU" smtClean="0"/>
              <a:t>25.09.2018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45E5F0-C1A5-4713-B73D-A6FCC94C55A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77890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080BED-0678-470C-BAF5-C553A9D8BD49}" type="datetimeFigureOut">
              <a:rPr lang="ru-RU" smtClean="0"/>
              <a:t>25.09.2018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45E5F0-C1A5-4713-B73D-A6FCC94C55A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21870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080BED-0678-470C-BAF5-C553A9D8BD49}" type="datetimeFigureOut">
              <a:rPr lang="ru-RU" smtClean="0"/>
              <a:t>25.09.2018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45E5F0-C1A5-4713-B73D-A6FCC94C55A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16549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080BED-0678-470C-BAF5-C553A9D8BD49}" type="datetimeFigureOut">
              <a:rPr lang="ru-RU" smtClean="0"/>
              <a:t>25.09.2018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45E5F0-C1A5-4713-B73D-A6FCC94C55A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345263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080BED-0678-470C-BAF5-C553A9D8BD49}" type="datetimeFigureOut">
              <a:rPr lang="ru-RU" smtClean="0"/>
              <a:t>25.09.2018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45E5F0-C1A5-4713-B73D-A6FCC94C55A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489530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080BED-0678-470C-BAF5-C553A9D8BD49}" type="datetimeFigureOut">
              <a:rPr lang="ru-RU" smtClean="0"/>
              <a:t>25.09.2018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45E5F0-C1A5-4713-B73D-A6FCC94C55A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1371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080BED-0678-470C-BAF5-C553A9D8BD49}" type="datetimeFigureOut">
              <a:rPr lang="ru-RU" smtClean="0"/>
              <a:t>25.09.2018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45E5F0-C1A5-4713-B73D-A6FCC94C55A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596468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080BED-0678-470C-BAF5-C553A9D8BD49}" type="datetimeFigureOut">
              <a:rPr lang="ru-RU" smtClean="0"/>
              <a:t>25.09.2018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45E5F0-C1A5-4713-B73D-A6FCC94C55A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734665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080BED-0678-470C-BAF5-C553A9D8BD49}" type="datetimeFigureOut">
              <a:rPr lang="ru-RU" smtClean="0"/>
              <a:t>25.09.2018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9F45E5F0-C1A5-4713-B73D-A6FCC94C55A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955980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1" r:id="rId1"/>
    <p:sldLayoutId id="2147483732" r:id="rId2"/>
    <p:sldLayoutId id="2147483733" r:id="rId3"/>
    <p:sldLayoutId id="2147483734" r:id="rId4"/>
    <p:sldLayoutId id="2147483735" r:id="rId5"/>
    <p:sldLayoutId id="2147483736" r:id="rId6"/>
    <p:sldLayoutId id="2147483737" r:id="rId7"/>
    <p:sldLayoutId id="2147483738" r:id="rId8"/>
    <p:sldLayoutId id="2147483739" r:id="rId9"/>
    <p:sldLayoutId id="2147483740" r:id="rId10"/>
    <p:sldLayoutId id="2147483741" r:id="rId11"/>
    <p:sldLayoutId id="2147483742" r:id="rId12"/>
    <p:sldLayoutId id="2147483743" r:id="rId13"/>
    <p:sldLayoutId id="2147483744" r:id="rId14"/>
    <p:sldLayoutId id="2147483745" r:id="rId15"/>
    <p:sldLayoutId id="214748374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7">
            <a:extLst>
              <a:ext uri="{FF2B5EF4-FFF2-40B4-BE49-F238E27FC236}">
                <a16:creationId xmlns:a16="http://schemas.microsoft.com/office/drawing/2014/main" id="{4F57DB1C-6494-4CC4-A5E8-93195756537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70B7772-3BC8-41D5-BFCF-2223E511B11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29734" y="854529"/>
            <a:ext cx="5799665" cy="5148943"/>
          </a:xfrm>
        </p:spPr>
        <p:txBody>
          <a:bodyPr anchor="ctr">
            <a:normAutofit/>
          </a:bodyPr>
          <a:lstStyle/>
          <a:p>
            <a:r>
              <a:rPr lang="ru-RU" sz="6000"/>
              <a:t>Порядок выполнения действий </a:t>
            </a:r>
          </a:p>
        </p:txBody>
      </p:sp>
      <p:sp>
        <p:nvSpPr>
          <p:cNvPr id="19" name="Isosceles Triangle 9">
            <a:extLst>
              <a:ext uri="{FF2B5EF4-FFF2-40B4-BE49-F238E27FC236}">
                <a16:creationId xmlns:a16="http://schemas.microsoft.com/office/drawing/2014/main" id="{FFFB778B-5206-4BB0-A468-327E71367654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013200"/>
            <a:ext cx="448733" cy="2844800"/>
          </a:xfrm>
          <a:prstGeom prst="triangle">
            <a:avLst>
              <a:gd name="adj" fmla="val 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cxnSp>
        <p:nvCxnSpPr>
          <p:cNvPr id="20" name="Straight Connector 11">
            <a:extLst>
              <a:ext uri="{FF2B5EF4-FFF2-40B4-BE49-F238E27FC236}">
                <a16:creationId xmlns:a16="http://schemas.microsoft.com/office/drawing/2014/main" id="{22721A85-1EA4-4D87-97AB-0BB4AB78F92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678143" y="0"/>
            <a:ext cx="860630" cy="6857999"/>
          </a:xfrm>
          <a:prstGeom prst="line">
            <a:avLst/>
          </a:prstGeom>
          <a:ln w="15875" cap="sq">
            <a:solidFill>
              <a:schemeClr val="accent1"/>
            </a:solidFill>
            <a:bevel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Freeform: Shape 13">
            <a:extLst>
              <a:ext uri="{FF2B5EF4-FFF2-40B4-BE49-F238E27FC236}">
                <a16:creationId xmlns:a16="http://schemas.microsoft.com/office/drawing/2014/main" id="{0F7CB8B2-5D0D-49C7-96F1-4D6B8708914F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753379" y="0"/>
            <a:ext cx="5438621" cy="6857999"/>
          </a:xfrm>
          <a:custGeom>
            <a:avLst/>
            <a:gdLst>
              <a:gd name="connsiteX0" fmla="*/ 0 w 5746768"/>
              <a:gd name="connsiteY0" fmla="*/ 0 h 6858000"/>
              <a:gd name="connsiteX1" fmla="*/ 1249825 w 5746768"/>
              <a:gd name="connsiteY1" fmla="*/ 0 h 6858000"/>
              <a:gd name="connsiteX2" fmla="*/ 1249825 w 5746768"/>
              <a:gd name="connsiteY2" fmla="*/ 8457 h 6858000"/>
              <a:gd name="connsiteX3" fmla="*/ 4794268 w 5746768"/>
              <a:gd name="connsiteY3" fmla="*/ 8457 h 6858000"/>
              <a:gd name="connsiteX4" fmla="*/ 4794268 w 5746768"/>
              <a:gd name="connsiteY4" fmla="*/ 0 h 6858000"/>
              <a:gd name="connsiteX5" fmla="*/ 5746768 w 5746768"/>
              <a:gd name="connsiteY5" fmla="*/ 0 h 6858000"/>
              <a:gd name="connsiteX6" fmla="*/ 5746768 w 5746768"/>
              <a:gd name="connsiteY6" fmla="*/ 6858000 h 6858000"/>
              <a:gd name="connsiteX7" fmla="*/ 5074930 w 5746768"/>
              <a:gd name="connsiteY7" fmla="*/ 6858000 h 6858000"/>
              <a:gd name="connsiteX8" fmla="*/ 4794268 w 5746768"/>
              <a:gd name="connsiteY8" fmla="*/ 6858000 h 6858000"/>
              <a:gd name="connsiteX9" fmla="*/ 1249825 w 5746768"/>
              <a:gd name="connsiteY9" fmla="*/ 6858000 h 6858000"/>
              <a:gd name="connsiteX10" fmla="*/ 1109383 w 5746768"/>
              <a:gd name="connsiteY10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746768" h="6858000">
                <a:moveTo>
                  <a:pt x="0" y="0"/>
                </a:moveTo>
                <a:lnTo>
                  <a:pt x="1249825" y="0"/>
                </a:lnTo>
                <a:lnTo>
                  <a:pt x="1249825" y="8457"/>
                </a:lnTo>
                <a:lnTo>
                  <a:pt x="4794268" y="8457"/>
                </a:lnTo>
                <a:lnTo>
                  <a:pt x="4794268" y="0"/>
                </a:lnTo>
                <a:lnTo>
                  <a:pt x="5746768" y="0"/>
                </a:lnTo>
                <a:lnTo>
                  <a:pt x="5746768" y="6858000"/>
                </a:lnTo>
                <a:lnTo>
                  <a:pt x="5074930" y="6858000"/>
                </a:lnTo>
                <a:lnTo>
                  <a:pt x="4794268" y="6858000"/>
                </a:lnTo>
                <a:lnTo>
                  <a:pt x="1249825" y="6858000"/>
                </a:lnTo>
                <a:lnTo>
                  <a:pt x="1109383" y="685800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E5E836EB-03CD-4BA5-A751-21D2ACC2830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5453743" y="3483429"/>
            <a:ext cx="6738258" cy="3374570"/>
          </a:xfrm>
          <a:prstGeom prst="line">
            <a:avLst/>
          </a:prstGeom>
          <a:ln w="9525">
            <a:solidFill>
              <a:schemeClr val="accent1">
                <a:lumMod val="60000"/>
                <a:lumOff val="40000"/>
                <a:alpha val="8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624ACF71-F08E-4124-991D-4BC40942BA7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744278" y="4466772"/>
            <a:ext cx="4242216" cy="3073400"/>
          </a:xfrm>
        </p:spPr>
        <p:txBody>
          <a:bodyPr anchor="ctr">
            <a:normAutofit/>
          </a:bodyPr>
          <a:lstStyle/>
          <a:p>
            <a:pPr algn="l"/>
            <a:r>
              <a:rPr lang="ru-RU" sz="2000" dirty="0">
                <a:solidFill>
                  <a:srgbClr val="FFFFFF"/>
                </a:solidFill>
              </a:rPr>
              <a:t>Учитель начальных классов Харумова Фатима </a:t>
            </a:r>
            <a:r>
              <a:rPr lang="ru-RU" sz="2000" dirty="0" err="1">
                <a:solidFill>
                  <a:srgbClr val="FFFFFF"/>
                </a:solidFill>
              </a:rPr>
              <a:t>Сулеймановна</a:t>
            </a:r>
            <a:endParaRPr lang="ru-RU" sz="2000" dirty="0">
              <a:solidFill>
                <a:srgbClr val="FFFFFF"/>
              </a:solidFill>
            </a:endParaRPr>
          </a:p>
        </p:txBody>
      </p:sp>
      <p:sp>
        <p:nvSpPr>
          <p:cNvPr id="18" name="Isosceles Triangle 17">
            <a:extLst>
              <a:ext uri="{FF2B5EF4-FFF2-40B4-BE49-F238E27FC236}">
                <a16:creationId xmlns:a16="http://schemas.microsoft.com/office/drawing/2014/main" id="{A27691EB-14CF-4237-B5EB-C94B92677A0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11349404" y="0"/>
            <a:ext cx="842596" cy="5666154"/>
          </a:xfrm>
          <a:prstGeom prst="triangle">
            <a:avLst>
              <a:gd name="adj" fmla="val 100000"/>
            </a:avLst>
          </a:prstGeom>
          <a:solidFill>
            <a:schemeClr val="accent2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73678619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DA3D1EB-4ACD-4DB4-9486-20B9E65B2C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Прочитайте выражения и найдите их значения.</a:t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9B4FB6B-5889-40DC-8123-0042593B7F4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sz="3600" b="1" dirty="0"/>
              <a:t>5*3+4*6=                           13+13+13=</a:t>
            </a:r>
          </a:p>
          <a:p>
            <a:pPr marL="0" indent="0">
              <a:buNone/>
            </a:pPr>
            <a:r>
              <a:rPr lang="ru-RU" sz="3600" b="1" dirty="0"/>
              <a:t>(54+34)-(54-34)=               46*2=</a:t>
            </a:r>
          </a:p>
          <a:p>
            <a:pPr marL="0" indent="0">
              <a:buNone/>
            </a:pPr>
            <a:r>
              <a:rPr lang="ru-RU" sz="3600" b="1" dirty="0"/>
              <a:t>(42-9)*2=                           42-9*2=</a:t>
            </a:r>
            <a:endParaRPr lang="ru-RU" sz="6000" b="1" dirty="0"/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9219126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F3AAFA4-84FB-418A-B130-18F7878153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Тема урока: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537EA85-3D49-49B1-9691-85B6326378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2160589"/>
            <a:ext cx="9560948" cy="388077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4800" b="1" dirty="0"/>
              <a:t>Порядок выполнения </a:t>
            </a:r>
          </a:p>
          <a:p>
            <a:pPr marL="0" indent="0">
              <a:buNone/>
            </a:pPr>
            <a:r>
              <a:rPr lang="ru-RU" sz="4800" b="1" dirty="0"/>
              <a:t>действий</a:t>
            </a:r>
          </a:p>
        </p:txBody>
      </p:sp>
    </p:spTree>
    <p:extLst>
      <p:ext uri="{BB962C8B-B14F-4D97-AF65-F5344CB8AC3E}">
        <p14:creationId xmlns:p14="http://schemas.microsoft.com/office/powerpoint/2010/main" val="21984558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CB482C5-09C6-4473-91D8-A5BDBD7E8B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Работа в парах</a:t>
            </a:r>
            <a:br>
              <a:rPr lang="ru-RU" dirty="0"/>
            </a:br>
            <a:r>
              <a:rPr lang="ru-RU" dirty="0"/>
              <a:t>стр.24,№2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58544CA-D6BC-480F-A16B-EA27F04A3B5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sz="3200" dirty="0"/>
              <a:t>   3  2    1        </a:t>
            </a:r>
          </a:p>
          <a:p>
            <a:pPr marL="0" indent="0">
              <a:buNone/>
            </a:pPr>
            <a:r>
              <a:rPr lang="ru-RU" sz="3200" dirty="0"/>
              <a:t>30+6*(13-9)=30+6*4=30+24=54</a:t>
            </a:r>
          </a:p>
          <a:p>
            <a:pPr marL="0" indent="0">
              <a:buNone/>
            </a:pPr>
            <a:endParaRPr lang="ru-RU" sz="3200" dirty="0"/>
          </a:p>
          <a:p>
            <a:pPr marL="0" indent="0">
              <a:buNone/>
            </a:pPr>
            <a:endParaRPr lang="ru-RU" sz="3200" dirty="0"/>
          </a:p>
          <a:p>
            <a:pPr marL="0" indent="0">
              <a:buNone/>
            </a:pPr>
            <a:r>
              <a:rPr lang="ru-RU" sz="3200" dirty="0"/>
              <a:t>     1  4    2    5     3</a:t>
            </a:r>
          </a:p>
          <a:p>
            <a:pPr marL="0" indent="0">
              <a:buNone/>
            </a:pPr>
            <a:r>
              <a:rPr lang="ru-RU" sz="3200" dirty="0"/>
              <a:t>18 : 2 – 2 * 3 + 12 : 3=9 – 6 + 4 =7</a:t>
            </a:r>
          </a:p>
        </p:txBody>
      </p:sp>
    </p:spTree>
    <p:extLst>
      <p:ext uri="{BB962C8B-B14F-4D97-AF65-F5344CB8AC3E}">
        <p14:creationId xmlns:p14="http://schemas.microsoft.com/office/powerpoint/2010/main" val="19001797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94FE5DD-F3A1-4322-A343-846545A10D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Действия в числовых выражениях выполняются в следующем порядке:</a:t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D8428E9-57EF-4F1D-8ED7-213E03A0985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>
              <a:buNone/>
            </a:pPr>
            <a:r>
              <a:rPr lang="ru-RU" sz="4000" dirty="0"/>
              <a:t>1)действия, записанные в скобках;</a:t>
            </a:r>
          </a:p>
          <a:p>
            <a:pPr marL="0" lvl="0" indent="0">
              <a:buNone/>
            </a:pPr>
            <a:r>
              <a:rPr lang="ru-RU" sz="4000" dirty="0"/>
              <a:t>2)умножение и деление;</a:t>
            </a:r>
          </a:p>
          <a:p>
            <a:pPr marL="0" lvl="0" indent="0">
              <a:buNone/>
            </a:pPr>
            <a:r>
              <a:rPr lang="ru-RU" sz="4000" dirty="0"/>
              <a:t>3)сложение и вычитание.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5086575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88C9B83F-64CD-41C1-925F-A08801FFD0B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E1655065-0BD7-4422-BEC0-4401E998090A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4DDD90AC-ABEC-4A76-9C9C-AD0A5F8FC7F2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Rectangle 23">
              <a:extLst>
                <a:ext uri="{FF2B5EF4-FFF2-40B4-BE49-F238E27FC236}">
                  <a16:creationId xmlns:a16="http://schemas.microsoft.com/office/drawing/2014/main" id="{21A8AFEF-EC50-4C0B-9C64-814B76C82090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Rectangle 25">
              <a:extLst>
                <a:ext uri="{FF2B5EF4-FFF2-40B4-BE49-F238E27FC236}">
                  <a16:creationId xmlns:a16="http://schemas.microsoft.com/office/drawing/2014/main" id="{CAFAA800-E117-4357-84E4-56B63EA03E37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Isosceles Triangle 13">
              <a:extLst>
                <a:ext uri="{FF2B5EF4-FFF2-40B4-BE49-F238E27FC236}">
                  <a16:creationId xmlns:a16="http://schemas.microsoft.com/office/drawing/2014/main" id="{8DDFC9F4-3B45-402D-8AD7-60B3F08ED755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Rectangle 27">
              <a:extLst>
                <a:ext uri="{FF2B5EF4-FFF2-40B4-BE49-F238E27FC236}">
                  <a16:creationId xmlns:a16="http://schemas.microsoft.com/office/drawing/2014/main" id="{F26A0854-FBE4-4587-B349-06BE192BD7F6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Rectangle 28">
              <a:extLst>
                <a:ext uri="{FF2B5EF4-FFF2-40B4-BE49-F238E27FC236}">
                  <a16:creationId xmlns:a16="http://schemas.microsoft.com/office/drawing/2014/main" id="{54A9C4C6-FF7D-470E-BFCA-CE4F60A1F0A8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Rectangle 29">
              <a:extLst>
                <a:ext uri="{FF2B5EF4-FFF2-40B4-BE49-F238E27FC236}">
                  <a16:creationId xmlns:a16="http://schemas.microsoft.com/office/drawing/2014/main" id="{B1721EA8-4871-45D4-B78F-AE805A3004B1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Isosceles Triangle 17">
              <a:extLst>
                <a:ext uri="{FF2B5EF4-FFF2-40B4-BE49-F238E27FC236}">
                  <a16:creationId xmlns:a16="http://schemas.microsoft.com/office/drawing/2014/main" id="{E5763971-E3A3-45C6-9BA8-2E032C7A55EB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>
              <a:extLst>
                <a:ext uri="{FF2B5EF4-FFF2-40B4-BE49-F238E27FC236}">
                  <a16:creationId xmlns:a16="http://schemas.microsoft.com/office/drawing/2014/main" id="{32752E94-0E01-4AF5-A43A-F2FAD8737C29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pic>
        <p:nvPicPr>
          <p:cNvPr id="4" name="Объект 3" descr="Изображение выглядит как трава, зеленый, животное, насекомое&#10;&#10;Описание создано с очень высокой степенью достоверности">
            <a:extLst>
              <a:ext uri="{FF2B5EF4-FFF2-40B4-BE49-F238E27FC236}">
                <a16:creationId xmlns:a16="http://schemas.microsoft.com/office/drawing/2014/main" id="{93B6ED43-F0ED-451F-8FCA-4106EE94555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30394" t="9091" r="3971" b="-1"/>
          <a:stretch/>
        </p:blipFill>
        <p:spPr>
          <a:xfrm>
            <a:off x="4269854" y="-1"/>
            <a:ext cx="7922146" cy="6858001"/>
          </a:xfrm>
          <a:custGeom>
            <a:avLst/>
            <a:gdLst>
              <a:gd name="connsiteX0" fmla="*/ 379987 w 7922146"/>
              <a:gd name="connsiteY0" fmla="*/ 0 h 6858001"/>
              <a:gd name="connsiteX1" fmla="*/ 5304971 w 7922146"/>
              <a:gd name="connsiteY1" fmla="*/ 0 h 6858001"/>
              <a:gd name="connsiteX2" fmla="*/ 7065281 w 7922146"/>
              <a:gd name="connsiteY2" fmla="*/ 0 h 6858001"/>
              <a:gd name="connsiteX3" fmla="*/ 7397540 w 7922146"/>
              <a:gd name="connsiteY3" fmla="*/ 0 h 6858001"/>
              <a:gd name="connsiteX4" fmla="*/ 7397540 w 7922146"/>
              <a:gd name="connsiteY4" fmla="*/ 1 h 6858001"/>
              <a:gd name="connsiteX5" fmla="*/ 7922146 w 7922146"/>
              <a:gd name="connsiteY5" fmla="*/ 1 h 6858001"/>
              <a:gd name="connsiteX6" fmla="*/ 7922146 w 7922146"/>
              <a:gd name="connsiteY6" fmla="*/ 6858001 h 6858001"/>
              <a:gd name="connsiteX7" fmla="*/ 7065281 w 7922146"/>
              <a:gd name="connsiteY7" fmla="*/ 6858001 h 6858001"/>
              <a:gd name="connsiteX8" fmla="*/ 7065281 w 7922146"/>
              <a:gd name="connsiteY8" fmla="*/ 6858000 h 6858001"/>
              <a:gd name="connsiteX9" fmla="*/ 5932989 w 7922146"/>
              <a:gd name="connsiteY9" fmla="*/ 6858000 h 6858001"/>
              <a:gd name="connsiteX10" fmla="*/ 5932989 w 7922146"/>
              <a:gd name="connsiteY10" fmla="*/ 6858001 h 6858001"/>
              <a:gd name="connsiteX11" fmla="*/ 27809 w 7922146"/>
              <a:gd name="connsiteY11" fmla="*/ 6858001 h 6858001"/>
              <a:gd name="connsiteX12" fmla="*/ 1803228 w 7922146"/>
              <a:gd name="connsiteY12" fmla="*/ 4521201 h 6858001"/>
              <a:gd name="connsiteX13" fmla="*/ 0 w 7922146"/>
              <a:gd name="connsiteY13" fmla="*/ 0 h 6858001"/>
              <a:gd name="connsiteX14" fmla="*/ 379987 w 7922146"/>
              <a:gd name="connsiteY14" fmla="*/ 0 h 6858001"/>
              <a:gd name="connsiteX15" fmla="*/ 0 w 7922146"/>
              <a:gd name="connsiteY15" fmla="*/ 407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7922146" h="6858001">
                <a:moveTo>
                  <a:pt x="379987" y="0"/>
                </a:moveTo>
                <a:lnTo>
                  <a:pt x="5304971" y="0"/>
                </a:lnTo>
                <a:lnTo>
                  <a:pt x="7065281" y="0"/>
                </a:lnTo>
                <a:lnTo>
                  <a:pt x="7397540" y="0"/>
                </a:lnTo>
                <a:lnTo>
                  <a:pt x="7397540" y="1"/>
                </a:lnTo>
                <a:lnTo>
                  <a:pt x="7922146" y="1"/>
                </a:lnTo>
                <a:lnTo>
                  <a:pt x="7922146" y="6858001"/>
                </a:lnTo>
                <a:lnTo>
                  <a:pt x="7065281" y="6858001"/>
                </a:lnTo>
                <a:lnTo>
                  <a:pt x="7065281" y="6858000"/>
                </a:lnTo>
                <a:lnTo>
                  <a:pt x="5932989" y="6858000"/>
                </a:lnTo>
                <a:lnTo>
                  <a:pt x="5932989" y="6858001"/>
                </a:lnTo>
                <a:lnTo>
                  <a:pt x="27809" y="6858001"/>
                </a:lnTo>
                <a:lnTo>
                  <a:pt x="1803228" y="4521201"/>
                </a:lnTo>
                <a:close/>
                <a:moveTo>
                  <a:pt x="0" y="0"/>
                </a:moveTo>
                <a:lnTo>
                  <a:pt x="379987" y="0"/>
                </a:lnTo>
                <a:lnTo>
                  <a:pt x="0" y="407"/>
                </a:lnTo>
                <a:close/>
              </a:path>
            </a:pathLst>
          </a:cu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1E33675-A0FC-42B9-A32D-B1894D42EE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8867" y="1678666"/>
            <a:ext cx="4088190" cy="2369093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r"/>
            <a:r>
              <a:rPr lang="en-US" sz="3700"/>
              <a:t>Физкультминутка</a:t>
            </a: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A57C1A16-B8AB-4D99-A195-A38F556A648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371012" y="0"/>
            <a:ext cx="1219200" cy="6858000"/>
          </a:xfrm>
          <a:prstGeom prst="line">
            <a:avLst/>
          </a:prstGeom>
          <a:ln w="952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F8A9B20B-D1DD-4573-B5EC-55802951923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7425267" y="3681413"/>
            <a:ext cx="4763558" cy="3176587"/>
          </a:xfrm>
          <a:prstGeom prst="line">
            <a:avLst/>
          </a:prstGeom>
          <a:ln w="952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Rectangle 23">
            <a:extLst>
              <a:ext uri="{FF2B5EF4-FFF2-40B4-BE49-F238E27FC236}">
                <a16:creationId xmlns:a16="http://schemas.microsoft.com/office/drawing/2014/main" id="{66D61E08-70C3-48D8-BEA0-787111DC30D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81476" y="-8467"/>
            <a:ext cx="3007349" cy="6866467"/>
          </a:xfrm>
          <a:custGeom>
            <a:avLst/>
            <a:gdLst/>
            <a:ahLst/>
            <a:cxnLst/>
            <a:rect l="l" t="t" r="r" b="b"/>
            <a:pathLst>
              <a:path w="3007349" h="6866467">
                <a:moveTo>
                  <a:pt x="2045532" y="0"/>
                </a:moveTo>
                <a:lnTo>
                  <a:pt x="3007349" y="0"/>
                </a:lnTo>
                <a:lnTo>
                  <a:pt x="3007349" y="6866467"/>
                </a:lnTo>
                <a:lnTo>
                  <a:pt x="0" y="6866467"/>
                </a:lnTo>
                <a:lnTo>
                  <a:pt x="2045532" y="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7" name="Rectangle 25">
            <a:extLst>
              <a:ext uri="{FF2B5EF4-FFF2-40B4-BE49-F238E27FC236}">
                <a16:creationId xmlns:a16="http://schemas.microsoft.com/office/drawing/2014/main" id="{FC55298F-0AE5-478E-AD2B-03C2614C583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03442" y="-8467"/>
            <a:ext cx="2588558" cy="6866467"/>
          </a:xfrm>
          <a:custGeom>
            <a:avLst/>
            <a:gdLst/>
            <a:ahLst/>
            <a:cxnLst/>
            <a:rect l="l" t="t" r="r" b="b"/>
            <a:pathLst>
              <a:path w="2573311" h="6866467">
                <a:moveTo>
                  <a:pt x="0" y="0"/>
                </a:moveTo>
                <a:lnTo>
                  <a:pt x="2573311" y="0"/>
                </a:lnTo>
                <a:lnTo>
                  <a:pt x="2573311" y="6866467"/>
                </a:lnTo>
                <a:lnTo>
                  <a:pt x="1202336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9" name="Isosceles Triangle 24">
            <a:extLst>
              <a:ext uri="{FF2B5EF4-FFF2-40B4-BE49-F238E27FC236}">
                <a16:creationId xmlns:a16="http://schemas.microsoft.com/office/drawing/2014/main" id="{C180E4EA-0B63-4779-A895-7E90E71088F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932333" y="3048000"/>
            <a:ext cx="3259667" cy="3810000"/>
          </a:xfrm>
          <a:prstGeom prst="triangle">
            <a:avLst>
              <a:gd name="adj" fmla="val 100000"/>
            </a:avLst>
          </a:prstGeom>
          <a:solidFill>
            <a:schemeClr val="accent2">
              <a:alpha val="72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1" name="Rectangle 27">
            <a:extLst>
              <a:ext uri="{FF2B5EF4-FFF2-40B4-BE49-F238E27FC236}">
                <a16:creationId xmlns:a16="http://schemas.microsoft.com/office/drawing/2014/main" id="{CEE01D9D-3DE8-4EED-B0D3-8F3C79CC767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334500" y="-8467"/>
            <a:ext cx="2854326" cy="6866467"/>
          </a:xfrm>
          <a:custGeom>
            <a:avLst/>
            <a:gdLst/>
            <a:ahLst/>
            <a:cxnLst/>
            <a:rect l="l" t="t" r="r" b="b"/>
            <a:pathLst>
              <a:path w="2858013" h="6866467">
                <a:moveTo>
                  <a:pt x="0" y="0"/>
                </a:moveTo>
                <a:lnTo>
                  <a:pt x="2858013" y="0"/>
                </a:lnTo>
                <a:lnTo>
                  <a:pt x="2858013" y="6866467"/>
                </a:lnTo>
                <a:lnTo>
                  <a:pt x="2473942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  <a:alpha val="47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3" name="Rectangle 28">
            <a:extLst>
              <a:ext uri="{FF2B5EF4-FFF2-40B4-BE49-F238E27FC236}">
                <a16:creationId xmlns:a16="http://schemas.microsoft.com/office/drawing/2014/main" id="{89AF5CE9-607F-43F4-8983-DCD6DA4051F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898730" y="-8467"/>
            <a:ext cx="1290094" cy="6866467"/>
          </a:xfrm>
          <a:custGeom>
            <a:avLst/>
            <a:gdLst/>
            <a:ahLst/>
            <a:cxnLst/>
            <a:rect l="l" t="t" r="r" b="b"/>
            <a:pathLst>
              <a:path w="1290094" h="6858000">
                <a:moveTo>
                  <a:pt x="1019735" y="0"/>
                </a:moveTo>
                <a:lnTo>
                  <a:pt x="1290094" y="0"/>
                </a:lnTo>
                <a:lnTo>
                  <a:pt x="1290094" y="6858000"/>
                </a:lnTo>
                <a:lnTo>
                  <a:pt x="0" y="6858000"/>
                </a:lnTo>
                <a:lnTo>
                  <a:pt x="1019735" y="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5" name="Rectangle 29">
            <a:extLst>
              <a:ext uri="{FF2B5EF4-FFF2-40B4-BE49-F238E27FC236}">
                <a16:creationId xmlns:a16="http://schemas.microsoft.com/office/drawing/2014/main" id="{6EEA2DBD-9E1E-4521-8C01-F32AD18A89E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938999" y="-8467"/>
            <a:ext cx="1249825" cy="6866467"/>
          </a:xfrm>
          <a:custGeom>
            <a:avLst/>
            <a:gdLst/>
            <a:ahLst/>
            <a:cxnLst/>
            <a:rect l="l" t="t" r="r" b="b"/>
            <a:pathLst>
              <a:path w="1249825" h="6858000">
                <a:moveTo>
                  <a:pt x="0" y="0"/>
                </a:moveTo>
                <a:lnTo>
                  <a:pt x="1249825" y="0"/>
                </a:lnTo>
                <a:lnTo>
                  <a:pt x="1249825" y="6858000"/>
                </a:lnTo>
                <a:lnTo>
                  <a:pt x="1109382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6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7" name="Isosceles Triangle 29">
            <a:extLst>
              <a:ext uri="{FF2B5EF4-FFF2-40B4-BE49-F238E27FC236}">
                <a16:creationId xmlns:a16="http://schemas.microsoft.com/office/drawing/2014/main" id="{15BBD2C1-BA9B-46A9-A27A-33498B169272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371666" y="3589867"/>
            <a:ext cx="1817159" cy="3268133"/>
          </a:xfrm>
          <a:prstGeom prst="triangle">
            <a:avLst>
              <a:gd name="adj" fmla="val 100000"/>
            </a:avLst>
          </a:prstGeom>
          <a:solidFill>
            <a:schemeClr val="accent1"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404277209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058B43F-0CBA-400E-8CF5-CC15CF9F30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-Рассмотри выражения, установи порядок выполнения действий и выполни вычисления.</a:t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1462DF5-7B65-4DED-9FE9-672D5A16D48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sz="3600" dirty="0"/>
              <a:t>76-27+9-10                            80:8:2                          </a:t>
            </a:r>
          </a:p>
          <a:p>
            <a:pPr marL="0" indent="0">
              <a:buNone/>
            </a:pPr>
            <a:r>
              <a:rPr lang="ru-RU" sz="3600" dirty="0"/>
              <a:t>75- ( 35-30)*2                        60: (4+6)*3</a:t>
            </a:r>
          </a:p>
          <a:p>
            <a:pPr marL="0" indent="0">
              <a:buNone/>
            </a:pPr>
            <a:r>
              <a:rPr lang="ru-RU" sz="3600" dirty="0"/>
              <a:t>43-(20-7)+15                          21:7*9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82BF3BB1-7152-448F-B58D-A22153F085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1642" y="2296293"/>
            <a:ext cx="9027092" cy="3695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89309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EDC23D5-D6B6-48AF-B7DC-4CF1C39F71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–Выпиши и реши те уравнения, которые решаются сложением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6CF8788-521C-4894-AB9F-CE0757193EE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lnSpc>
                <a:spcPct val="115000"/>
              </a:lnSpc>
              <a:spcAft>
                <a:spcPts val="1000"/>
              </a:spcAft>
              <a:buNone/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15000"/>
              </a:lnSpc>
              <a:spcAft>
                <a:spcPts val="1000"/>
              </a:spcAft>
              <a:buNone/>
            </a:pPr>
            <a:r>
              <a:rPr lang="ru-RU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х -18=29                 64-а-52                            х-23=57</a:t>
            </a:r>
            <a:endParaRPr lang="ru-RU" sz="20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15000"/>
              </a:lnSpc>
              <a:spcAft>
                <a:spcPts val="1000"/>
              </a:spcAft>
              <a:buNone/>
            </a:pPr>
            <a:r>
              <a:rPr lang="ru-RU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х+15=25                  17+в=28                         48-х=20</a:t>
            </a:r>
            <a:endParaRPr lang="ru-RU" sz="20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9499916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767BDC9-2942-43F4-BEFB-FCE63226CF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3D6EB33-6A57-42B8-902E-01D0C48B2A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4833" y="609601"/>
            <a:ext cx="10328223" cy="5431762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ru-RU" sz="3200" b="1" dirty="0"/>
              <a:t>а) Вычислить:    32+9*(19-16)</a:t>
            </a:r>
          </a:p>
          <a:p>
            <a:pPr marL="0" indent="0">
              <a:buNone/>
            </a:pPr>
            <a:r>
              <a:rPr lang="ru-RU" sz="3200" b="1" dirty="0"/>
              <a:t>                           27:3*4</a:t>
            </a:r>
          </a:p>
          <a:p>
            <a:pPr marL="0" indent="0">
              <a:buNone/>
            </a:pPr>
            <a:r>
              <a:rPr lang="ru-RU" sz="3200" b="1" dirty="0"/>
              <a:t>                           2*9-18:3</a:t>
            </a:r>
          </a:p>
          <a:p>
            <a:pPr marL="0" indent="0">
              <a:buNone/>
            </a:pPr>
            <a:r>
              <a:rPr lang="ru-RU" sz="3200" b="1" dirty="0"/>
              <a:t> </a:t>
            </a:r>
          </a:p>
          <a:p>
            <a:pPr marL="0" indent="0">
              <a:buNone/>
            </a:pPr>
            <a:r>
              <a:rPr lang="ru-RU" sz="3200" b="1" dirty="0"/>
              <a:t>б) –Составить три выражения, используя скобки, знаки действия «+». «-«, «*», «:» и числа 34, 14, 2, 8, чтобы получились разные значения.</a:t>
            </a:r>
          </a:p>
          <a:p>
            <a:pPr marL="0" indent="0">
              <a:buNone/>
            </a:pPr>
            <a:r>
              <a:rPr lang="ru-RU" sz="3200" b="1" dirty="0"/>
              <a:t> </a:t>
            </a:r>
          </a:p>
          <a:p>
            <a:pPr marL="0" indent="0">
              <a:buNone/>
            </a:pPr>
            <a:r>
              <a:rPr lang="ru-RU" sz="3200" b="1" dirty="0"/>
              <a:t>в) В выражении 7*3-16+4 поставьте скобки так, чтобы получилось 1, 9, </a:t>
            </a:r>
          </a:p>
          <a:p>
            <a:pPr marL="0" indent="0">
              <a:buNone/>
            </a:pPr>
            <a:r>
              <a:rPr lang="ru-RU" sz="3200" b="1" dirty="0"/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29291642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609316A9-990D-4EC3-A671-70EE5C1493A4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9B0C6109-9159-49CA-AD7A-F9035539DB7F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686F14F5-308C-4EB6-87AB-05DE9501B1AA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Rectangle 23">
              <a:extLst>
                <a:ext uri="{FF2B5EF4-FFF2-40B4-BE49-F238E27FC236}">
                  <a16:creationId xmlns:a16="http://schemas.microsoft.com/office/drawing/2014/main" id="{BA032363-A188-47C5-9D59-9B788809DCD2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Rectangle 25">
              <a:extLst>
                <a:ext uri="{FF2B5EF4-FFF2-40B4-BE49-F238E27FC236}">
                  <a16:creationId xmlns:a16="http://schemas.microsoft.com/office/drawing/2014/main" id="{2C4077DF-6BB9-4069-AD28-6B1664EBB064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Isosceles Triangle 13">
              <a:extLst>
                <a:ext uri="{FF2B5EF4-FFF2-40B4-BE49-F238E27FC236}">
                  <a16:creationId xmlns:a16="http://schemas.microsoft.com/office/drawing/2014/main" id="{1D2B8B50-3419-41ED-9A9F-3CF9EEBBD3F2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Rectangle 27">
              <a:extLst>
                <a:ext uri="{FF2B5EF4-FFF2-40B4-BE49-F238E27FC236}">
                  <a16:creationId xmlns:a16="http://schemas.microsoft.com/office/drawing/2014/main" id="{5C640498-2E73-4FA2-BEB6-C3596A458C8A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Rectangle 28">
              <a:extLst>
                <a:ext uri="{FF2B5EF4-FFF2-40B4-BE49-F238E27FC236}">
                  <a16:creationId xmlns:a16="http://schemas.microsoft.com/office/drawing/2014/main" id="{3240EEFC-4112-4C39-A816-C815774F6D69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Rectangle 29">
              <a:extLst>
                <a:ext uri="{FF2B5EF4-FFF2-40B4-BE49-F238E27FC236}">
                  <a16:creationId xmlns:a16="http://schemas.microsoft.com/office/drawing/2014/main" id="{ADF362B0-03EA-4800-9FAA-9F128587E428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Isosceles Triangle 17">
              <a:extLst>
                <a:ext uri="{FF2B5EF4-FFF2-40B4-BE49-F238E27FC236}">
                  <a16:creationId xmlns:a16="http://schemas.microsoft.com/office/drawing/2014/main" id="{0BA84559-2F4C-4795-9246-4C563F942DB9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>
              <a:extLst>
                <a:ext uri="{FF2B5EF4-FFF2-40B4-BE49-F238E27FC236}">
                  <a16:creationId xmlns:a16="http://schemas.microsoft.com/office/drawing/2014/main" id="{FA77A1AA-CA47-4A91-A0A1-0A8CE31A985E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1" name="Rectangle 20">
            <a:extLst>
              <a:ext uri="{FF2B5EF4-FFF2-40B4-BE49-F238E27FC236}">
                <a16:creationId xmlns:a16="http://schemas.microsoft.com/office/drawing/2014/main" id="{03E8462A-FEBA-4848-81CC-3F8DA3E477BE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2109F83F-40FE-4DB3-84CC-09FB3340D06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1DE492D7-C3C3-48FF-80C8-37021EA0262F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Rectangle 23">
              <a:extLst>
                <a:ext uri="{FF2B5EF4-FFF2-40B4-BE49-F238E27FC236}">
                  <a16:creationId xmlns:a16="http://schemas.microsoft.com/office/drawing/2014/main" id="{0B30FF97-2E9A-490A-AED2-90BA2E0EC17F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B6D53C7D-A312-47B6-A66A-230A19CFACA6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>
              <a:extLst>
                <a:ext uri="{FF2B5EF4-FFF2-40B4-BE49-F238E27FC236}">
                  <a16:creationId xmlns:a16="http://schemas.microsoft.com/office/drawing/2014/main" id="{9329D58C-0D2E-4A2B-AD6A-9CEE506784A8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9D446EDE-C690-4461-8BF2-7634808FC8B4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323F3D34-6531-4AD7-A8C6-195A090281A1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B9B0AE3F-2350-435F-A9B0-C310BF876385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>
              <a:extLst>
                <a:ext uri="{FF2B5EF4-FFF2-40B4-BE49-F238E27FC236}">
                  <a16:creationId xmlns:a16="http://schemas.microsoft.com/office/drawing/2014/main" id="{4EFA655C-9E50-4C14-A89E-AD7B648E4E2B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Isosceles Triangle 31">
              <a:extLst>
                <a:ext uri="{FF2B5EF4-FFF2-40B4-BE49-F238E27FC236}">
                  <a16:creationId xmlns:a16="http://schemas.microsoft.com/office/drawing/2014/main" id="{3E843863-7D25-4C01-9A17-E817CB6D998A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34" name="Rectangle 33">
            <a:extLst>
              <a:ext uri="{FF2B5EF4-FFF2-40B4-BE49-F238E27FC236}">
                <a16:creationId xmlns:a16="http://schemas.microsoft.com/office/drawing/2014/main" id="{7941F9B1-B01B-4A84-89D9-B169AEB4E45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id="{3381F5F4-AF80-49D7-8466-EAB27288B9B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476593" y="1131994"/>
            <a:ext cx="5240690" cy="45903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82711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735AED5-5DAE-4B76-B5EA-868DB0D5F8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BB6BC99-5B85-42D2-8135-20613AAAA20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sz="6600" b="1" i="1" dirty="0">
                <a:solidFill>
                  <a:schemeClr val="accent4"/>
                </a:solidFill>
              </a:rPr>
              <a:t>СПАСИБО ЗА УРОК</a:t>
            </a:r>
          </a:p>
        </p:txBody>
      </p:sp>
    </p:spTree>
    <p:extLst>
      <p:ext uri="{BB962C8B-B14F-4D97-AF65-F5344CB8AC3E}">
        <p14:creationId xmlns:p14="http://schemas.microsoft.com/office/powerpoint/2010/main" val="7557239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8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anim to="1.5" calcmode="lin" valueType="num">
                                      <p:cBhvr override="childStyle"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5E6599C-A55C-4DB4-A609-8289C07BA6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id="{E0870473-4C81-4E1D-9B7A-6555E11E3C6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77334" y="1"/>
            <a:ext cx="8466666" cy="6520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9321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88C9B83F-64CD-41C1-925F-A08801FFD0B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E1655065-0BD7-4422-BEC0-4401E998090A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4DDD90AC-ABEC-4A76-9C9C-AD0A5F8FC7F2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Rectangle 23">
              <a:extLst>
                <a:ext uri="{FF2B5EF4-FFF2-40B4-BE49-F238E27FC236}">
                  <a16:creationId xmlns:a16="http://schemas.microsoft.com/office/drawing/2014/main" id="{21A8AFEF-EC50-4C0B-9C64-814B76C82090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Rectangle 25">
              <a:extLst>
                <a:ext uri="{FF2B5EF4-FFF2-40B4-BE49-F238E27FC236}">
                  <a16:creationId xmlns:a16="http://schemas.microsoft.com/office/drawing/2014/main" id="{CAFAA800-E117-4357-84E4-56B63EA03E37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Isosceles Triangle 13">
              <a:extLst>
                <a:ext uri="{FF2B5EF4-FFF2-40B4-BE49-F238E27FC236}">
                  <a16:creationId xmlns:a16="http://schemas.microsoft.com/office/drawing/2014/main" id="{8DDFC9F4-3B45-402D-8AD7-60B3F08ED755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Rectangle 27">
              <a:extLst>
                <a:ext uri="{FF2B5EF4-FFF2-40B4-BE49-F238E27FC236}">
                  <a16:creationId xmlns:a16="http://schemas.microsoft.com/office/drawing/2014/main" id="{F26A0854-FBE4-4587-B349-06BE192BD7F6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Rectangle 28">
              <a:extLst>
                <a:ext uri="{FF2B5EF4-FFF2-40B4-BE49-F238E27FC236}">
                  <a16:creationId xmlns:a16="http://schemas.microsoft.com/office/drawing/2014/main" id="{54A9C4C6-FF7D-470E-BFCA-CE4F60A1F0A8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Rectangle 29">
              <a:extLst>
                <a:ext uri="{FF2B5EF4-FFF2-40B4-BE49-F238E27FC236}">
                  <a16:creationId xmlns:a16="http://schemas.microsoft.com/office/drawing/2014/main" id="{B1721EA8-4871-45D4-B78F-AE805A3004B1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Isosceles Triangle 17">
              <a:extLst>
                <a:ext uri="{FF2B5EF4-FFF2-40B4-BE49-F238E27FC236}">
                  <a16:creationId xmlns:a16="http://schemas.microsoft.com/office/drawing/2014/main" id="{E5763971-E3A3-45C6-9BA8-2E032C7A55EB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>
              <a:extLst>
                <a:ext uri="{FF2B5EF4-FFF2-40B4-BE49-F238E27FC236}">
                  <a16:creationId xmlns:a16="http://schemas.microsoft.com/office/drawing/2014/main" id="{32752E94-0E01-4AF5-A43A-F2FAD8737C29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pic>
        <p:nvPicPr>
          <p:cNvPr id="4" name="Объект 3">
            <a:extLst>
              <a:ext uri="{FF2B5EF4-FFF2-40B4-BE49-F238E27FC236}">
                <a16:creationId xmlns:a16="http://schemas.microsoft.com/office/drawing/2014/main" id="{8807569F-65FE-4D9F-843C-5ECC4443B1C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8384" t="6811" r="-1" b="2278"/>
          <a:stretch/>
        </p:blipFill>
        <p:spPr>
          <a:xfrm>
            <a:off x="1" y="10"/>
            <a:ext cx="12191999" cy="6857990"/>
          </a:xfrm>
          <a:prstGeom prst="rect">
            <a:avLst/>
          </a:prstGeom>
        </p:spPr>
      </p:pic>
      <p:sp>
        <p:nvSpPr>
          <p:cNvPr id="21" name="Isosceles Triangle 20">
            <a:extLst>
              <a:ext uri="{FF2B5EF4-FFF2-40B4-BE49-F238E27FC236}">
                <a16:creationId xmlns:a16="http://schemas.microsoft.com/office/drawing/2014/main" id="{3559A5F2-8BE0-4998-A1E4-1B145465A98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0"/>
            <a:ext cx="842596" cy="5666154"/>
          </a:xfrm>
          <a:prstGeom prst="triangle">
            <a:avLst>
              <a:gd name="adj" fmla="val 10000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3" name="Parallelogram 22">
            <a:extLst>
              <a:ext uri="{FF2B5EF4-FFF2-40B4-BE49-F238E27FC236}">
                <a16:creationId xmlns:a16="http://schemas.microsoft.com/office/drawing/2014/main" id="{3A6596D4-D53C-424F-9F16-CC8686C079E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684541" y="0"/>
            <a:ext cx="7315200" cy="6858000"/>
          </a:xfrm>
          <a:prstGeom prst="parallelogram">
            <a:avLst>
              <a:gd name="adj" fmla="val 14937"/>
            </a:avLst>
          </a:prstGeom>
          <a:solidFill>
            <a:schemeClr val="tx1">
              <a:alpha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81BB890B-70D4-42FE-A599-6AEF1A42D972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371012" y="0"/>
            <a:ext cx="1219200" cy="6858000"/>
          </a:xfrm>
          <a:prstGeom prst="line">
            <a:avLst/>
          </a:prstGeom>
          <a:ln w="952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3842D646-B58C-43C8-8152-01BC782B725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7425267" y="3681413"/>
            <a:ext cx="4763558" cy="3176587"/>
          </a:xfrm>
          <a:prstGeom prst="line">
            <a:avLst/>
          </a:prstGeom>
          <a:ln w="952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9" name="Rectangle 23">
            <a:extLst>
              <a:ext uri="{FF2B5EF4-FFF2-40B4-BE49-F238E27FC236}">
                <a16:creationId xmlns:a16="http://schemas.microsoft.com/office/drawing/2014/main" id="{9772CABD-4211-42AA-B349-D4002E52F1EF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81476" y="-8467"/>
            <a:ext cx="3007349" cy="6866467"/>
          </a:xfrm>
          <a:custGeom>
            <a:avLst/>
            <a:gdLst/>
            <a:ahLst/>
            <a:cxnLst/>
            <a:rect l="l" t="t" r="r" b="b"/>
            <a:pathLst>
              <a:path w="3007349" h="6866467">
                <a:moveTo>
                  <a:pt x="2045532" y="0"/>
                </a:moveTo>
                <a:lnTo>
                  <a:pt x="3007349" y="0"/>
                </a:lnTo>
                <a:lnTo>
                  <a:pt x="3007349" y="6866467"/>
                </a:lnTo>
                <a:lnTo>
                  <a:pt x="0" y="6866467"/>
                </a:lnTo>
                <a:lnTo>
                  <a:pt x="2045532" y="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1" name="Rectangle 25">
            <a:extLst>
              <a:ext uri="{FF2B5EF4-FFF2-40B4-BE49-F238E27FC236}">
                <a16:creationId xmlns:a16="http://schemas.microsoft.com/office/drawing/2014/main" id="{BBD91630-4DBA-4294-8016-FEB5C3B0CED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03442" y="-8467"/>
            <a:ext cx="2588558" cy="6866467"/>
          </a:xfrm>
          <a:custGeom>
            <a:avLst/>
            <a:gdLst/>
            <a:ahLst/>
            <a:cxnLst/>
            <a:rect l="l" t="t" r="r" b="b"/>
            <a:pathLst>
              <a:path w="2573311" h="6866467">
                <a:moveTo>
                  <a:pt x="0" y="0"/>
                </a:moveTo>
                <a:lnTo>
                  <a:pt x="2573311" y="0"/>
                </a:lnTo>
                <a:lnTo>
                  <a:pt x="2573311" y="6866467"/>
                </a:lnTo>
                <a:lnTo>
                  <a:pt x="1202336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3" name="Isosceles Triangle 32">
            <a:extLst>
              <a:ext uri="{FF2B5EF4-FFF2-40B4-BE49-F238E27FC236}">
                <a16:creationId xmlns:a16="http://schemas.microsoft.com/office/drawing/2014/main" id="{E67D1587-504D-41BC-9D48-B61257BFBCF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932333" y="3048000"/>
            <a:ext cx="3259667" cy="3810000"/>
          </a:xfrm>
          <a:prstGeom prst="triangle">
            <a:avLst>
              <a:gd name="adj" fmla="val 100000"/>
            </a:avLst>
          </a:prstGeom>
          <a:solidFill>
            <a:schemeClr val="accent2">
              <a:alpha val="72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AD05863-8B21-4602-BAE1-6626434B3A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2597" y="194873"/>
            <a:ext cx="9304544" cy="1514006"/>
          </a:xfr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4400" dirty="0" err="1">
                <a:solidFill>
                  <a:schemeClr val="accent4"/>
                </a:solidFill>
              </a:rPr>
              <a:t>Зуб</a:t>
            </a:r>
            <a:r>
              <a:rPr lang="en-US" sz="4400" dirty="0">
                <a:solidFill>
                  <a:schemeClr val="accent4"/>
                </a:solidFill>
              </a:rPr>
              <a:t> </a:t>
            </a:r>
            <a:r>
              <a:rPr lang="en-US" sz="4400" dirty="0" err="1">
                <a:solidFill>
                  <a:schemeClr val="accent4"/>
                </a:solidFill>
              </a:rPr>
              <a:t>кашалота</a:t>
            </a:r>
            <a:r>
              <a:rPr lang="en-US" sz="4400" dirty="0">
                <a:solidFill>
                  <a:schemeClr val="accent4"/>
                </a:solidFill>
              </a:rPr>
              <a:t> </a:t>
            </a:r>
            <a:r>
              <a:rPr lang="en-US" sz="4400" dirty="0" err="1">
                <a:solidFill>
                  <a:schemeClr val="accent4"/>
                </a:solidFill>
              </a:rPr>
              <a:t>весит</a:t>
            </a:r>
            <a:r>
              <a:rPr lang="en-US" sz="4400" dirty="0">
                <a:solidFill>
                  <a:schemeClr val="accent4"/>
                </a:solidFill>
              </a:rPr>
              <a:t> 3 </a:t>
            </a:r>
            <a:r>
              <a:rPr lang="en-US" sz="4400" dirty="0" err="1">
                <a:solidFill>
                  <a:schemeClr val="accent4"/>
                </a:solidFill>
              </a:rPr>
              <a:t>кг</a:t>
            </a:r>
            <a:r>
              <a:rPr lang="en-US" sz="4400" dirty="0">
                <a:solidFill>
                  <a:schemeClr val="accent4"/>
                </a:solidFill>
              </a:rPr>
              <a:t>. </a:t>
            </a:r>
            <a:r>
              <a:rPr lang="en-US" sz="4400" dirty="0" err="1">
                <a:solidFill>
                  <a:schemeClr val="accent4"/>
                </a:solidFill>
              </a:rPr>
              <a:t>Сколько</a:t>
            </a:r>
            <a:r>
              <a:rPr lang="en-US" sz="4400" dirty="0">
                <a:solidFill>
                  <a:schemeClr val="accent4"/>
                </a:solidFill>
              </a:rPr>
              <a:t> </a:t>
            </a:r>
            <a:r>
              <a:rPr lang="en-US" sz="4400" dirty="0" err="1">
                <a:solidFill>
                  <a:schemeClr val="accent4"/>
                </a:solidFill>
              </a:rPr>
              <a:t>весят</a:t>
            </a:r>
            <a:r>
              <a:rPr lang="ru-RU" sz="4400" dirty="0">
                <a:solidFill>
                  <a:schemeClr val="accent4"/>
                </a:solidFill>
              </a:rPr>
              <a:t> </a:t>
            </a:r>
            <a:r>
              <a:rPr lang="en-US" sz="4400" dirty="0">
                <a:solidFill>
                  <a:schemeClr val="accent4"/>
                </a:solidFill>
              </a:rPr>
              <a:t>4 </a:t>
            </a:r>
            <a:r>
              <a:rPr lang="en-US" sz="4400" dirty="0" err="1">
                <a:solidFill>
                  <a:schemeClr val="accent4"/>
                </a:solidFill>
              </a:rPr>
              <a:t>зуба</a:t>
            </a:r>
            <a:r>
              <a:rPr lang="en-US" sz="4400" dirty="0">
                <a:solidFill>
                  <a:schemeClr val="accent4"/>
                </a:solidFill>
              </a:rPr>
              <a:t> </a:t>
            </a:r>
            <a:r>
              <a:rPr lang="en-US" sz="4400" dirty="0" err="1">
                <a:solidFill>
                  <a:schemeClr val="accent4"/>
                </a:solidFill>
              </a:rPr>
              <a:t>кашалота</a:t>
            </a:r>
            <a:r>
              <a:rPr lang="en-US" sz="4400" dirty="0">
                <a:solidFill>
                  <a:schemeClr val="accent4"/>
                </a:solidFill>
              </a:rPr>
              <a:t>? </a:t>
            </a:r>
          </a:p>
        </p:txBody>
      </p:sp>
      <p:sp>
        <p:nvSpPr>
          <p:cNvPr id="35" name="Rectangle 27">
            <a:extLst>
              <a:ext uri="{FF2B5EF4-FFF2-40B4-BE49-F238E27FC236}">
                <a16:creationId xmlns:a16="http://schemas.microsoft.com/office/drawing/2014/main" id="{8765DD1A-F044-4DE7-8A9B-7C30DC85A4AF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334500" y="-8467"/>
            <a:ext cx="2854326" cy="6866467"/>
          </a:xfrm>
          <a:custGeom>
            <a:avLst/>
            <a:gdLst/>
            <a:ahLst/>
            <a:cxnLst/>
            <a:rect l="l" t="t" r="r" b="b"/>
            <a:pathLst>
              <a:path w="2858013" h="6866467">
                <a:moveTo>
                  <a:pt x="0" y="0"/>
                </a:moveTo>
                <a:lnTo>
                  <a:pt x="2858013" y="0"/>
                </a:lnTo>
                <a:lnTo>
                  <a:pt x="2858013" y="6866467"/>
                </a:lnTo>
                <a:lnTo>
                  <a:pt x="2473942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  <a:alpha val="47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7" name="Rectangle 28">
            <a:extLst>
              <a:ext uri="{FF2B5EF4-FFF2-40B4-BE49-F238E27FC236}">
                <a16:creationId xmlns:a16="http://schemas.microsoft.com/office/drawing/2014/main" id="{2FE2170D-72D6-48A8-8E9A-BFF3BF03D032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898730" y="-8467"/>
            <a:ext cx="1290094" cy="6866467"/>
          </a:xfrm>
          <a:custGeom>
            <a:avLst/>
            <a:gdLst/>
            <a:ahLst/>
            <a:cxnLst/>
            <a:rect l="l" t="t" r="r" b="b"/>
            <a:pathLst>
              <a:path w="1290094" h="6858000">
                <a:moveTo>
                  <a:pt x="1019735" y="0"/>
                </a:moveTo>
                <a:lnTo>
                  <a:pt x="1290094" y="0"/>
                </a:lnTo>
                <a:lnTo>
                  <a:pt x="1290094" y="6858000"/>
                </a:lnTo>
                <a:lnTo>
                  <a:pt x="0" y="6858000"/>
                </a:lnTo>
                <a:lnTo>
                  <a:pt x="1019735" y="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9" name="Rectangle 29">
            <a:extLst>
              <a:ext uri="{FF2B5EF4-FFF2-40B4-BE49-F238E27FC236}">
                <a16:creationId xmlns:a16="http://schemas.microsoft.com/office/drawing/2014/main" id="{01D19436-094D-463D-AFEA-870FDBD0379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938999" y="-8467"/>
            <a:ext cx="1249825" cy="6866467"/>
          </a:xfrm>
          <a:custGeom>
            <a:avLst/>
            <a:gdLst/>
            <a:ahLst/>
            <a:cxnLst/>
            <a:rect l="l" t="t" r="r" b="b"/>
            <a:pathLst>
              <a:path w="1249825" h="6858000">
                <a:moveTo>
                  <a:pt x="0" y="0"/>
                </a:moveTo>
                <a:lnTo>
                  <a:pt x="1249825" y="0"/>
                </a:lnTo>
                <a:lnTo>
                  <a:pt x="1249825" y="6858000"/>
                </a:lnTo>
                <a:lnTo>
                  <a:pt x="1109382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6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1" name="Isosceles Triangle 40">
            <a:extLst>
              <a:ext uri="{FF2B5EF4-FFF2-40B4-BE49-F238E27FC236}">
                <a16:creationId xmlns:a16="http://schemas.microsoft.com/office/drawing/2014/main" id="{9A2DE6E0-967C-4C58-8558-EC08F1138BD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371666" y="3589867"/>
            <a:ext cx="1817159" cy="3268133"/>
          </a:xfrm>
          <a:prstGeom prst="triangle">
            <a:avLst>
              <a:gd name="adj" fmla="val 100000"/>
            </a:avLst>
          </a:prstGeom>
          <a:solidFill>
            <a:schemeClr val="accent1"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42036583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Объект 3">
            <a:extLst>
              <a:ext uri="{FF2B5EF4-FFF2-40B4-BE49-F238E27FC236}">
                <a16:creationId xmlns:a16="http://schemas.microsoft.com/office/drawing/2014/main" id="{908D4117-C8F6-4B44-8928-F03C014B303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0800" r="14222"/>
          <a:stretch/>
        </p:blipFill>
        <p:spPr>
          <a:xfrm>
            <a:off x="4269854" y="-1"/>
            <a:ext cx="7922146" cy="6858001"/>
          </a:xfrm>
          <a:custGeom>
            <a:avLst/>
            <a:gdLst>
              <a:gd name="connsiteX0" fmla="*/ 379987 w 7922146"/>
              <a:gd name="connsiteY0" fmla="*/ 0 h 6858001"/>
              <a:gd name="connsiteX1" fmla="*/ 5304971 w 7922146"/>
              <a:gd name="connsiteY1" fmla="*/ 0 h 6858001"/>
              <a:gd name="connsiteX2" fmla="*/ 7065281 w 7922146"/>
              <a:gd name="connsiteY2" fmla="*/ 0 h 6858001"/>
              <a:gd name="connsiteX3" fmla="*/ 7397540 w 7922146"/>
              <a:gd name="connsiteY3" fmla="*/ 0 h 6858001"/>
              <a:gd name="connsiteX4" fmla="*/ 7397540 w 7922146"/>
              <a:gd name="connsiteY4" fmla="*/ 1 h 6858001"/>
              <a:gd name="connsiteX5" fmla="*/ 7922146 w 7922146"/>
              <a:gd name="connsiteY5" fmla="*/ 1 h 6858001"/>
              <a:gd name="connsiteX6" fmla="*/ 7922146 w 7922146"/>
              <a:gd name="connsiteY6" fmla="*/ 6858001 h 6858001"/>
              <a:gd name="connsiteX7" fmla="*/ 7065281 w 7922146"/>
              <a:gd name="connsiteY7" fmla="*/ 6858001 h 6858001"/>
              <a:gd name="connsiteX8" fmla="*/ 7065281 w 7922146"/>
              <a:gd name="connsiteY8" fmla="*/ 6858000 h 6858001"/>
              <a:gd name="connsiteX9" fmla="*/ 5932989 w 7922146"/>
              <a:gd name="connsiteY9" fmla="*/ 6858000 h 6858001"/>
              <a:gd name="connsiteX10" fmla="*/ 5932989 w 7922146"/>
              <a:gd name="connsiteY10" fmla="*/ 6858001 h 6858001"/>
              <a:gd name="connsiteX11" fmla="*/ 27809 w 7922146"/>
              <a:gd name="connsiteY11" fmla="*/ 6858001 h 6858001"/>
              <a:gd name="connsiteX12" fmla="*/ 1803228 w 7922146"/>
              <a:gd name="connsiteY12" fmla="*/ 4521201 h 6858001"/>
              <a:gd name="connsiteX13" fmla="*/ 0 w 7922146"/>
              <a:gd name="connsiteY13" fmla="*/ 0 h 6858001"/>
              <a:gd name="connsiteX14" fmla="*/ 379987 w 7922146"/>
              <a:gd name="connsiteY14" fmla="*/ 0 h 6858001"/>
              <a:gd name="connsiteX15" fmla="*/ 0 w 7922146"/>
              <a:gd name="connsiteY15" fmla="*/ 407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7922146" h="6858001">
                <a:moveTo>
                  <a:pt x="379987" y="0"/>
                </a:moveTo>
                <a:lnTo>
                  <a:pt x="5304971" y="0"/>
                </a:lnTo>
                <a:lnTo>
                  <a:pt x="7065281" y="0"/>
                </a:lnTo>
                <a:lnTo>
                  <a:pt x="7397540" y="0"/>
                </a:lnTo>
                <a:lnTo>
                  <a:pt x="7397540" y="1"/>
                </a:lnTo>
                <a:lnTo>
                  <a:pt x="7922146" y="1"/>
                </a:lnTo>
                <a:lnTo>
                  <a:pt x="7922146" y="6858001"/>
                </a:lnTo>
                <a:lnTo>
                  <a:pt x="7065281" y="6858001"/>
                </a:lnTo>
                <a:lnTo>
                  <a:pt x="7065281" y="6858000"/>
                </a:lnTo>
                <a:lnTo>
                  <a:pt x="5932989" y="6858000"/>
                </a:lnTo>
                <a:lnTo>
                  <a:pt x="5932989" y="6858001"/>
                </a:lnTo>
                <a:lnTo>
                  <a:pt x="27809" y="6858001"/>
                </a:lnTo>
                <a:lnTo>
                  <a:pt x="1803228" y="4521201"/>
                </a:lnTo>
                <a:close/>
                <a:moveTo>
                  <a:pt x="0" y="0"/>
                </a:moveTo>
                <a:lnTo>
                  <a:pt x="379987" y="0"/>
                </a:lnTo>
                <a:lnTo>
                  <a:pt x="0" y="407"/>
                </a:lnTo>
                <a:close/>
              </a:path>
            </a:pathLst>
          </a:cu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A83DD7E-8089-4FA5-A8C2-23377CE63A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4852" y="609599"/>
            <a:ext cx="4691921" cy="2980268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</a:pPr>
            <a:r>
              <a:rPr lang="ru-RU" sz="3200" dirty="0"/>
              <a:t>Пятнистая кукушка подкладывает в каждое гнездо по 6 яиц. Сколько яиц она подложит в 3 гнезда? </a:t>
            </a:r>
          </a:p>
        </p:txBody>
      </p:sp>
      <p:sp>
        <p:nvSpPr>
          <p:cNvPr id="21" name="Content Placeholder 8">
            <a:extLst>
              <a:ext uri="{FF2B5EF4-FFF2-40B4-BE49-F238E27FC236}">
                <a16:creationId xmlns:a16="http://schemas.microsoft.com/office/drawing/2014/main" id="{1C0533C0-44D9-496D-A9E7-26415EF2B7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5111646"/>
            <a:ext cx="3851122" cy="929716"/>
          </a:xfrm>
        </p:spPr>
        <p:txBody>
          <a:bodyPr>
            <a:normAutofit/>
          </a:bodyPr>
          <a:lstStyle/>
          <a:p>
            <a:endParaRPr lang="en-US" dirty="0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64FA5DFF-7FE6-4855-84E6-DFA78EE978B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371012" y="0"/>
            <a:ext cx="1219200" cy="6858000"/>
          </a:xfrm>
          <a:prstGeom prst="line">
            <a:avLst/>
          </a:prstGeom>
          <a:ln w="952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2AFD8CBA-54A3-4363-991B-B9C631BBFA74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7425267" y="3681413"/>
            <a:ext cx="4763558" cy="3176587"/>
          </a:xfrm>
          <a:prstGeom prst="line">
            <a:avLst/>
          </a:prstGeom>
          <a:ln w="952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Rectangle 23">
            <a:extLst>
              <a:ext uri="{FF2B5EF4-FFF2-40B4-BE49-F238E27FC236}">
                <a16:creationId xmlns:a16="http://schemas.microsoft.com/office/drawing/2014/main" id="{3F088236-D655-4F88-B238-E1676235802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81476" y="-8467"/>
            <a:ext cx="3007349" cy="6866467"/>
          </a:xfrm>
          <a:custGeom>
            <a:avLst/>
            <a:gdLst/>
            <a:ahLst/>
            <a:cxnLst/>
            <a:rect l="l" t="t" r="r" b="b"/>
            <a:pathLst>
              <a:path w="3007349" h="6866467">
                <a:moveTo>
                  <a:pt x="2045532" y="0"/>
                </a:moveTo>
                <a:lnTo>
                  <a:pt x="3007349" y="0"/>
                </a:lnTo>
                <a:lnTo>
                  <a:pt x="3007349" y="6866467"/>
                </a:lnTo>
                <a:lnTo>
                  <a:pt x="0" y="6866467"/>
                </a:lnTo>
                <a:lnTo>
                  <a:pt x="2045532" y="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8" name="Rectangle 25">
            <a:extLst>
              <a:ext uri="{FF2B5EF4-FFF2-40B4-BE49-F238E27FC236}">
                <a16:creationId xmlns:a16="http://schemas.microsoft.com/office/drawing/2014/main" id="{3DAC0C92-199E-475C-9390-119A9B02727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03442" y="-8467"/>
            <a:ext cx="2588558" cy="6866467"/>
          </a:xfrm>
          <a:custGeom>
            <a:avLst/>
            <a:gdLst/>
            <a:ahLst/>
            <a:cxnLst/>
            <a:rect l="l" t="t" r="r" b="b"/>
            <a:pathLst>
              <a:path w="2573311" h="6866467">
                <a:moveTo>
                  <a:pt x="0" y="0"/>
                </a:moveTo>
                <a:lnTo>
                  <a:pt x="2573311" y="0"/>
                </a:lnTo>
                <a:lnTo>
                  <a:pt x="2573311" y="6866467"/>
                </a:lnTo>
                <a:lnTo>
                  <a:pt x="1202336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0" name="Isosceles Triangle 24">
            <a:extLst>
              <a:ext uri="{FF2B5EF4-FFF2-40B4-BE49-F238E27FC236}">
                <a16:creationId xmlns:a16="http://schemas.microsoft.com/office/drawing/2014/main" id="{C4CFB339-0ED8-4FE2-9EF1-6D1375B8499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932333" y="3048000"/>
            <a:ext cx="3259667" cy="3810000"/>
          </a:xfrm>
          <a:prstGeom prst="triangle">
            <a:avLst>
              <a:gd name="adj" fmla="val 100000"/>
            </a:avLst>
          </a:prstGeom>
          <a:solidFill>
            <a:schemeClr val="accent2">
              <a:alpha val="72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2" name="Rectangle 27">
            <a:extLst>
              <a:ext uri="{FF2B5EF4-FFF2-40B4-BE49-F238E27FC236}">
                <a16:creationId xmlns:a16="http://schemas.microsoft.com/office/drawing/2014/main" id="{31896C80-2069-4431-9C19-83B91373449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334500" y="-8467"/>
            <a:ext cx="2854326" cy="6866467"/>
          </a:xfrm>
          <a:custGeom>
            <a:avLst/>
            <a:gdLst/>
            <a:ahLst/>
            <a:cxnLst/>
            <a:rect l="l" t="t" r="r" b="b"/>
            <a:pathLst>
              <a:path w="2858013" h="6866467">
                <a:moveTo>
                  <a:pt x="0" y="0"/>
                </a:moveTo>
                <a:lnTo>
                  <a:pt x="2858013" y="0"/>
                </a:lnTo>
                <a:lnTo>
                  <a:pt x="2858013" y="6866467"/>
                </a:lnTo>
                <a:lnTo>
                  <a:pt x="2473942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  <a:alpha val="47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4" name="Rectangle 28">
            <a:extLst>
              <a:ext uri="{FF2B5EF4-FFF2-40B4-BE49-F238E27FC236}">
                <a16:creationId xmlns:a16="http://schemas.microsoft.com/office/drawing/2014/main" id="{BF120A21-0841-4823-B0C4-28AEBCEF9B7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898730" y="-8467"/>
            <a:ext cx="1290094" cy="6866467"/>
          </a:xfrm>
          <a:custGeom>
            <a:avLst/>
            <a:gdLst/>
            <a:ahLst/>
            <a:cxnLst/>
            <a:rect l="l" t="t" r="r" b="b"/>
            <a:pathLst>
              <a:path w="1290094" h="6858000">
                <a:moveTo>
                  <a:pt x="1019735" y="0"/>
                </a:moveTo>
                <a:lnTo>
                  <a:pt x="1290094" y="0"/>
                </a:lnTo>
                <a:lnTo>
                  <a:pt x="1290094" y="6858000"/>
                </a:lnTo>
                <a:lnTo>
                  <a:pt x="0" y="6858000"/>
                </a:lnTo>
                <a:lnTo>
                  <a:pt x="1019735" y="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Rectangle 29">
            <a:extLst>
              <a:ext uri="{FF2B5EF4-FFF2-40B4-BE49-F238E27FC236}">
                <a16:creationId xmlns:a16="http://schemas.microsoft.com/office/drawing/2014/main" id="{DBB05BAE-BBD3-4289-899F-A6851503C6B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938999" y="-8467"/>
            <a:ext cx="1249825" cy="6866467"/>
          </a:xfrm>
          <a:custGeom>
            <a:avLst/>
            <a:gdLst/>
            <a:ahLst/>
            <a:cxnLst/>
            <a:rect l="l" t="t" r="r" b="b"/>
            <a:pathLst>
              <a:path w="1249825" h="6858000">
                <a:moveTo>
                  <a:pt x="0" y="0"/>
                </a:moveTo>
                <a:lnTo>
                  <a:pt x="1249825" y="0"/>
                </a:lnTo>
                <a:lnTo>
                  <a:pt x="1249825" y="6858000"/>
                </a:lnTo>
                <a:lnTo>
                  <a:pt x="1109382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6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8" name="Isosceles Triangle 29">
            <a:extLst>
              <a:ext uri="{FF2B5EF4-FFF2-40B4-BE49-F238E27FC236}">
                <a16:creationId xmlns:a16="http://schemas.microsoft.com/office/drawing/2014/main" id="{9874D11C-36F5-4BBE-A490-019A54E953B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371666" y="3589867"/>
            <a:ext cx="1817159" cy="3268133"/>
          </a:xfrm>
          <a:prstGeom prst="triangle">
            <a:avLst>
              <a:gd name="adj" fmla="val 100000"/>
            </a:avLst>
          </a:prstGeom>
          <a:solidFill>
            <a:schemeClr val="accent1"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4792346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88C9B83F-64CD-41C1-925F-A08801FFD0B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E1655065-0BD7-4422-BEC0-4401E998090A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4DDD90AC-ABEC-4A76-9C9C-AD0A5F8FC7F2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Rectangle 23">
              <a:extLst>
                <a:ext uri="{FF2B5EF4-FFF2-40B4-BE49-F238E27FC236}">
                  <a16:creationId xmlns:a16="http://schemas.microsoft.com/office/drawing/2014/main" id="{21A8AFEF-EC50-4C0B-9C64-814B76C82090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Rectangle 25">
              <a:extLst>
                <a:ext uri="{FF2B5EF4-FFF2-40B4-BE49-F238E27FC236}">
                  <a16:creationId xmlns:a16="http://schemas.microsoft.com/office/drawing/2014/main" id="{CAFAA800-E117-4357-84E4-56B63EA03E37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Isosceles Triangle 13">
              <a:extLst>
                <a:ext uri="{FF2B5EF4-FFF2-40B4-BE49-F238E27FC236}">
                  <a16:creationId xmlns:a16="http://schemas.microsoft.com/office/drawing/2014/main" id="{8DDFC9F4-3B45-402D-8AD7-60B3F08ED755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Rectangle 27">
              <a:extLst>
                <a:ext uri="{FF2B5EF4-FFF2-40B4-BE49-F238E27FC236}">
                  <a16:creationId xmlns:a16="http://schemas.microsoft.com/office/drawing/2014/main" id="{F26A0854-FBE4-4587-B349-06BE192BD7F6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Rectangle 28">
              <a:extLst>
                <a:ext uri="{FF2B5EF4-FFF2-40B4-BE49-F238E27FC236}">
                  <a16:creationId xmlns:a16="http://schemas.microsoft.com/office/drawing/2014/main" id="{54A9C4C6-FF7D-470E-BFCA-CE4F60A1F0A8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Rectangle 29">
              <a:extLst>
                <a:ext uri="{FF2B5EF4-FFF2-40B4-BE49-F238E27FC236}">
                  <a16:creationId xmlns:a16="http://schemas.microsoft.com/office/drawing/2014/main" id="{B1721EA8-4871-45D4-B78F-AE805A3004B1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Isosceles Triangle 17">
              <a:extLst>
                <a:ext uri="{FF2B5EF4-FFF2-40B4-BE49-F238E27FC236}">
                  <a16:creationId xmlns:a16="http://schemas.microsoft.com/office/drawing/2014/main" id="{E5763971-E3A3-45C6-9BA8-2E032C7A55EB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>
              <a:extLst>
                <a:ext uri="{FF2B5EF4-FFF2-40B4-BE49-F238E27FC236}">
                  <a16:creationId xmlns:a16="http://schemas.microsoft.com/office/drawing/2014/main" id="{32752E94-0E01-4AF5-A43A-F2FAD8737C29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pic>
        <p:nvPicPr>
          <p:cNvPr id="4" name="Объект 3" descr="Изображение выглядит как музыка&#10;&#10;Описание создано с очень высокой степенью достоверности">
            <a:extLst>
              <a:ext uri="{FF2B5EF4-FFF2-40B4-BE49-F238E27FC236}">
                <a16:creationId xmlns:a16="http://schemas.microsoft.com/office/drawing/2014/main" id="{67CFF453-BE96-41DD-AF34-E36A175D778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9091" t="14957" b="16404"/>
          <a:stretch/>
        </p:blipFill>
        <p:spPr>
          <a:xfrm>
            <a:off x="1" y="10"/>
            <a:ext cx="12191999" cy="6857990"/>
          </a:xfrm>
          <a:prstGeom prst="rect">
            <a:avLst/>
          </a:prstGeom>
        </p:spPr>
      </p:pic>
      <p:sp>
        <p:nvSpPr>
          <p:cNvPr id="21" name="Isosceles Triangle 20">
            <a:extLst>
              <a:ext uri="{FF2B5EF4-FFF2-40B4-BE49-F238E27FC236}">
                <a16:creationId xmlns:a16="http://schemas.microsoft.com/office/drawing/2014/main" id="{3559A5F2-8BE0-4998-A1E4-1B145465A98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0"/>
            <a:ext cx="842596" cy="5666154"/>
          </a:xfrm>
          <a:prstGeom prst="triangle">
            <a:avLst>
              <a:gd name="adj" fmla="val 10000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3" name="Parallelogram 22">
            <a:extLst>
              <a:ext uri="{FF2B5EF4-FFF2-40B4-BE49-F238E27FC236}">
                <a16:creationId xmlns:a16="http://schemas.microsoft.com/office/drawing/2014/main" id="{3A6596D4-D53C-424F-9F16-CC8686C079E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684541" y="0"/>
            <a:ext cx="7315200" cy="6858000"/>
          </a:xfrm>
          <a:prstGeom prst="parallelogram">
            <a:avLst>
              <a:gd name="adj" fmla="val 14937"/>
            </a:avLst>
          </a:prstGeom>
          <a:solidFill>
            <a:schemeClr val="tx1">
              <a:alpha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81BB890B-70D4-42FE-A599-6AEF1A42D972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371012" y="0"/>
            <a:ext cx="1219200" cy="6858000"/>
          </a:xfrm>
          <a:prstGeom prst="line">
            <a:avLst/>
          </a:prstGeom>
          <a:ln w="952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3842D646-B58C-43C8-8152-01BC782B725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7425267" y="3681413"/>
            <a:ext cx="4763558" cy="3176587"/>
          </a:xfrm>
          <a:prstGeom prst="line">
            <a:avLst/>
          </a:prstGeom>
          <a:ln w="952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9" name="Rectangle 23">
            <a:extLst>
              <a:ext uri="{FF2B5EF4-FFF2-40B4-BE49-F238E27FC236}">
                <a16:creationId xmlns:a16="http://schemas.microsoft.com/office/drawing/2014/main" id="{9772CABD-4211-42AA-B349-D4002E52F1EF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81476" y="-8467"/>
            <a:ext cx="3007349" cy="6866467"/>
          </a:xfrm>
          <a:custGeom>
            <a:avLst/>
            <a:gdLst/>
            <a:ahLst/>
            <a:cxnLst/>
            <a:rect l="l" t="t" r="r" b="b"/>
            <a:pathLst>
              <a:path w="3007349" h="6866467">
                <a:moveTo>
                  <a:pt x="2045532" y="0"/>
                </a:moveTo>
                <a:lnTo>
                  <a:pt x="3007349" y="0"/>
                </a:lnTo>
                <a:lnTo>
                  <a:pt x="3007349" y="6866467"/>
                </a:lnTo>
                <a:lnTo>
                  <a:pt x="0" y="6866467"/>
                </a:lnTo>
                <a:lnTo>
                  <a:pt x="2045532" y="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1" name="Rectangle 25">
            <a:extLst>
              <a:ext uri="{FF2B5EF4-FFF2-40B4-BE49-F238E27FC236}">
                <a16:creationId xmlns:a16="http://schemas.microsoft.com/office/drawing/2014/main" id="{BBD91630-4DBA-4294-8016-FEB5C3B0CED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03442" y="-8467"/>
            <a:ext cx="2588558" cy="6866467"/>
          </a:xfrm>
          <a:custGeom>
            <a:avLst/>
            <a:gdLst/>
            <a:ahLst/>
            <a:cxnLst/>
            <a:rect l="l" t="t" r="r" b="b"/>
            <a:pathLst>
              <a:path w="2573311" h="6866467">
                <a:moveTo>
                  <a:pt x="0" y="0"/>
                </a:moveTo>
                <a:lnTo>
                  <a:pt x="2573311" y="0"/>
                </a:lnTo>
                <a:lnTo>
                  <a:pt x="2573311" y="6866467"/>
                </a:lnTo>
                <a:lnTo>
                  <a:pt x="1202336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3" name="Isosceles Triangle 32">
            <a:extLst>
              <a:ext uri="{FF2B5EF4-FFF2-40B4-BE49-F238E27FC236}">
                <a16:creationId xmlns:a16="http://schemas.microsoft.com/office/drawing/2014/main" id="{E67D1587-504D-41BC-9D48-B61257BFBCF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932333" y="3048000"/>
            <a:ext cx="3259667" cy="3810000"/>
          </a:xfrm>
          <a:prstGeom prst="triangle">
            <a:avLst>
              <a:gd name="adj" fmla="val 100000"/>
            </a:avLst>
          </a:prstGeom>
          <a:solidFill>
            <a:schemeClr val="accent2">
              <a:alpha val="72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5C54A9F-DCEE-4006-BFB1-545677AAB8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04200" y="1678665"/>
            <a:ext cx="4569803" cy="2369131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r">
              <a:lnSpc>
                <a:spcPct val="90000"/>
              </a:lnSpc>
            </a:pPr>
            <a:r>
              <a:rPr lang="en-US" sz="3400" dirty="0" err="1"/>
              <a:t>На</a:t>
            </a:r>
            <a:r>
              <a:rPr lang="en-US" sz="3400" dirty="0"/>
              <a:t> 3 </a:t>
            </a:r>
            <a:r>
              <a:rPr lang="en-US" sz="3400" dirty="0" err="1"/>
              <a:t>балалайки</a:t>
            </a:r>
            <a:r>
              <a:rPr lang="en-US" sz="3400" dirty="0"/>
              <a:t> </a:t>
            </a:r>
            <a:r>
              <a:rPr lang="en-US" sz="3400" dirty="0" err="1"/>
              <a:t>натянули</a:t>
            </a:r>
            <a:r>
              <a:rPr lang="en-US" sz="3400" dirty="0"/>
              <a:t> 9 </a:t>
            </a:r>
            <a:r>
              <a:rPr lang="en-US" sz="3400" dirty="0" err="1"/>
              <a:t>струн</a:t>
            </a:r>
            <a:r>
              <a:rPr lang="en-US" sz="3400" dirty="0"/>
              <a:t>. </a:t>
            </a:r>
            <a:r>
              <a:rPr lang="en-US" sz="3400" dirty="0" err="1"/>
              <a:t>По</a:t>
            </a:r>
            <a:r>
              <a:rPr lang="en-US" sz="3400" dirty="0"/>
              <a:t> </a:t>
            </a:r>
            <a:r>
              <a:rPr lang="en-US" sz="3400" dirty="0" err="1"/>
              <a:t>сколько</a:t>
            </a:r>
            <a:r>
              <a:rPr lang="en-US" sz="3400" dirty="0"/>
              <a:t> </a:t>
            </a:r>
            <a:r>
              <a:rPr lang="en-US" sz="3400" dirty="0" err="1"/>
              <a:t>струн</a:t>
            </a:r>
            <a:r>
              <a:rPr lang="en-US" sz="3400" dirty="0"/>
              <a:t> </a:t>
            </a:r>
            <a:r>
              <a:rPr lang="en-US" sz="3400" dirty="0" err="1"/>
              <a:t>на</a:t>
            </a:r>
            <a:r>
              <a:rPr lang="en-US" sz="3400" dirty="0"/>
              <a:t> </a:t>
            </a:r>
            <a:r>
              <a:rPr lang="en-US" sz="3400" dirty="0" err="1"/>
              <a:t>каж­дой</a:t>
            </a:r>
            <a:r>
              <a:rPr lang="en-US" sz="3400" dirty="0"/>
              <a:t> </a:t>
            </a:r>
            <a:r>
              <a:rPr lang="en-US" sz="3400" dirty="0" err="1"/>
              <a:t>балалайке</a:t>
            </a:r>
            <a:r>
              <a:rPr lang="en-US" sz="3400" dirty="0"/>
              <a:t>?</a:t>
            </a:r>
          </a:p>
        </p:txBody>
      </p:sp>
      <p:sp>
        <p:nvSpPr>
          <p:cNvPr id="35" name="Rectangle 27">
            <a:extLst>
              <a:ext uri="{FF2B5EF4-FFF2-40B4-BE49-F238E27FC236}">
                <a16:creationId xmlns:a16="http://schemas.microsoft.com/office/drawing/2014/main" id="{8765DD1A-F044-4DE7-8A9B-7C30DC85A4AF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334500" y="-8467"/>
            <a:ext cx="2854326" cy="6866467"/>
          </a:xfrm>
          <a:custGeom>
            <a:avLst/>
            <a:gdLst/>
            <a:ahLst/>
            <a:cxnLst/>
            <a:rect l="l" t="t" r="r" b="b"/>
            <a:pathLst>
              <a:path w="2858013" h="6866467">
                <a:moveTo>
                  <a:pt x="0" y="0"/>
                </a:moveTo>
                <a:lnTo>
                  <a:pt x="2858013" y="0"/>
                </a:lnTo>
                <a:lnTo>
                  <a:pt x="2858013" y="6866467"/>
                </a:lnTo>
                <a:lnTo>
                  <a:pt x="2473942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  <a:alpha val="47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7" name="Rectangle 28">
            <a:extLst>
              <a:ext uri="{FF2B5EF4-FFF2-40B4-BE49-F238E27FC236}">
                <a16:creationId xmlns:a16="http://schemas.microsoft.com/office/drawing/2014/main" id="{2FE2170D-72D6-48A8-8E9A-BFF3BF03D032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898730" y="-8467"/>
            <a:ext cx="1290094" cy="6866467"/>
          </a:xfrm>
          <a:custGeom>
            <a:avLst/>
            <a:gdLst/>
            <a:ahLst/>
            <a:cxnLst/>
            <a:rect l="l" t="t" r="r" b="b"/>
            <a:pathLst>
              <a:path w="1290094" h="6858000">
                <a:moveTo>
                  <a:pt x="1019735" y="0"/>
                </a:moveTo>
                <a:lnTo>
                  <a:pt x="1290094" y="0"/>
                </a:lnTo>
                <a:lnTo>
                  <a:pt x="1290094" y="6858000"/>
                </a:lnTo>
                <a:lnTo>
                  <a:pt x="0" y="6858000"/>
                </a:lnTo>
                <a:lnTo>
                  <a:pt x="1019735" y="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9" name="Rectangle 29">
            <a:extLst>
              <a:ext uri="{FF2B5EF4-FFF2-40B4-BE49-F238E27FC236}">
                <a16:creationId xmlns:a16="http://schemas.microsoft.com/office/drawing/2014/main" id="{01D19436-094D-463D-AFEA-870FDBD0379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938999" y="-8467"/>
            <a:ext cx="1249825" cy="6866467"/>
          </a:xfrm>
          <a:custGeom>
            <a:avLst/>
            <a:gdLst/>
            <a:ahLst/>
            <a:cxnLst/>
            <a:rect l="l" t="t" r="r" b="b"/>
            <a:pathLst>
              <a:path w="1249825" h="6858000">
                <a:moveTo>
                  <a:pt x="0" y="0"/>
                </a:moveTo>
                <a:lnTo>
                  <a:pt x="1249825" y="0"/>
                </a:lnTo>
                <a:lnTo>
                  <a:pt x="1249825" y="6858000"/>
                </a:lnTo>
                <a:lnTo>
                  <a:pt x="1109382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6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1" name="Isosceles Triangle 40">
            <a:extLst>
              <a:ext uri="{FF2B5EF4-FFF2-40B4-BE49-F238E27FC236}">
                <a16:creationId xmlns:a16="http://schemas.microsoft.com/office/drawing/2014/main" id="{9A2DE6E0-967C-4C58-8558-EC08F1138BD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371666" y="3589867"/>
            <a:ext cx="1817159" cy="3268133"/>
          </a:xfrm>
          <a:prstGeom prst="triangle">
            <a:avLst>
              <a:gd name="adj" fmla="val 100000"/>
            </a:avLst>
          </a:prstGeom>
          <a:solidFill>
            <a:schemeClr val="accent1"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5471637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Объект 3" descr="Изображение выглядит как птица, сидит, маленький, цветной&#10;&#10;Описание создано с очень высокой степенью достоверности">
            <a:extLst>
              <a:ext uri="{FF2B5EF4-FFF2-40B4-BE49-F238E27FC236}">
                <a16:creationId xmlns:a16="http://schemas.microsoft.com/office/drawing/2014/main" id="{E95B6B98-8B36-42A7-A97C-AC6A6909D6C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654" r="6150" b="-2"/>
          <a:stretch/>
        </p:blipFill>
        <p:spPr>
          <a:xfrm>
            <a:off x="4269854" y="-1"/>
            <a:ext cx="7922146" cy="6858001"/>
          </a:xfrm>
          <a:custGeom>
            <a:avLst/>
            <a:gdLst>
              <a:gd name="connsiteX0" fmla="*/ 379987 w 7922146"/>
              <a:gd name="connsiteY0" fmla="*/ 0 h 6858001"/>
              <a:gd name="connsiteX1" fmla="*/ 5304971 w 7922146"/>
              <a:gd name="connsiteY1" fmla="*/ 0 h 6858001"/>
              <a:gd name="connsiteX2" fmla="*/ 7065281 w 7922146"/>
              <a:gd name="connsiteY2" fmla="*/ 0 h 6858001"/>
              <a:gd name="connsiteX3" fmla="*/ 7397540 w 7922146"/>
              <a:gd name="connsiteY3" fmla="*/ 0 h 6858001"/>
              <a:gd name="connsiteX4" fmla="*/ 7397540 w 7922146"/>
              <a:gd name="connsiteY4" fmla="*/ 1 h 6858001"/>
              <a:gd name="connsiteX5" fmla="*/ 7922146 w 7922146"/>
              <a:gd name="connsiteY5" fmla="*/ 1 h 6858001"/>
              <a:gd name="connsiteX6" fmla="*/ 7922146 w 7922146"/>
              <a:gd name="connsiteY6" fmla="*/ 6858001 h 6858001"/>
              <a:gd name="connsiteX7" fmla="*/ 7065281 w 7922146"/>
              <a:gd name="connsiteY7" fmla="*/ 6858001 h 6858001"/>
              <a:gd name="connsiteX8" fmla="*/ 7065281 w 7922146"/>
              <a:gd name="connsiteY8" fmla="*/ 6858000 h 6858001"/>
              <a:gd name="connsiteX9" fmla="*/ 5932989 w 7922146"/>
              <a:gd name="connsiteY9" fmla="*/ 6858000 h 6858001"/>
              <a:gd name="connsiteX10" fmla="*/ 5932989 w 7922146"/>
              <a:gd name="connsiteY10" fmla="*/ 6858001 h 6858001"/>
              <a:gd name="connsiteX11" fmla="*/ 27809 w 7922146"/>
              <a:gd name="connsiteY11" fmla="*/ 6858001 h 6858001"/>
              <a:gd name="connsiteX12" fmla="*/ 1803228 w 7922146"/>
              <a:gd name="connsiteY12" fmla="*/ 4521201 h 6858001"/>
              <a:gd name="connsiteX13" fmla="*/ 0 w 7922146"/>
              <a:gd name="connsiteY13" fmla="*/ 0 h 6858001"/>
              <a:gd name="connsiteX14" fmla="*/ 379987 w 7922146"/>
              <a:gd name="connsiteY14" fmla="*/ 0 h 6858001"/>
              <a:gd name="connsiteX15" fmla="*/ 0 w 7922146"/>
              <a:gd name="connsiteY15" fmla="*/ 407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7922146" h="6858001">
                <a:moveTo>
                  <a:pt x="379987" y="0"/>
                </a:moveTo>
                <a:lnTo>
                  <a:pt x="5304971" y="0"/>
                </a:lnTo>
                <a:lnTo>
                  <a:pt x="7065281" y="0"/>
                </a:lnTo>
                <a:lnTo>
                  <a:pt x="7397540" y="0"/>
                </a:lnTo>
                <a:lnTo>
                  <a:pt x="7397540" y="1"/>
                </a:lnTo>
                <a:lnTo>
                  <a:pt x="7922146" y="1"/>
                </a:lnTo>
                <a:lnTo>
                  <a:pt x="7922146" y="6858001"/>
                </a:lnTo>
                <a:lnTo>
                  <a:pt x="7065281" y="6858001"/>
                </a:lnTo>
                <a:lnTo>
                  <a:pt x="7065281" y="6858000"/>
                </a:lnTo>
                <a:lnTo>
                  <a:pt x="5932989" y="6858000"/>
                </a:lnTo>
                <a:lnTo>
                  <a:pt x="5932989" y="6858001"/>
                </a:lnTo>
                <a:lnTo>
                  <a:pt x="27809" y="6858001"/>
                </a:lnTo>
                <a:lnTo>
                  <a:pt x="1803228" y="4521201"/>
                </a:lnTo>
                <a:close/>
                <a:moveTo>
                  <a:pt x="0" y="0"/>
                </a:moveTo>
                <a:lnTo>
                  <a:pt x="379987" y="0"/>
                </a:lnTo>
                <a:lnTo>
                  <a:pt x="0" y="407"/>
                </a:lnTo>
                <a:close/>
              </a:path>
            </a:pathLst>
          </a:cu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3DF142C-AB9C-4D46-806D-F745833421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3" y="609600"/>
            <a:ext cx="3851123" cy="132080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ru-RU" sz="2800" dirty="0"/>
              <a:t>У птицы 2 крыла. У скольких птиц 12 крыльев?</a:t>
            </a:r>
          </a:p>
        </p:txBody>
      </p:sp>
      <p:sp>
        <p:nvSpPr>
          <p:cNvPr id="17" name="Content Placeholder 8">
            <a:extLst>
              <a:ext uri="{FF2B5EF4-FFF2-40B4-BE49-F238E27FC236}">
                <a16:creationId xmlns:a16="http://schemas.microsoft.com/office/drawing/2014/main" id="{14E8C2D6-55E9-47F4-9677-3B693DB036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2160589"/>
            <a:ext cx="3851122" cy="3880773"/>
          </a:xfrm>
        </p:spPr>
        <p:txBody>
          <a:bodyPr>
            <a:normAutofit/>
          </a:bodyPr>
          <a:lstStyle/>
          <a:p>
            <a:endParaRPr lang="en-US"/>
          </a:p>
        </p:txBody>
      </p:sp>
      <p:cxnSp>
        <p:nvCxnSpPr>
          <p:cNvPr id="19" name="Straight Connector 11">
            <a:extLst>
              <a:ext uri="{FF2B5EF4-FFF2-40B4-BE49-F238E27FC236}">
                <a16:creationId xmlns:a16="http://schemas.microsoft.com/office/drawing/2014/main" id="{64FA5DFF-7FE6-4855-84E6-DFA78EE978B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371012" y="0"/>
            <a:ext cx="1219200" cy="6858000"/>
          </a:xfrm>
          <a:prstGeom prst="line">
            <a:avLst/>
          </a:prstGeom>
          <a:ln w="952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2AFD8CBA-54A3-4363-991B-B9C631BBFA74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7425267" y="3681413"/>
            <a:ext cx="4763558" cy="3176587"/>
          </a:xfrm>
          <a:prstGeom prst="line">
            <a:avLst/>
          </a:prstGeom>
          <a:ln w="952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Rectangle 23">
            <a:extLst>
              <a:ext uri="{FF2B5EF4-FFF2-40B4-BE49-F238E27FC236}">
                <a16:creationId xmlns:a16="http://schemas.microsoft.com/office/drawing/2014/main" id="{3F088236-D655-4F88-B238-E1676235802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81476" y="-8467"/>
            <a:ext cx="3007349" cy="6866467"/>
          </a:xfrm>
          <a:custGeom>
            <a:avLst/>
            <a:gdLst/>
            <a:ahLst/>
            <a:cxnLst/>
            <a:rect l="l" t="t" r="r" b="b"/>
            <a:pathLst>
              <a:path w="3007349" h="6866467">
                <a:moveTo>
                  <a:pt x="2045532" y="0"/>
                </a:moveTo>
                <a:lnTo>
                  <a:pt x="3007349" y="0"/>
                </a:lnTo>
                <a:lnTo>
                  <a:pt x="3007349" y="6866467"/>
                </a:lnTo>
                <a:lnTo>
                  <a:pt x="0" y="6866467"/>
                </a:lnTo>
                <a:lnTo>
                  <a:pt x="2045532" y="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8" name="Rectangle 25">
            <a:extLst>
              <a:ext uri="{FF2B5EF4-FFF2-40B4-BE49-F238E27FC236}">
                <a16:creationId xmlns:a16="http://schemas.microsoft.com/office/drawing/2014/main" id="{3DAC0C92-199E-475C-9390-119A9B02727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03442" y="-8467"/>
            <a:ext cx="2588558" cy="6866467"/>
          </a:xfrm>
          <a:custGeom>
            <a:avLst/>
            <a:gdLst/>
            <a:ahLst/>
            <a:cxnLst/>
            <a:rect l="l" t="t" r="r" b="b"/>
            <a:pathLst>
              <a:path w="2573311" h="6866467">
                <a:moveTo>
                  <a:pt x="0" y="0"/>
                </a:moveTo>
                <a:lnTo>
                  <a:pt x="2573311" y="0"/>
                </a:lnTo>
                <a:lnTo>
                  <a:pt x="2573311" y="6866467"/>
                </a:lnTo>
                <a:lnTo>
                  <a:pt x="1202336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0" name="Isosceles Triangle 24">
            <a:extLst>
              <a:ext uri="{FF2B5EF4-FFF2-40B4-BE49-F238E27FC236}">
                <a16:creationId xmlns:a16="http://schemas.microsoft.com/office/drawing/2014/main" id="{C4CFB339-0ED8-4FE2-9EF1-6D1375B8499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932333" y="3048000"/>
            <a:ext cx="3259667" cy="3810000"/>
          </a:xfrm>
          <a:prstGeom prst="triangle">
            <a:avLst>
              <a:gd name="adj" fmla="val 100000"/>
            </a:avLst>
          </a:prstGeom>
          <a:solidFill>
            <a:schemeClr val="accent2">
              <a:alpha val="72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2" name="Rectangle 27">
            <a:extLst>
              <a:ext uri="{FF2B5EF4-FFF2-40B4-BE49-F238E27FC236}">
                <a16:creationId xmlns:a16="http://schemas.microsoft.com/office/drawing/2014/main" id="{31896C80-2069-4431-9C19-83B91373449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334500" y="-8467"/>
            <a:ext cx="2854326" cy="6866467"/>
          </a:xfrm>
          <a:custGeom>
            <a:avLst/>
            <a:gdLst/>
            <a:ahLst/>
            <a:cxnLst/>
            <a:rect l="l" t="t" r="r" b="b"/>
            <a:pathLst>
              <a:path w="2858013" h="6866467">
                <a:moveTo>
                  <a:pt x="0" y="0"/>
                </a:moveTo>
                <a:lnTo>
                  <a:pt x="2858013" y="0"/>
                </a:lnTo>
                <a:lnTo>
                  <a:pt x="2858013" y="6866467"/>
                </a:lnTo>
                <a:lnTo>
                  <a:pt x="2473942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  <a:alpha val="47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4" name="Rectangle 28">
            <a:extLst>
              <a:ext uri="{FF2B5EF4-FFF2-40B4-BE49-F238E27FC236}">
                <a16:creationId xmlns:a16="http://schemas.microsoft.com/office/drawing/2014/main" id="{BF120A21-0841-4823-B0C4-28AEBCEF9B7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898730" y="-8467"/>
            <a:ext cx="1290094" cy="6866467"/>
          </a:xfrm>
          <a:custGeom>
            <a:avLst/>
            <a:gdLst/>
            <a:ahLst/>
            <a:cxnLst/>
            <a:rect l="l" t="t" r="r" b="b"/>
            <a:pathLst>
              <a:path w="1290094" h="6858000">
                <a:moveTo>
                  <a:pt x="1019735" y="0"/>
                </a:moveTo>
                <a:lnTo>
                  <a:pt x="1290094" y="0"/>
                </a:lnTo>
                <a:lnTo>
                  <a:pt x="1290094" y="6858000"/>
                </a:lnTo>
                <a:lnTo>
                  <a:pt x="0" y="6858000"/>
                </a:lnTo>
                <a:lnTo>
                  <a:pt x="1019735" y="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Rectangle 29">
            <a:extLst>
              <a:ext uri="{FF2B5EF4-FFF2-40B4-BE49-F238E27FC236}">
                <a16:creationId xmlns:a16="http://schemas.microsoft.com/office/drawing/2014/main" id="{DBB05BAE-BBD3-4289-899F-A6851503C6B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938999" y="-8467"/>
            <a:ext cx="1249825" cy="6866467"/>
          </a:xfrm>
          <a:custGeom>
            <a:avLst/>
            <a:gdLst/>
            <a:ahLst/>
            <a:cxnLst/>
            <a:rect l="l" t="t" r="r" b="b"/>
            <a:pathLst>
              <a:path w="1249825" h="6858000">
                <a:moveTo>
                  <a:pt x="0" y="0"/>
                </a:moveTo>
                <a:lnTo>
                  <a:pt x="1249825" y="0"/>
                </a:lnTo>
                <a:lnTo>
                  <a:pt x="1249825" y="6858000"/>
                </a:lnTo>
                <a:lnTo>
                  <a:pt x="1109382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6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8" name="Isosceles Triangle 29">
            <a:extLst>
              <a:ext uri="{FF2B5EF4-FFF2-40B4-BE49-F238E27FC236}">
                <a16:creationId xmlns:a16="http://schemas.microsoft.com/office/drawing/2014/main" id="{9874D11C-36F5-4BBE-A490-019A54E953B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371666" y="3589867"/>
            <a:ext cx="1817159" cy="3268133"/>
          </a:xfrm>
          <a:prstGeom prst="triangle">
            <a:avLst>
              <a:gd name="adj" fmla="val 100000"/>
            </a:avLst>
          </a:prstGeom>
          <a:solidFill>
            <a:schemeClr val="accent1"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0002280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B9D60A3-D8AD-40AA-BF9D-1EE2ED66DD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36734" y="609600"/>
            <a:ext cx="3737268" cy="1320800"/>
          </a:xfr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800" dirty="0" err="1"/>
              <a:t>Сколько</a:t>
            </a:r>
            <a:r>
              <a:rPr lang="en-US" sz="2800" dirty="0"/>
              <a:t> </a:t>
            </a:r>
            <a:r>
              <a:rPr lang="en-US" sz="2800" dirty="0" err="1"/>
              <a:t>литров</a:t>
            </a:r>
            <a:r>
              <a:rPr lang="en-US" sz="2800" dirty="0"/>
              <a:t> </a:t>
            </a:r>
            <a:r>
              <a:rPr lang="en-US" sz="2800" dirty="0" err="1"/>
              <a:t>воды</a:t>
            </a:r>
            <a:r>
              <a:rPr lang="en-US" sz="2800" dirty="0"/>
              <a:t> в 5 </a:t>
            </a:r>
            <a:r>
              <a:rPr lang="en-US" sz="2800" dirty="0" err="1"/>
              <a:t>трехлитровых</a:t>
            </a:r>
            <a:r>
              <a:rPr lang="en-US" sz="2800" dirty="0"/>
              <a:t> </a:t>
            </a:r>
            <a:r>
              <a:rPr lang="en-US" sz="2800" dirty="0" err="1"/>
              <a:t>банках</a:t>
            </a:r>
            <a:r>
              <a:rPr lang="en-US" sz="2800" dirty="0"/>
              <a:t>? </a:t>
            </a:r>
          </a:p>
        </p:txBody>
      </p:sp>
      <p:sp>
        <p:nvSpPr>
          <p:cNvPr id="24" name="Content Placeholder 23">
            <a:extLst>
              <a:ext uri="{FF2B5EF4-FFF2-40B4-BE49-F238E27FC236}">
                <a16:creationId xmlns:a16="http://schemas.microsoft.com/office/drawing/2014/main" id="{6ABD192B-01F8-447F-96D9-0BF16A164A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09563" y="2160589"/>
            <a:ext cx="4064439" cy="3880773"/>
          </a:xfrm>
        </p:spPr>
        <p:txBody>
          <a:bodyPr>
            <a:normAutofit/>
          </a:bodyPr>
          <a:lstStyle/>
          <a:p>
            <a:endParaRPr lang="en-US"/>
          </a:p>
        </p:txBody>
      </p:sp>
      <p:pic>
        <p:nvPicPr>
          <p:cNvPr id="22" name="Объект 3" descr="Изображение выглядит как стена, внутренний, сидит, бутылка&#10;&#10;Описание создано с очень высокой степенью достоверности">
            <a:extLst>
              <a:ext uri="{FF2B5EF4-FFF2-40B4-BE49-F238E27FC236}">
                <a16:creationId xmlns:a16="http://schemas.microsoft.com/office/drawing/2014/main" id="{D7F43C1C-72FB-43FC-8914-CDD30748B3D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5148" r="1" b="1"/>
          <a:stretch/>
        </p:blipFill>
        <p:spPr>
          <a:xfrm>
            <a:off x="20" y="-1"/>
            <a:ext cx="5394940" cy="6858001"/>
          </a:xfrm>
          <a:custGeom>
            <a:avLst/>
            <a:gdLst>
              <a:gd name="connsiteX0" fmla="*/ 842596 w 5394960"/>
              <a:gd name="connsiteY0" fmla="*/ 0 h 6858000"/>
              <a:gd name="connsiteX1" fmla="*/ 5394960 w 5394960"/>
              <a:gd name="connsiteY1" fmla="*/ 0 h 6858000"/>
              <a:gd name="connsiteX2" fmla="*/ 5394960 w 5394960"/>
              <a:gd name="connsiteY2" fmla="*/ 21851 h 6858000"/>
              <a:gd name="connsiteX3" fmla="*/ 4365943 w 5394960"/>
              <a:gd name="connsiteY3" fmla="*/ 6858000 h 6858000"/>
              <a:gd name="connsiteX4" fmla="*/ 0 w 5394960"/>
              <a:gd name="connsiteY4" fmla="*/ 6858000 h 6858000"/>
              <a:gd name="connsiteX5" fmla="*/ 0 w 5394960"/>
              <a:gd name="connsiteY5" fmla="*/ 5666154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394960" h="6858000">
                <a:moveTo>
                  <a:pt x="842596" y="0"/>
                </a:moveTo>
                <a:lnTo>
                  <a:pt x="5394960" y="0"/>
                </a:lnTo>
                <a:lnTo>
                  <a:pt x="5394960" y="21851"/>
                </a:lnTo>
                <a:lnTo>
                  <a:pt x="4365943" y="6858000"/>
                </a:lnTo>
                <a:lnTo>
                  <a:pt x="0" y="6858000"/>
                </a:lnTo>
                <a:lnTo>
                  <a:pt x="0" y="5666154"/>
                </a:lnTo>
                <a:close/>
              </a:path>
            </a:pathLst>
          </a:custGeom>
        </p:spPr>
      </p:pic>
      <p:sp>
        <p:nvSpPr>
          <p:cNvPr id="27" name="Isosceles Triangle 26">
            <a:extLst>
              <a:ext uri="{FF2B5EF4-FFF2-40B4-BE49-F238E27FC236}">
                <a16:creationId xmlns:a16="http://schemas.microsoft.com/office/drawing/2014/main" id="{3BCB5F6A-9EB0-40B0-9D13-3023E9A2050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0"/>
            <a:ext cx="842596" cy="5666154"/>
          </a:xfrm>
          <a:prstGeom prst="triangle">
            <a:avLst>
              <a:gd name="adj" fmla="val 100000"/>
            </a:avLst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46791943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518EFAF-A774-4C62-BFA8-C0A9C3CDF5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Сколько тетрадей по цене 5 руб. можно купить на 20 руб.? </a:t>
            </a:r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id="{43FF03DE-F985-4F86-9193-8A332AC0DBE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24339" y="2400431"/>
            <a:ext cx="2836683" cy="38814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53674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3A52055-61FB-4397-987A-EEA6FD77A5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/>
              <a:t>Сравните выражения.</a:t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D751EE6-36FC-4F5E-8A55-5AC3A9BA357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sz="3600" dirty="0"/>
              <a:t>2дм…25см                        8*2…8+8</a:t>
            </a:r>
          </a:p>
          <a:p>
            <a:pPr marL="0" indent="0">
              <a:buNone/>
            </a:pPr>
            <a:r>
              <a:rPr lang="ru-RU" sz="3600" dirty="0"/>
              <a:t>4см5мм…4дм                    6*3…6+3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49789170"/>
      </p:ext>
    </p:extLst>
  </p:cSld>
  <p:clrMapOvr>
    <a:masterClrMapping/>
  </p:clrMapOvr>
</p:sld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Аспект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0</TotalTime>
  <Words>267</Words>
  <Application>Microsoft Office PowerPoint</Application>
  <PresentationFormat>Широкоэкранный</PresentationFormat>
  <Paragraphs>47</Paragraphs>
  <Slides>19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5" baseType="lpstr">
      <vt:lpstr>Arial</vt:lpstr>
      <vt:lpstr>Calibri</vt:lpstr>
      <vt:lpstr>Times New Roman</vt:lpstr>
      <vt:lpstr>Trebuchet MS</vt:lpstr>
      <vt:lpstr>Wingdings 3</vt:lpstr>
      <vt:lpstr>Аспект</vt:lpstr>
      <vt:lpstr>Порядок выполнения действий </vt:lpstr>
      <vt:lpstr>Презентация PowerPoint</vt:lpstr>
      <vt:lpstr>Зуб кашалота весит 3 кг. Сколько весят 4 зуба кашалота? </vt:lpstr>
      <vt:lpstr>Пятнистая кукушка подкладывает в каждое гнездо по 6 яиц. Сколько яиц она подложит в 3 гнезда? </vt:lpstr>
      <vt:lpstr>На 3 балалайки натянули 9 струн. По сколько струн на каж­дой балалайке?</vt:lpstr>
      <vt:lpstr>У птицы 2 крыла. У скольких птиц 12 крыльев?</vt:lpstr>
      <vt:lpstr>Сколько литров воды в 5 трехлитровых банках? </vt:lpstr>
      <vt:lpstr>Сколько тетрадей по цене 5 руб. можно купить на 20 руб.? </vt:lpstr>
      <vt:lpstr>Сравните выражения. </vt:lpstr>
      <vt:lpstr>Прочитайте выражения и найдите их значения. </vt:lpstr>
      <vt:lpstr>Тема урока:</vt:lpstr>
      <vt:lpstr>Работа в парах стр.24,№2</vt:lpstr>
      <vt:lpstr>Действия в числовых выражениях выполняются в следующем порядке: </vt:lpstr>
      <vt:lpstr>Физкультминутка</vt:lpstr>
      <vt:lpstr>-Рассмотри выражения, установи порядок выполнения действий и выполни вычисления. </vt:lpstr>
      <vt:lpstr>–Выпиши и реши те уравнения, которые решаются сложением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Порядок выполнения действий </dc:title>
  <dc:creator>Фатима Харумова</dc:creator>
  <cp:lastModifiedBy>Фатима Харумова</cp:lastModifiedBy>
  <cp:revision>8</cp:revision>
  <dcterms:created xsi:type="dcterms:W3CDTF">2018-09-25T19:01:27Z</dcterms:created>
  <dcterms:modified xsi:type="dcterms:W3CDTF">2018-09-25T20:11:12Z</dcterms:modified>
</cp:coreProperties>
</file>