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B04B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968" autoAdjust="0"/>
    <p:restoredTop sz="94660"/>
  </p:normalViewPr>
  <p:slideViewPr>
    <p:cSldViewPr snapToGrid="0">
      <p:cViewPr varScale="1">
        <p:scale>
          <a:sx n="87" d="100"/>
          <a:sy n="87" d="100"/>
        </p:scale>
        <p:origin x="114" y="4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CEDB3F-8135-4B00-8CC5-A69F75C12EF7}" type="datetimeFigureOut">
              <a:rPr lang="ru-RU" smtClean="0"/>
              <a:t>12.04.2025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372F93-575E-49A9-A977-195FE9CFA4F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46328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CEDB3F-8135-4B00-8CC5-A69F75C12EF7}" type="datetimeFigureOut">
              <a:rPr lang="ru-RU" smtClean="0"/>
              <a:t>12.04.2025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372F93-575E-49A9-A977-195FE9CFA4F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895277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CEDB3F-8135-4B00-8CC5-A69F75C12EF7}" type="datetimeFigureOut">
              <a:rPr lang="ru-RU" smtClean="0"/>
              <a:t>12.04.2025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372F93-575E-49A9-A977-195FE9CFA4F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962839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CEDB3F-8135-4B00-8CC5-A69F75C12EF7}" type="datetimeFigureOut">
              <a:rPr lang="ru-RU" smtClean="0"/>
              <a:t>12.04.2025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372F93-575E-49A9-A977-195FE9CFA4F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999093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CEDB3F-8135-4B00-8CC5-A69F75C12EF7}" type="datetimeFigureOut">
              <a:rPr lang="ru-RU" smtClean="0"/>
              <a:t>12.04.2025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372F93-575E-49A9-A977-195FE9CFA4F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249455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CEDB3F-8135-4B00-8CC5-A69F75C12EF7}" type="datetimeFigureOut">
              <a:rPr lang="ru-RU" smtClean="0"/>
              <a:t>12.04.2025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372F93-575E-49A9-A977-195FE9CFA4F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492620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CEDB3F-8135-4B00-8CC5-A69F75C12EF7}" type="datetimeFigureOut">
              <a:rPr lang="ru-RU" smtClean="0"/>
              <a:t>12.04.2025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372F93-575E-49A9-A977-195FE9CFA4F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069408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CEDB3F-8135-4B00-8CC5-A69F75C12EF7}" type="datetimeFigureOut">
              <a:rPr lang="ru-RU" smtClean="0"/>
              <a:t>12.04.2025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372F93-575E-49A9-A977-195FE9CFA4F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447717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CEDB3F-8135-4B00-8CC5-A69F75C12EF7}" type="datetimeFigureOut">
              <a:rPr lang="ru-RU" smtClean="0"/>
              <a:t>12.04.2025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372F93-575E-49A9-A977-195FE9CFA4F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077702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CEDB3F-8135-4B00-8CC5-A69F75C12EF7}" type="datetimeFigureOut">
              <a:rPr lang="ru-RU" smtClean="0"/>
              <a:t>12.04.2025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372F93-575E-49A9-A977-195FE9CFA4F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24143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CEDB3F-8135-4B00-8CC5-A69F75C12EF7}" type="datetimeFigureOut">
              <a:rPr lang="ru-RU" smtClean="0"/>
              <a:t>12.04.2025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372F93-575E-49A9-A977-195FE9CFA4F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101443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6CEDB3F-8135-4B00-8CC5-A69F75C12EF7}" type="datetimeFigureOut">
              <a:rPr lang="ru-RU" smtClean="0"/>
              <a:t>12.04.2025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B372F93-575E-49A9-A977-195FE9CFA4F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688123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673229" y="669558"/>
            <a:ext cx="6269055" cy="24314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0070C0"/>
                </a:solidFill>
                <a:cs typeface="Times New Roman" panose="02020603050405020304" pitchFamily="18" charset="0"/>
              </a:rPr>
              <a:t>Муниципальное бюджетное дошкольное образовательное учреждение</a:t>
            </a:r>
          </a:p>
          <a:p>
            <a:pPr algn="ctr"/>
            <a:r>
              <a:rPr lang="ru-RU" b="1" dirty="0" smtClean="0">
                <a:solidFill>
                  <a:srgbClr val="0070C0"/>
                </a:solidFill>
                <a:cs typeface="Times New Roman" panose="02020603050405020304" pitchFamily="18" charset="0"/>
              </a:rPr>
              <a:t>«Центр развития ребенка-детский сад №</a:t>
            </a:r>
            <a:r>
              <a:rPr lang="ru-RU" b="1" dirty="0" smtClean="0">
                <a:solidFill>
                  <a:srgbClr val="0070C0"/>
                </a:solidFill>
                <a:cs typeface="Times New Roman" panose="02020603050405020304" pitchFamily="18" charset="0"/>
              </a:rPr>
              <a:t>169».</a:t>
            </a:r>
            <a:endParaRPr lang="ru-RU" b="1" dirty="0" smtClean="0">
              <a:solidFill>
                <a:srgbClr val="0070C0"/>
              </a:solidFill>
              <a:cs typeface="Times New Roman" panose="02020603050405020304" pitchFamily="18" charset="0"/>
            </a:endParaRPr>
          </a:p>
          <a:p>
            <a:pPr algn="ctr"/>
            <a:r>
              <a:rPr lang="ru-RU" b="1" dirty="0" smtClean="0">
                <a:solidFill>
                  <a:srgbClr val="0070C0"/>
                </a:solidFill>
                <a:cs typeface="Times New Roman" panose="02020603050405020304" pitchFamily="18" charset="0"/>
              </a:rPr>
              <a:t>г. Иваново 2025</a:t>
            </a:r>
          </a:p>
          <a:p>
            <a:pPr algn="ctr"/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1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1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263508" y="3440613"/>
            <a:ext cx="6819441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ru-RU" sz="3200" b="1" dirty="0" smtClean="0">
                <a:solidFill>
                  <a:srgbClr val="0070C0"/>
                </a:solidFill>
                <a:cs typeface="Times New Roman" panose="02020603050405020304" pitchFamily="18" charset="0"/>
              </a:rPr>
              <a:t>Наглядно-дидактическое пособие</a:t>
            </a:r>
          </a:p>
          <a:p>
            <a:pPr algn="ctr"/>
            <a:r>
              <a:rPr lang="ru-RU" sz="3200" b="1" dirty="0" smtClean="0">
                <a:solidFill>
                  <a:srgbClr val="0070C0"/>
                </a:solidFill>
                <a:cs typeface="Times New Roman" panose="02020603050405020304" pitchFamily="18" charset="0"/>
              </a:rPr>
              <a:t>        «Патриотический куб» .       </a:t>
            </a:r>
          </a:p>
          <a:p>
            <a:pPr algn="ctr"/>
            <a:endParaRPr lang="ru-RU" sz="3200" b="1" dirty="0" smtClean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b="1" dirty="0" smtClean="0">
                <a:solidFill>
                  <a:srgbClr val="0070C0"/>
                </a:solidFill>
                <a:cs typeface="Times New Roman" panose="02020603050405020304" pitchFamily="18" charset="0"/>
              </a:rPr>
              <a:t>Выполнили: </a:t>
            </a:r>
            <a:br>
              <a:rPr lang="ru-RU" b="1" dirty="0" smtClean="0">
                <a:solidFill>
                  <a:srgbClr val="0070C0"/>
                </a:solidFill>
                <a:cs typeface="Times New Roman" panose="02020603050405020304" pitchFamily="18" charset="0"/>
              </a:rPr>
            </a:br>
            <a:r>
              <a:rPr lang="ru-RU" b="1" dirty="0" smtClean="0">
                <a:solidFill>
                  <a:srgbClr val="0070C0"/>
                </a:solidFill>
                <a:cs typeface="Times New Roman" panose="02020603050405020304" pitchFamily="18" charset="0"/>
              </a:rPr>
              <a:t>воспитатель Смирнова </a:t>
            </a:r>
            <a:r>
              <a:rPr lang="ru-RU" b="1" dirty="0" smtClean="0">
                <a:solidFill>
                  <a:srgbClr val="0070C0"/>
                </a:solidFill>
                <a:cs typeface="Times New Roman" panose="02020603050405020304" pitchFamily="18" charset="0"/>
              </a:rPr>
              <a:t>Татьяна </a:t>
            </a:r>
            <a:r>
              <a:rPr lang="ru-RU" b="1" dirty="0" smtClean="0">
                <a:solidFill>
                  <a:srgbClr val="0070C0"/>
                </a:solidFill>
                <a:cs typeface="Times New Roman" panose="02020603050405020304" pitchFamily="18" charset="0"/>
              </a:rPr>
              <a:t>Николаевна,</a:t>
            </a:r>
          </a:p>
          <a:p>
            <a:pPr algn="ctr"/>
            <a:r>
              <a:rPr lang="ru-RU" b="1" dirty="0">
                <a:solidFill>
                  <a:srgbClr val="0070C0"/>
                </a:solidFill>
                <a:cs typeface="Times New Roman" panose="02020603050405020304" pitchFamily="18" charset="0"/>
              </a:rPr>
              <a:t>м</a:t>
            </a:r>
            <a:r>
              <a:rPr lang="ru-RU" b="1" dirty="0" smtClean="0">
                <a:solidFill>
                  <a:srgbClr val="0070C0"/>
                </a:solidFill>
                <a:cs typeface="Times New Roman" panose="02020603050405020304" pitchFamily="18" charset="0"/>
              </a:rPr>
              <a:t>узыкальный руководитель Новожилова Ольга Николаевна</a:t>
            </a:r>
            <a:endParaRPr lang="ru-RU" b="1" dirty="0" smtClean="0">
              <a:solidFill>
                <a:srgbClr val="0070C0"/>
              </a:solidFill>
              <a:cs typeface="Times New Roman" panose="02020603050405020304" pitchFamily="18" charset="0"/>
            </a:endParaRPr>
          </a:p>
          <a:p>
            <a:pPr algn="ctr"/>
            <a:r>
              <a:rPr lang="ru-RU" b="1" dirty="0" smtClean="0">
                <a:solidFill>
                  <a:srgbClr val="0070C0"/>
                </a:solidFill>
                <a:cs typeface="Times New Roman" panose="02020603050405020304" pitchFamily="18" charset="0"/>
              </a:rPr>
              <a:t> </a:t>
            </a:r>
            <a:r>
              <a:rPr lang="ru-RU" sz="16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    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1307175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5949108" y="561861"/>
            <a:ext cx="5485476" cy="467820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   </a:t>
            </a:r>
            <a:r>
              <a:rPr lang="ru-RU" sz="2800" b="1" dirty="0">
                <a:solidFill>
                  <a:srgbClr val="0070C0"/>
                </a:solidFill>
              </a:rPr>
              <a:t>Пока мы помним – мы живём! </a:t>
            </a:r>
          </a:p>
          <a:p>
            <a:r>
              <a:rPr lang="ru-RU" sz="2800" b="1" dirty="0">
                <a:solidFill>
                  <a:srgbClr val="0070C0"/>
                </a:solidFill>
              </a:rPr>
              <a:t>Поклон же низкий тем солдатам, </a:t>
            </a:r>
          </a:p>
          <a:p>
            <a:r>
              <a:rPr lang="ru-RU" sz="2800" b="1" dirty="0">
                <a:solidFill>
                  <a:srgbClr val="0070C0"/>
                </a:solidFill>
              </a:rPr>
              <a:t>Кто, погибая под огнём, </a:t>
            </a:r>
          </a:p>
          <a:p>
            <a:r>
              <a:rPr lang="ru-RU" sz="2800" b="1" dirty="0">
                <a:solidFill>
                  <a:srgbClr val="0070C0"/>
                </a:solidFill>
              </a:rPr>
              <a:t>Ковал победу в сорок пятом!</a:t>
            </a:r>
          </a:p>
          <a:p>
            <a:endParaRPr lang="ru-RU" sz="2800" b="1" dirty="0" smtClean="0">
              <a:solidFill>
                <a:srgbClr val="0070C0"/>
              </a:solidFill>
            </a:endParaRPr>
          </a:p>
          <a:p>
            <a:r>
              <a:rPr lang="ru-RU" sz="2800" b="1" dirty="0">
                <a:solidFill>
                  <a:srgbClr val="0070C0"/>
                </a:solidFill>
              </a:rPr>
              <a:t> </a:t>
            </a:r>
            <a:r>
              <a:rPr lang="ru-RU" sz="2800" b="1" dirty="0" smtClean="0">
                <a:solidFill>
                  <a:srgbClr val="0070C0"/>
                </a:solidFill>
              </a:rPr>
              <a:t>Пока </a:t>
            </a:r>
            <a:r>
              <a:rPr lang="ru-RU" sz="2800" b="1" dirty="0">
                <a:solidFill>
                  <a:srgbClr val="0070C0"/>
                </a:solidFill>
              </a:rPr>
              <a:t>мы помним – мы сильны! </a:t>
            </a:r>
          </a:p>
          <a:p>
            <a:r>
              <a:rPr lang="ru-RU" sz="2800" b="1" dirty="0">
                <a:solidFill>
                  <a:srgbClr val="0070C0"/>
                </a:solidFill>
              </a:rPr>
              <a:t>Пусть не скудеет наша память! </a:t>
            </a:r>
          </a:p>
          <a:p>
            <a:r>
              <a:rPr lang="ru-RU" sz="2800" b="1" dirty="0">
                <a:solidFill>
                  <a:srgbClr val="0070C0"/>
                </a:solidFill>
              </a:rPr>
              <a:t>Военных горьких лет сыны </a:t>
            </a:r>
          </a:p>
          <a:p>
            <a:r>
              <a:rPr lang="ru-RU" sz="2800" b="1" dirty="0">
                <a:solidFill>
                  <a:srgbClr val="0070C0"/>
                </a:solidFill>
              </a:rPr>
              <a:t>Пускай навеки будут с нами!</a:t>
            </a:r>
          </a:p>
          <a:p>
            <a:r>
              <a:rPr lang="ru-RU" sz="2800" b="1" dirty="0">
                <a:solidFill>
                  <a:srgbClr val="0070C0"/>
                </a:solidFill>
              </a:rPr>
              <a:t> </a:t>
            </a:r>
            <a:r>
              <a:rPr lang="ru-RU" sz="2800" b="1" dirty="0" smtClean="0">
                <a:solidFill>
                  <a:srgbClr val="0070C0"/>
                </a:solidFill>
              </a:rPr>
              <a:t>                            </a:t>
            </a:r>
            <a:r>
              <a:rPr lang="ru-RU" sz="2400" b="1" dirty="0" smtClean="0">
                <a:solidFill>
                  <a:srgbClr val="0070C0"/>
                </a:solidFill>
              </a:rPr>
              <a:t>(</a:t>
            </a:r>
            <a:r>
              <a:rPr lang="ru-RU" sz="2400" b="1" dirty="0">
                <a:solidFill>
                  <a:srgbClr val="0070C0"/>
                </a:solidFill>
              </a:rPr>
              <a:t>Галина Серова)</a:t>
            </a:r>
          </a:p>
          <a:p>
            <a:r>
              <a:rPr lang="ru-RU" dirty="0" smtClean="0"/>
              <a:t>                                    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0037808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0483"/>
            <a:ext cx="12192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603653" y="407892"/>
            <a:ext cx="3627325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solidFill>
                  <a:srgbClr val="0070C0"/>
                </a:solidFill>
                <a:cs typeface="Times New Roman" panose="02020603050405020304" pitchFamily="18" charset="0"/>
              </a:rPr>
              <a:t>«Нет, не забыть о той войне,</a:t>
            </a:r>
          </a:p>
          <a:p>
            <a:r>
              <a:rPr lang="ru-RU" b="1" dirty="0">
                <a:solidFill>
                  <a:srgbClr val="0070C0"/>
                </a:solidFill>
                <a:cs typeface="Times New Roman" panose="02020603050405020304" pitchFamily="18" charset="0"/>
              </a:rPr>
              <a:t>Прошедшей уже в прошлом веке.</a:t>
            </a:r>
          </a:p>
          <a:p>
            <a:r>
              <a:rPr lang="ru-RU" b="1" dirty="0">
                <a:solidFill>
                  <a:srgbClr val="0070C0"/>
                </a:solidFill>
                <a:cs typeface="Times New Roman" panose="02020603050405020304" pitchFamily="18" charset="0"/>
              </a:rPr>
              <a:t>Она в тебе, она во мне,</a:t>
            </a:r>
          </a:p>
          <a:p>
            <a:r>
              <a:rPr lang="ru-RU" b="1" dirty="0">
                <a:solidFill>
                  <a:srgbClr val="0070C0"/>
                </a:solidFill>
                <a:cs typeface="Times New Roman" panose="02020603050405020304" pitchFamily="18" charset="0"/>
              </a:rPr>
              <a:t>Как в каждом русском человеке».</a:t>
            </a:r>
          </a:p>
          <a:p>
            <a:r>
              <a:rPr lang="ru-RU" b="1" dirty="0" smtClean="0">
                <a:solidFill>
                  <a:srgbClr val="0070C0"/>
                </a:solidFill>
                <a:cs typeface="Times New Roman" panose="02020603050405020304" pitchFamily="18" charset="0"/>
              </a:rPr>
              <a:t>                                       (</a:t>
            </a:r>
            <a:r>
              <a:rPr lang="ru-RU" b="1" dirty="0">
                <a:solidFill>
                  <a:srgbClr val="0070C0"/>
                </a:solidFill>
                <a:cs typeface="Times New Roman" panose="02020603050405020304" pitchFamily="18" charset="0"/>
              </a:rPr>
              <a:t>И. Никитина)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65252" y="2303595"/>
            <a:ext cx="7255512" cy="424731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         </a:t>
            </a:r>
            <a:r>
              <a:rPr lang="ru-RU" b="1" dirty="0">
                <a:solidFill>
                  <a:srgbClr val="0070C0"/>
                </a:solidFill>
              </a:rPr>
              <a:t>Воспитание патриотических чувств надо </a:t>
            </a:r>
            <a:r>
              <a:rPr lang="ru-RU" b="1" dirty="0" smtClean="0">
                <a:solidFill>
                  <a:srgbClr val="0070C0"/>
                </a:solidFill>
              </a:rPr>
              <a:t>начинать</a:t>
            </a:r>
          </a:p>
          <a:p>
            <a:r>
              <a:rPr lang="ru-RU" b="1" dirty="0" smtClean="0">
                <a:solidFill>
                  <a:srgbClr val="0070C0"/>
                </a:solidFill>
              </a:rPr>
              <a:t> </a:t>
            </a:r>
            <a:r>
              <a:rPr lang="ru-RU" b="1" dirty="0">
                <a:solidFill>
                  <a:srgbClr val="0070C0"/>
                </a:solidFill>
              </a:rPr>
              <a:t>с дошкольного возраста</a:t>
            </a:r>
            <a:r>
              <a:rPr lang="ru-RU" b="1" dirty="0" smtClean="0">
                <a:solidFill>
                  <a:srgbClr val="0070C0"/>
                </a:solidFill>
              </a:rPr>
              <a:t>, </a:t>
            </a:r>
            <a:r>
              <a:rPr lang="ru-RU" b="1" dirty="0">
                <a:solidFill>
                  <a:srgbClr val="0070C0"/>
                </a:solidFill>
              </a:rPr>
              <a:t>т.к. именно на данном этапе </a:t>
            </a:r>
            <a:endParaRPr lang="ru-RU" b="1" dirty="0" smtClean="0">
              <a:solidFill>
                <a:srgbClr val="0070C0"/>
              </a:solidFill>
            </a:endParaRPr>
          </a:p>
          <a:p>
            <a:r>
              <a:rPr lang="ru-RU" b="1" dirty="0" smtClean="0">
                <a:solidFill>
                  <a:srgbClr val="0070C0"/>
                </a:solidFill>
              </a:rPr>
              <a:t>формируется </a:t>
            </a:r>
            <a:r>
              <a:rPr lang="ru-RU" b="1" dirty="0">
                <a:solidFill>
                  <a:srgbClr val="0070C0"/>
                </a:solidFill>
              </a:rPr>
              <a:t>личность ребенка. </a:t>
            </a:r>
            <a:endParaRPr lang="ru-RU" b="1" dirty="0" smtClean="0">
              <a:solidFill>
                <a:srgbClr val="0070C0"/>
              </a:solidFill>
            </a:endParaRPr>
          </a:p>
          <a:p>
            <a:r>
              <a:rPr lang="ru-RU" b="1" dirty="0" smtClean="0">
                <a:solidFill>
                  <a:srgbClr val="0070C0"/>
                </a:solidFill>
              </a:rPr>
              <a:t>Детям </a:t>
            </a:r>
            <a:r>
              <a:rPr lang="ru-RU" b="1" dirty="0">
                <a:solidFill>
                  <a:srgbClr val="0070C0"/>
                </a:solidFill>
              </a:rPr>
              <a:t>нужно </a:t>
            </a:r>
            <a:r>
              <a:rPr lang="ru-RU" b="1" dirty="0" smtClean="0">
                <a:solidFill>
                  <a:srgbClr val="0070C0"/>
                </a:solidFill>
              </a:rPr>
              <a:t>рассказывать </a:t>
            </a:r>
            <a:r>
              <a:rPr lang="ru-RU" b="1" dirty="0">
                <a:solidFill>
                  <a:srgbClr val="0070C0"/>
                </a:solidFill>
              </a:rPr>
              <a:t>о ВОВ, о защитниках Родины – ветеранах, </a:t>
            </a:r>
            <a:endParaRPr lang="ru-RU" b="1" dirty="0" smtClean="0">
              <a:solidFill>
                <a:srgbClr val="0070C0"/>
              </a:solidFill>
            </a:endParaRPr>
          </a:p>
          <a:p>
            <a:r>
              <a:rPr lang="ru-RU" b="1" dirty="0" smtClean="0">
                <a:solidFill>
                  <a:srgbClr val="0070C0"/>
                </a:solidFill>
              </a:rPr>
              <a:t>о </a:t>
            </a:r>
            <a:r>
              <a:rPr lang="ru-RU" b="1" dirty="0">
                <a:solidFill>
                  <a:srgbClr val="0070C0"/>
                </a:solidFill>
              </a:rPr>
              <a:t>том, как протекала жизнь в военное время, </a:t>
            </a:r>
            <a:r>
              <a:rPr lang="ru-RU" b="1" dirty="0" smtClean="0">
                <a:solidFill>
                  <a:srgbClr val="0070C0"/>
                </a:solidFill>
              </a:rPr>
              <a:t>о </a:t>
            </a:r>
            <a:r>
              <a:rPr lang="ru-RU" b="1" dirty="0">
                <a:solidFill>
                  <a:srgbClr val="0070C0"/>
                </a:solidFill>
              </a:rPr>
              <a:t>великих сражениях</a:t>
            </a:r>
            <a:r>
              <a:rPr lang="ru-RU" b="1" dirty="0" smtClean="0">
                <a:solidFill>
                  <a:srgbClr val="0070C0"/>
                </a:solidFill>
              </a:rPr>
              <a:t>, </a:t>
            </a:r>
          </a:p>
          <a:p>
            <a:r>
              <a:rPr lang="ru-RU" b="1" dirty="0" smtClean="0">
                <a:solidFill>
                  <a:srgbClr val="0070C0"/>
                </a:solidFill>
              </a:rPr>
              <a:t>о подвигах, о победе. </a:t>
            </a:r>
          </a:p>
          <a:p>
            <a:r>
              <a:rPr lang="ru-RU" b="1" dirty="0" smtClean="0">
                <a:solidFill>
                  <a:srgbClr val="0070C0"/>
                </a:solidFill>
              </a:rPr>
              <a:t> Очень </a:t>
            </a:r>
            <a:r>
              <a:rPr lang="ru-RU" b="1" dirty="0">
                <a:solidFill>
                  <a:srgbClr val="0070C0"/>
                </a:solidFill>
              </a:rPr>
              <a:t>важно помочь подрастающему поколению сформировать </a:t>
            </a:r>
            <a:endParaRPr lang="ru-RU" b="1" dirty="0" smtClean="0">
              <a:solidFill>
                <a:srgbClr val="0070C0"/>
              </a:solidFill>
            </a:endParaRPr>
          </a:p>
          <a:p>
            <a:r>
              <a:rPr lang="ru-RU" b="1" dirty="0" smtClean="0">
                <a:solidFill>
                  <a:srgbClr val="0070C0"/>
                </a:solidFill>
              </a:rPr>
              <a:t>чувство </a:t>
            </a:r>
            <a:r>
              <a:rPr lang="ru-RU" b="1" dirty="0">
                <a:solidFill>
                  <a:srgbClr val="0070C0"/>
                </a:solidFill>
              </a:rPr>
              <a:t>долга, </a:t>
            </a:r>
            <a:r>
              <a:rPr lang="ru-RU" b="1" dirty="0" smtClean="0">
                <a:solidFill>
                  <a:srgbClr val="0070C0"/>
                </a:solidFill>
              </a:rPr>
              <a:t>чувство </a:t>
            </a:r>
            <a:r>
              <a:rPr lang="ru-RU" b="1" dirty="0">
                <a:solidFill>
                  <a:srgbClr val="0070C0"/>
                </a:solidFill>
              </a:rPr>
              <a:t>уважения к защитникам нашей Родины, </a:t>
            </a:r>
            <a:r>
              <a:rPr lang="ru-RU" b="1" dirty="0" smtClean="0">
                <a:solidFill>
                  <a:srgbClr val="0070C0"/>
                </a:solidFill>
              </a:rPr>
              <a:t>  </a:t>
            </a:r>
          </a:p>
          <a:p>
            <a:r>
              <a:rPr lang="ru-RU" b="1" dirty="0">
                <a:solidFill>
                  <a:srgbClr val="0070C0"/>
                </a:solidFill>
              </a:rPr>
              <a:t>чувство гордости за свой великий </a:t>
            </a:r>
            <a:r>
              <a:rPr lang="ru-RU" b="1" dirty="0" smtClean="0">
                <a:solidFill>
                  <a:srgbClr val="0070C0"/>
                </a:solidFill>
              </a:rPr>
              <a:t>народ. Благодарность </a:t>
            </a:r>
            <a:r>
              <a:rPr lang="ru-RU" b="1" dirty="0">
                <a:solidFill>
                  <a:srgbClr val="0070C0"/>
                </a:solidFill>
              </a:rPr>
              <a:t>за то, </a:t>
            </a:r>
            <a:endParaRPr lang="ru-RU" b="1" dirty="0" smtClean="0">
              <a:solidFill>
                <a:srgbClr val="0070C0"/>
              </a:solidFill>
            </a:endParaRPr>
          </a:p>
          <a:p>
            <a:r>
              <a:rPr lang="ru-RU" b="1" dirty="0" smtClean="0">
                <a:solidFill>
                  <a:srgbClr val="0070C0"/>
                </a:solidFill>
              </a:rPr>
              <a:t>что </a:t>
            </a:r>
            <a:r>
              <a:rPr lang="ru-RU" b="1" dirty="0">
                <a:solidFill>
                  <a:srgbClr val="0070C0"/>
                </a:solidFill>
              </a:rPr>
              <a:t>он подарил нам счастливую жизнь. </a:t>
            </a:r>
            <a:endParaRPr lang="ru-RU" b="1" dirty="0" smtClean="0">
              <a:solidFill>
                <a:srgbClr val="0070C0"/>
              </a:solidFill>
            </a:endParaRPr>
          </a:p>
          <a:p>
            <a:r>
              <a:rPr lang="ru-RU" b="1" dirty="0" smtClean="0">
                <a:solidFill>
                  <a:srgbClr val="0070C0"/>
                </a:solidFill>
              </a:rPr>
              <a:t>Начинать </a:t>
            </a:r>
            <a:r>
              <a:rPr lang="ru-RU" b="1" dirty="0">
                <a:solidFill>
                  <a:srgbClr val="0070C0"/>
                </a:solidFill>
              </a:rPr>
              <a:t>делать это нужно как можно </a:t>
            </a:r>
            <a:r>
              <a:rPr lang="ru-RU" b="1" dirty="0" smtClean="0">
                <a:solidFill>
                  <a:srgbClr val="0070C0"/>
                </a:solidFill>
              </a:rPr>
              <a:t>раньше,  </a:t>
            </a:r>
          </a:p>
          <a:p>
            <a:r>
              <a:rPr lang="ru-RU" b="1" dirty="0" smtClean="0">
                <a:solidFill>
                  <a:srgbClr val="0070C0"/>
                </a:solidFill>
              </a:rPr>
              <a:t> </a:t>
            </a:r>
            <a:r>
              <a:rPr lang="ru-RU" b="1" dirty="0">
                <a:solidFill>
                  <a:srgbClr val="0070C0"/>
                </a:solidFill>
              </a:rPr>
              <a:t>пока в малыше еще не иссяк естественный </a:t>
            </a:r>
            <a:r>
              <a:rPr lang="ru-RU" b="1" dirty="0" smtClean="0">
                <a:solidFill>
                  <a:srgbClr val="0070C0"/>
                </a:solidFill>
              </a:rPr>
              <a:t>интерес ко всему </a:t>
            </a:r>
          </a:p>
          <a:p>
            <a:r>
              <a:rPr lang="ru-RU" b="1" dirty="0" smtClean="0">
                <a:solidFill>
                  <a:srgbClr val="0070C0"/>
                </a:solidFill>
              </a:rPr>
              <a:t>происходящему </a:t>
            </a:r>
            <a:r>
              <a:rPr lang="ru-RU" b="1" dirty="0">
                <a:solidFill>
                  <a:srgbClr val="0070C0"/>
                </a:solidFill>
              </a:rPr>
              <a:t>в мире. </a:t>
            </a:r>
            <a:endParaRPr lang="ru-RU" b="1" dirty="0" smtClean="0">
              <a:solidFill>
                <a:srgbClr val="0070C0"/>
              </a:solidFill>
            </a:endParaRPr>
          </a:p>
          <a:p>
            <a:r>
              <a:rPr lang="ru-RU" b="1" dirty="0" smtClean="0">
                <a:solidFill>
                  <a:srgbClr val="0070C0"/>
                </a:solidFill>
              </a:rPr>
              <a:t>Верно</a:t>
            </a:r>
            <a:r>
              <a:rPr lang="ru-RU" b="1" dirty="0">
                <a:solidFill>
                  <a:srgbClr val="0070C0"/>
                </a:solidFill>
              </a:rPr>
              <a:t>, сказано: «Забыл прошлое – потерял будущее</a:t>
            </a:r>
            <a:r>
              <a:rPr lang="ru-RU" b="1" dirty="0" smtClean="0">
                <a:solidFill>
                  <a:srgbClr val="0070C0"/>
                </a:solidFill>
              </a:rPr>
              <a:t>»!</a:t>
            </a:r>
            <a:endParaRPr lang="ru-RU" b="1" dirty="0">
              <a:solidFill>
                <a:srgbClr val="0070C0"/>
              </a:solidFill>
            </a:endParaRPr>
          </a:p>
          <a:p>
            <a:r>
              <a:rPr lang="ru-RU" dirty="0" smtClean="0"/>
              <a:t>                                  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1414403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19489" y="815249"/>
            <a:ext cx="11225317" cy="424731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rgbClr val="0070C0"/>
                </a:solidFill>
              </a:rPr>
              <a:t>Цель: формирование у детей представлений о Великой Отечественной войне и роли нашей страны в победе </a:t>
            </a:r>
          </a:p>
          <a:p>
            <a:r>
              <a:rPr lang="ru-RU" b="1" dirty="0" smtClean="0">
                <a:solidFill>
                  <a:srgbClr val="0070C0"/>
                </a:solidFill>
              </a:rPr>
              <a:t>над фашизмом, приобщение к памятным событиям России. Воспитание патриотических чувств у детей </a:t>
            </a:r>
          </a:p>
          <a:p>
            <a:r>
              <a:rPr lang="ru-RU" b="1" dirty="0">
                <a:solidFill>
                  <a:srgbClr val="0070C0"/>
                </a:solidFill>
              </a:rPr>
              <a:t>с</a:t>
            </a:r>
            <a:r>
              <a:rPr lang="ru-RU" b="1" dirty="0" smtClean="0">
                <a:solidFill>
                  <a:srgbClr val="0070C0"/>
                </a:solidFill>
              </a:rPr>
              <a:t>таршего дошкольного возраста.</a:t>
            </a:r>
          </a:p>
          <a:p>
            <a:endParaRPr lang="ru-RU" b="1" dirty="0">
              <a:solidFill>
                <a:srgbClr val="0070C0"/>
              </a:solidFill>
            </a:endParaRPr>
          </a:p>
          <a:p>
            <a:endParaRPr lang="ru-RU" b="1" dirty="0" smtClean="0">
              <a:solidFill>
                <a:srgbClr val="0070C0"/>
              </a:solidFill>
            </a:endParaRPr>
          </a:p>
          <a:p>
            <a:endParaRPr lang="ru-RU" b="1" dirty="0">
              <a:solidFill>
                <a:srgbClr val="0070C0"/>
              </a:solidFill>
            </a:endParaRPr>
          </a:p>
          <a:p>
            <a:r>
              <a:rPr lang="ru-RU" b="1" dirty="0" smtClean="0">
                <a:solidFill>
                  <a:srgbClr val="0070C0"/>
                </a:solidFill>
              </a:rPr>
              <a:t>Задачи:</a:t>
            </a:r>
          </a:p>
          <a:p>
            <a:r>
              <a:rPr lang="ru-RU" b="1" dirty="0" smtClean="0">
                <a:solidFill>
                  <a:srgbClr val="0070C0"/>
                </a:solidFill>
              </a:rPr>
              <a:t>-Расширять знания детей об истории нашей Родины, знакомя </a:t>
            </a:r>
          </a:p>
          <a:p>
            <a:r>
              <a:rPr lang="ru-RU" b="1" dirty="0" smtClean="0">
                <a:solidFill>
                  <a:srgbClr val="0070C0"/>
                </a:solidFill>
              </a:rPr>
              <a:t>их с фактами Великой Отечественной войны. </a:t>
            </a:r>
          </a:p>
          <a:p>
            <a:r>
              <a:rPr lang="ru-RU" b="1" dirty="0" smtClean="0">
                <a:solidFill>
                  <a:srgbClr val="0070C0"/>
                </a:solidFill>
              </a:rPr>
              <a:t>-Расширять знания детей о государственных  праздниках</a:t>
            </a:r>
          </a:p>
          <a:p>
            <a:r>
              <a:rPr lang="ru-RU" b="1" dirty="0" smtClean="0">
                <a:solidFill>
                  <a:srgbClr val="0070C0"/>
                </a:solidFill>
              </a:rPr>
              <a:t>и историческом наследии нашей страны.</a:t>
            </a:r>
          </a:p>
          <a:p>
            <a:r>
              <a:rPr lang="ru-RU" b="1" dirty="0" smtClean="0">
                <a:solidFill>
                  <a:srgbClr val="0070C0"/>
                </a:solidFill>
              </a:rPr>
              <a:t>-Воспитывать чувство патриотизма и гордости за подвиг </a:t>
            </a:r>
          </a:p>
          <a:p>
            <a:r>
              <a:rPr lang="ru-RU" b="1" dirty="0" smtClean="0">
                <a:solidFill>
                  <a:srgbClr val="0070C0"/>
                </a:solidFill>
              </a:rPr>
              <a:t>нашего народа, уважение к боевому прошлому Родины.</a:t>
            </a:r>
          </a:p>
          <a:p>
            <a:r>
              <a:rPr lang="ru-RU" b="1" dirty="0" smtClean="0">
                <a:solidFill>
                  <a:srgbClr val="0070C0"/>
                </a:solidFill>
              </a:rPr>
              <a:t>-Формировать у детей патриотическую позицию, </a:t>
            </a:r>
          </a:p>
          <a:p>
            <a:r>
              <a:rPr lang="ru-RU" b="1" dirty="0">
                <a:solidFill>
                  <a:srgbClr val="0070C0"/>
                </a:solidFill>
              </a:rPr>
              <a:t>в</a:t>
            </a:r>
            <a:r>
              <a:rPr lang="ru-RU" b="1" dirty="0" smtClean="0">
                <a:solidFill>
                  <a:srgbClr val="0070C0"/>
                </a:solidFill>
              </a:rPr>
              <a:t>оспитание любви к Родине.</a:t>
            </a:r>
            <a:endParaRPr lang="ru-RU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210430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2192000" cy="6858001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130" y="2352101"/>
            <a:ext cx="4263528" cy="4263528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900178" y="252720"/>
            <a:ext cx="7656904" cy="20313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0070C0"/>
                </a:solidFill>
              </a:rPr>
              <a:t>Описание.</a:t>
            </a:r>
          </a:p>
          <a:p>
            <a:r>
              <a:rPr lang="ru-RU" b="1" dirty="0" smtClean="0">
                <a:solidFill>
                  <a:srgbClr val="0070C0"/>
                </a:solidFill>
              </a:rPr>
              <a:t>Патриотический куб посвящен теме Великой Отечественной войны.</a:t>
            </a:r>
          </a:p>
          <a:p>
            <a:r>
              <a:rPr lang="ru-RU" b="1" dirty="0" smtClean="0">
                <a:solidFill>
                  <a:srgbClr val="0070C0"/>
                </a:solidFill>
              </a:rPr>
              <a:t>У куба 5 граней, каждая из которых затрагивает определенную тему </a:t>
            </a:r>
          </a:p>
          <a:p>
            <a:r>
              <a:rPr lang="ru-RU" b="1" dirty="0" smtClean="0">
                <a:solidFill>
                  <a:srgbClr val="0070C0"/>
                </a:solidFill>
              </a:rPr>
              <a:t> Великой Отечественной войны.</a:t>
            </a:r>
          </a:p>
          <a:p>
            <a:r>
              <a:rPr lang="ru-RU" b="1" dirty="0" smtClean="0">
                <a:solidFill>
                  <a:srgbClr val="0070C0"/>
                </a:solidFill>
              </a:rPr>
              <a:t>В познавательной и игровой формах дети получают и закрепляют знания </a:t>
            </a:r>
          </a:p>
          <a:p>
            <a:r>
              <a:rPr lang="ru-RU" b="1" dirty="0" smtClean="0">
                <a:solidFill>
                  <a:srgbClr val="0070C0"/>
                </a:solidFill>
              </a:rPr>
              <a:t>об одной из самой важной, трагической и героической странице </a:t>
            </a:r>
          </a:p>
          <a:p>
            <a:r>
              <a:rPr lang="ru-RU" b="1" dirty="0" smtClean="0">
                <a:solidFill>
                  <a:srgbClr val="0070C0"/>
                </a:solidFill>
              </a:rPr>
              <a:t>в истории нашей Родины.</a:t>
            </a:r>
            <a:endParaRPr lang="ru-RU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060992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5245" y="2236424"/>
            <a:ext cx="3002688" cy="3998971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643841" y="967488"/>
            <a:ext cx="5711500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rgbClr val="0070C0"/>
                </a:solidFill>
              </a:rPr>
              <a:t>Первая грань – картинка-соты «Символы Победы».</a:t>
            </a:r>
          </a:p>
          <a:p>
            <a:r>
              <a:rPr lang="ru-RU" b="1" dirty="0" smtClean="0">
                <a:solidFill>
                  <a:srgbClr val="0070C0"/>
                </a:solidFill>
              </a:rPr>
              <a:t>На ней изображены основные символы Победы в Вов.</a:t>
            </a:r>
          </a:p>
          <a:p>
            <a:r>
              <a:rPr lang="ru-RU" b="1" dirty="0" smtClean="0">
                <a:solidFill>
                  <a:srgbClr val="0070C0"/>
                </a:solidFill>
              </a:rPr>
              <a:t>О которых педагог рассказывает в ходе беседы. </a:t>
            </a:r>
            <a:endParaRPr lang="ru-RU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095751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1988" y="2069084"/>
            <a:ext cx="3271648" cy="4357171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705079" y="591756"/>
            <a:ext cx="7800725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 </a:t>
            </a:r>
            <a:r>
              <a:rPr lang="ru-RU" b="1" dirty="0" smtClean="0">
                <a:solidFill>
                  <a:srgbClr val="0070C0"/>
                </a:solidFill>
              </a:rPr>
              <a:t>Вторая грань – «Великие сражения Великой Отечественной войны».</a:t>
            </a:r>
          </a:p>
          <a:p>
            <a:r>
              <a:rPr lang="ru-RU" b="1" dirty="0" smtClean="0">
                <a:solidFill>
                  <a:srgbClr val="0070C0"/>
                </a:solidFill>
              </a:rPr>
              <a:t>Представлена в виде демонстрационных карточек с изображением </a:t>
            </a:r>
          </a:p>
          <a:p>
            <a:r>
              <a:rPr lang="ru-RU" b="1" dirty="0" smtClean="0">
                <a:solidFill>
                  <a:srgbClr val="0070C0"/>
                </a:solidFill>
              </a:rPr>
              <a:t>и описанием самых знаковых сражений Вов, которые стали переломными </a:t>
            </a:r>
          </a:p>
          <a:p>
            <a:r>
              <a:rPr lang="ru-RU" b="1" dirty="0" smtClean="0">
                <a:solidFill>
                  <a:srgbClr val="0070C0"/>
                </a:solidFill>
              </a:rPr>
              <a:t>и неотвратимо вели к разгрому фашистских захватчиков.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2069025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7611" y="2050847"/>
            <a:ext cx="3626929" cy="419742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757785" y="598708"/>
            <a:ext cx="6038576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rgbClr val="0070C0"/>
                </a:solidFill>
              </a:rPr>
              <a:t>Третья грань – «Символы Великой Отечественной войны»</a:t>
            </a:r>
          </a:p>
          <a:p>
            <a:r>
              <a:rPr lang="ru-RU" b="1" dirty="0" smtClean="0">
                <a:solidFill>
                  <a:srgbClr val="0070C0"/>
                </a:solidFill>
              </a:rPr>
              <a:t>Представлена в виде 2х вариантов дидактических игр:</a:t>
            </a:r>
          </a:p>
          <a:p>
            <a:r>
              <a:rPr lang="ru-RU" b="1" dirty="0" smtClean="0">
                <a:solidFill>
                  <a:srgbClr val="0070C0"/>
                </a:solidFill>
              </a:rPr>
              <a:t>«Найди пару» и «Найди тень».</a:t>
            </a:r>
            <a:endParaRPr lang="ru-RU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724250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5708" y="2291509"/>
            <a:ext cx="3131020" cy="4169884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866219" y="429658"/>
            <a:ext cx="7427418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rgbClr val="0070C0"/>
                </a:solidFill>
              </a:rPr>
              <a:t>Четвертая грань – «Животные – герои Великой Отечественной войны».</a:t>
            </a:r>
          </a:p>
          <a:p>
            <a:r>
              <a:rPr lang="ru-RU" b="1" dirty="0" smtClean="0">
                <a:solidFill>
                  <a:srgbClr val="0070C0"/>
                </a:solidFill>
              </a:rPr>
              <a:t>Представлена в виде мини-альбома с рассказом о животных и фото </a:t>
            </a:r>
          </a:p>
          <a:p>
            <a:r>
              <a:rPr lang="ru-RU" b="1" dirty="0" smtClean="0">
                <a:solidFill>
                  <a:srgbClr val="0070C0"/>
                </a:solidFill>
              </a:rPr>
              <a:t>животных, которые были полноправными участниками Вов. </a:t>
            </a:r>
          </a:p>
          <a:p>
            <a:r>
              <a:rPr lang="ru-RU" b="1" dirty="0" smtClean="0">
                <a:solidFill>
                  <a:srgbClr val="0070C0"/>
                </a:solidFill>
              </a:rPr>
              <a:t>В дополнение к альбому представлены разрезные картинки животных,</a:t>
            </a:r>
          </a:p>
          <a:p>
            <a:r>
              <a:rPr lang="ru-RU" b="1" dirty="0" smtClean="0">
                <a:solidFill>
                  <a:srgbClr val="0070C0"/>
                </a:solidFill>
              </a:rPr>
              <a:t>представленных в альбоме.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0355318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8635" y="2093205"/>
            <a:ext cx="3328223" cy="4432518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937064" y="683046"/>
            <a:ext cx="7084440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rgbClr val="0070C0"/>
                </a:solidFill>
              </a:rPr>
              <a:t>Пятая грань – «Города-герои».</a:t>
            </a:r>
          </a:p>
          <a:p>
            <a:r>
              <a:rPr lang="ru-RU" b="1" dirty="0" smtClean="0">
                <a:solidFill>
                  <a:srgbClr val="0070C0"/>
                </a:solidFill>
              </a:rPr>
              <a:t>Представлена в виде игры-</a:t>
            </a:r>
            <a:r>
              <a:rPr lang="ru-RU" b="1" dirty="0" err="1" smtClean="0">
                <a:solidFill>
                  <a:srgbClr val="0070C0"/>
                </a:solidFill>
              </a:rPr>
              <a:t>ходилки</a:t>
            </a:r>
            <a:r>
              <a:rPr lang="ru-RU" b="1" dirty="0" smtClean="0">
                <a:solidFill>
                  <a:srgbClr val="0070C0"/>
                </a:solidFill>
              </a:rPr>
              <a:t>, в которую входит игровое поле,</a:t>
            </a:r>
          </a:p>
          <a:p>
            <a:r>
              <a:rPr lang="ru-RU" b="1" dirty="0" smtClean="0">
                <a:solidFill>
                  <a:srgbClr val="0070C0"/>
                </a:solidFill>
              </a:rPr>
              <a:t>фишки, кубик и карточки, рассказывающие о городах-героях.</a:t>
            </a:r>
            <a:endParaRPr lang="ru-RU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8190917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107</TotalTime>
  <Words>556</Words>
  <Application>Microsoft Office PowerPoint</Application>
  <PresentationFormat>Широкоэкранный</PresentationFormat>
  <Paragraphs>83</Paragraphs>
  <Slides>10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5" baseType="lpstr">
      <vt:lpstr>Arial</vt:lpstr>
      <vt:lpstr>Calibri</vt:lpstr>
      <vt:lpstr>Calibri Light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Ольга</dc:creator>
  <cp:lastModifiedBy>Ольга</cp:lastModifiedBy>
  <cp:revision>16</cp:revision>
  <dcterms:created xsi:type="dcterms:W3CDTF">2025-04-07T12:58:48Z</dcterms:created>
  <dcterms:modified xsi:type="dcterms:W3CDTF">2025-04-12T08:58:43Z</dcterms:modified>
</cp:coreProperties>
</file>