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2" r:id="rId5"/>
    <p:sldId id="261" r:id="rId6"/>
    <p:sldId id="259" r:id="rId7"/>
    <p:sldId id="263" r:id="rId8"/>
    <p:sldId id="257" r:id="rId9"/>
    <p:sldId id="260" r:id="rId10"/>
    <p:sldId id="265" r:id="rId11"/>
    <p:sldId id="272" r:id="rId12"/>
    <p:sldId id="274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FF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575E4-0384-4172-8854-EB610D32225C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B57EE-D882-4055-9F9B-77F65C67E0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000108"/>
            <a:ext cx="7600976" cy="2857519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Организация работы педагогов и родителей по созданию ситуации успеха у детей как основной фактор выявления склонностей и одаренности</a:t>
            </a:r>
            <a:endParaRPr lang="ru-RU" sz="3600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149080"/>
            <a:ext cx="8064896" cy="170881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Муниципальное бюджетное дошкольное образовательное учреждение детский сад № 65 г. Твери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ыступление на педагогическом совете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Калёкина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Елена Николаевна, воспитатель</a:t>
            </a:r>
            <a:endParaRPr lang="ru-RU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Алгоритм создания ситуации успеха.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 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642918"/>
            <a:ext cx="4281518" cy="5483245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Необходимо создать (пробудить) интерес к занятию или иному виду деятельности с помощью интересных методов и приемов (КАКИХ?)</a:t>
            </a:r>
          </a:p>
          <a:p>
            <a:pPr algn="just"/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Важно постоянно подбадривать ребенка, одобрять его действия, даже если он идет к цели не тем путем, который показали Вы.   Без </a:t>
            </a:r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ощущения успеха у ребенка пропадает интерес к 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занятиям</a:t>
            </a:r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но достижение успеха в его учебной деятельности затруднено 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рядом обстоятельств</a:t>
            </a:r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среди которых можно назвать недостаток знаний и умений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психологические </a:t>
            </a:r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физиологические особенности развития, 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слабая </a:t>
            </a:r>
            <a:r>
              <a:rPr lang="ru-RU" sz="1800" dirty="0" err="1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саморегуляция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другие.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642918"/>
            <a:ext cx="4429156" cy="6000792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Технологически эта помощь обеспечивается рядом операций, которые осуществляются в психологической атмосфере радости и одобрения, создаваемые вербальными (речевыми) и не вербальными (</a:t>
            </a:r>
            <a:r>
              <a:rPr lang="ru-RU" sz="1800" dirty="0" err="1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мимико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- пластическими) средствами. </a:t>
            </a:r>
          </a:p>
          <a:p>
            <a:pPr algn="just"/>
            <a:r>
              <a:rPr lang="ru-RU" sz="18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Подбадривающие слова и мягкие интонации</a:t>
            </a:r>
            <a:r>
              <a:rPr lang="ru-RU" sz="1800" b="1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</a:t>
            </a:r>
          </a:p>
          <a:p>
            <a:pPr algn="just"/>
            <a:r>
              <a:rPr lang="ru-RU" sz="1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мелодичность речи и корректность обращений,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так же как </a:t>
            </a:r>
            <a:r>
              <a:rPr lang="ru-RU" sz="18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открытая поза и доброжелательная мимика</a:t>
            </a:r>
            <a:r>
              <a:rPr lang="ru-RU" sz="18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создают в сочетании благоприятный психологический фон, помогающий ребенку справиться с поставленной перед ними задачей..</a:t>
            </a:r>
            <a:endParaRPr lang="ru-RU" sz="18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18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 </a:t>
            </a:r>
          </a:p>
          <a:p>
            <a:pPr algn="just"/>
            <a:endParaRPr lang="ru-RU" sz="1800" dirty="0" smtClean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Для того, чтобы сформировать у ребенка</a:t>
            </a:r>
            <a:br>
              <a:rPr lang="ru-RU" sz="3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положительную "</a:t>
            </a:r>
            <a:r>
              <a:rPr lang="ru-RU" sz="32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Я-концепцию</a:t>
            </a:r>
            <a:endParaRPr lang="ru-RU" sz="32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5357850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"  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необходимо: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  -видеть в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каждом ребенке уникальную 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личность, уважать ее, понимать,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принимать, верить в нее ("Все дети талантливы" – вот убеждение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педагога).</a:t>
            </a:r>
            <a:endParaRPr lang="ru-RU" sz="16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  -создавать личности ситуации успеха, одобрения, поддержки,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доброжелательности, чтобы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садовская 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жизнедеятельность, учеба приносили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ребенку радость: "Учиться победно!".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  - исключить прямое принуждение, а также акценты на отставание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другие</a:t>
            </a:r>
          </a:p>
          <a:p>
            <a:pPr algn="just"/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недостатки ребенка (не сравнивать его ни с кем и не называть уничижительными словами – неумеха, у тебя все равно ничего не получится, а опять ты! И др.;</a:t>
            </a:r>
          </a:p>
          <a:p>
            <a:pPr algn="just"/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понимать причины детского незнания и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неправильного поведения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устранять их, не нанося ущерба 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достоинству (Воспитатель должен постоянно учиться, повышать свою квалификацию, уметь применять полученные знания педагогики, психологии, изученные техники и и технологии на практике,</a:t>
            </a:r>
          </a:p>
          <a:p>
            <a:pPr algn="just"/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Всегда быть уверенным - "Ребенок </a:t>
            </a:r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хорош, плох его поступок</a:t>
            </a:r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".</a:t>
            </a:r>
            <a:endParaRPr lang="ru-RU" sz="16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  -предоставлять возможности и помогать детям, реализовать себя в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положительной  деятельности ("В каждом ребенке – чудо, ожидай его").</a:t>
            </a:r>
          </a:p>
          <a:p>
            <a:pPr algn="just"/>
            <a:r>
              <a:rPr lang="ru-RU" sz="16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</a:t>
            </a:r>
            <a:endParaRPr lang="ru-RU" sz="16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способностью проявлять тепло и заинтересованность в судьбе ученика,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личностной зрелостью, социальной ответственностью.</a:t>
            </a:r>
          </a:p>
          <a:p>
            <a:pPr algn="just"/>
            <a:r>
              <a:rPr lang="ru-RU" sz="16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 </a:t>
            </a:r>
          </a:p>
          <a:p>
            <a:endParaRPr lang="ru-RU" sz="16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001156" cy="9286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Наше вмешательство в успешность ребенка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929718" cy="5715016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Уже в первые годы  жизни,  ребенок  узнает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 мире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необычайно  много.  Он   располагает   определенными   сведениями 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об  окружающем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мире  и,  как  правило,  чувствует  себя   достаточно   к 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нему приспособленным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. О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 оптимизмом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смотрит в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будущее. Ни один ребенок не  приходит  в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мир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неудачником.  Лишь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мы с Вами, его окружение, люди, которые находятся первые годы жизни рядом с ним  можем  сделать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из него неудачника.</a:t>
            </a:r>
          </a:p>
          <a:p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  Поначалу  большинство  детей  интуитивно  осознают  себя 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полноценными личностями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независимо от того, в какой семье растут и каково  их  окружение.</a:t>
            </a:r>
          </a:p>
          <a:p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Они надеются добиться  признания  в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детском саду и школе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 с  новой  верой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рассчитывают заслужить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любовь и уважение со стороны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воспитателей, родителей, учителей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одноклассников. 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Крушение этого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светлого детского оптимизма  -  самая  серьезная  проблема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.  Если ребенок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теряет интерес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к 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учебе,  в  этом  нужно  винить  не  только  семью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бедность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но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педагогов детского сада, учителей школы,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 </a:t>
            </a:r>
            <a:r>
              <a:rPr lang="ru-RU" sz="20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Ваши  </a:t>
            </a:r>
            <a:r>
              <a:rPr lang="ru-RU" sz="20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методы обучения.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Знания положительной "</a:t>
            </a:r>
            <a:r>
              <a:rPr lang="ru-RU" dirty="0" err="1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Я-концепции</a:t>
            </a:r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" необходимо для каждого педагога.</a:t>
            </a:r>
          </a:p>
          <a:p>
            <a:pPr algn="just"/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Педагоги всего мира признают, что педагогические успехи определяются</a:t>
            </a:r>
          </a:p>
          <a:p>
            <a:pPr algn="just"/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положительной "</a:t>
            </a:r>
            <a:r>
              <a:rPr lang="ru-RU" dirty="0" err="1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Я-концепцией</a:t>
            </a:r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" воспитателя (учителя) – его эмоциональной стабильностью способностью проявлять тепло и заинтересованность в судьбе воспитанника,</a:t>
            </a:r>
          </a:p>
          <a:p>
            <a:pPr algn="just"/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личностной зрелостью, социальной ответственностью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401080" cy="157161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Содержание понятий </a:t>
            </a:r>
            <a:r>
              <a:rPr lang="ru-RU" sz="3600" b="1" dirty="0" smtClean="0">
                <a:solidFill>
                  <a:srgbClr val="FF0000"/>
                </a:solidFill>
              </a:rPr>
              <a:t>“успех”, “ситуация успеха”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Успех </a:t>
            </a:r>
            <a:r>
              <a:rPr lang="ru-RU" b="1" dirty="0">
                <a:solidFill>
                  <a:srgbClr val="C00000"/>
                </a:solidFill>
              </a:rPr>
              <a:t>в учении </a:t>
            </a:r>
            <a:r>
              <a:rPr lang="ru-RU" dirty="0">
                <a:solidFill>
                  <a:srgbClr val="C00000"/>
                </a:solidFill>
              </a:rPr>
              <a:t>– единственный источник внутренних сил ребенка, рождающий энергию для преодоления трудностей, желания учиться. 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Успех </a:t>
            </a:r>
            <a:r>
              <a:rPr lang="ru-RU" dirty="0">
                <a:solidFill>
                  <a:srgbClr val="C00000"/>
                </a:solidFill>
              </a:rPr>
              <a:t>– понятие неоднозначное, сложное, имеет разную трактовку. С психологической точки зрения</a:t>
            </a:r>
            <a:r>
              <a:rPr lang="ru-RU" b="1" dirty="0">
                <a:solidFill>
                  <a:srgbClr val="C00000"/>
                </a:solidFill>
              </a:rPr>
              <a:t> успех</a:t>
            </a:r>
            <a:r>
              <a:rPr lang="ru-RU" dirty="0">
                <a:solidFill>
                  <a:srgbClr val="C00000"/>
                </a:solidFill>
              </a:rPr>
              <a:t>, как считает А. Белкин – </a:t>
            </a:r>
            <a:r>
              <a:rPr lang="ru-RU" b="1" dirty="0">
                <a:solidFill>
                  <a:srgbClr val="C00000"/>
                </a:solidFill>
              </a:rPr>
              <a:t>это переживание состояния радости, удовлетворение оттого, что результат, к которому стремилась личность в своей деятельности, либо совпал с ее ожиданиями, надеждами, либо превзошел их. </a:t>
            </a:r>
            <a:r>
              <a:rPr lang="ru-RU" dirty="0">
                <a:solidFill>
                  <a:srgbClr val="C00000"/>
                </a:solidFill>
              </a:rPr>
              <a:t>На базе этого состояния формируются новые, более сильные мотивы деятельности, меняются уровни самооценки, самоуважения.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  <a:p>
            <a:pPr algn="just"/>
            <a:r>
              <a:rPr lang="ru-RU" dirty="0">
                <a:solidFill>
                  <a:srgbClr val="C00000"/>
                </a:solidFill>
              </a:rPr>
              <a:t>С педагогической точки зрения </a:t>
            </a:r>
            <a:r>
              <a:rPr lang="ru-RU" b="1" dirty="0">
                <a:solidFill>
                  <a:srgbClr val="C00000"/>
                </a:solidFill>
              </a:rPr>
              <a:t>ситуация успеха </a:t>
            </a:r>
            <a:r>
              <a:rPr lang="ru-RU" dirty="0">
                <a:solidFill>
                  <a:srgbClr val="C00000"/>
                </a:solidFill>
              </a:rPr>
              <a:t>– это </a:t>
            </a:r>
            <a:r>
              <a:rPr lang="ru-RU" u="sng" dirty="0">
                <a:solidFill>
                  <a:srgbClr val="C00000"/>
                </a:solidFill>
              </a:rPr>
              <a:t>такое целенаправленное, организованное сочетание условий, при которых создается возможность достичь значительных результатов в деятельности как отдельно взятой личности, так и коллектива в целом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686800" cy="1060472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sz="31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571612"/>
            <a:ext cx="5214942" cy="528638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 педагогическом  смысле  </a:t>
            </a:r>
            <a:r>
              <a:rPr lang="ru-RU" sz="2900" b="1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успех</a:t>
            </a:r>
            <a:r>
              <a:rPr lang="ru-RU" sz="29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может  быть  </a:t>
            </a:r>
            <a:r>
              <a:rPr lang="ru-RU" sz="2900" b="1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результатом  продуманной, подготовленной тактики </a:t>
            </a:r>
            <a:r>
              <a:rPr lang="ru-RU" sz="29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педагога, семьи. Успех  –  категория  не  абстрактная.</a:t>
            </a:r>
          </a:p>
          <a:p>
            <a:pPr algn="just"/>
            <a:r>
              <a:rPr lang="ru-RU" sz="29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Радость успеха младшего школьника отличается от радости  подростка.  Младший школьник  не  столько  осознает  успех,  сколько  переживает.  </a:t>
            </a:r>
          </a:p>
          <a:p>
            <a:pPr algn="just"/>
            <a:r>
              <a:rPr lang="ru-RU" sz="29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Подросток   и осознает, и переживает, но не всегда может докопаться до его источников,  не всегда адекватно оценивает его. </a:t>
            </a:r>
          </a:p>
          <a:p>
            <a:pPr algn="just"/>
            <a:r>
              <a:rPr lang="ru-RU" sz="29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Старший школьник, как взрослый,  подходит  </a:t>
            </a:r>
            <a:r>
              <a:rPr lang="ru-RU" sz="2900" b="1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к своему  успеху  или  неудаче   аналитически,   ищет   их   корни,   пытается прогнозировать свои возможности.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14283" y="1"/>
            <a:ext cx="8472518" cy="164305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 основе ожидания успеха – стремление заслужить  одобрение;  стремление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утвердить свое “Я”, свою позицию, сделать заявку на будущее.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29256" y="1643050"/>
            <a:ext cx="3257544" cy="4483113"/>
          </a:xfrm>
        </p:spPr>
        <p:txBody>
          <a:bodyPr/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Ситуация</a:t>
            </a:r>
            <a:r>
              <a:rPr lang="ru-RU" dirty="0"/>
              <a:t> </a:t>
            </a:r>
            <a:r>
              <a:rPr lang="ru-RU" dirty="0">
                <a:solidFill>
                  <a:srgbClr val="3333CC"/>
                </a:solidFill>
              </a:rPr>
              <a:t>– это сочетание условий, которые обеспечивают</a:t>
            </a:r>
          </a:p>
          <a:p>
            <a:pPr algn="just"/>
            <a:r>
              <a:rPr lang="ru-RU" dirty="0">
                <a:solidFill>
                  <a:srgbClr val="3333CC"/>
                </a:solidFill>
              </a:rPr>
              <a:t>успех, </a:t>
            </a:r>
            <a:endParaRPr lang="ru-RU" dirty="0" smtClean="0">
              <a:solidFill>
                <a:srgbClr val="3333CC"/>
              </a:solidFill>
            </a:endParaRPr>
          </a:p>
          <a:p>
            <a:pPr algn="just"/>
            <a:r>
              <a:rPr lang="ru-RU" dirty="0" smtClean="0">
                <a:solidFill>
                  <a:srgbClr val="3333CC"/>
                </a:solidFill>
              </a:rPr>
              <a:t>а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сам успех </a:t>
            </a:r>
            <a:r>
              <a:rPr lang="ru-RU" dirty="0">
                <a:solidFill>
                  <a:srgbClr val="3333CC"/>
                </a:solidFill>
              </a:rPr>
              <a:t>–</a:t>
            </a:r>
            <a:r>
              <a:rPr lang="ru-RU" dirty="0"/>
              <a:t> </a:t>
            </a:r>
            <a:r>
              <a:rPr lang="ru-RU" dirty="0">
                <a:solidFill>
                  <a:srgbClr val="3333CC"/>
                </a:solidFill>
              </a:rPr>
              <a:t>результат подобной ситуации.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Каким должен быть воспитатель? </a:t>
            </a:r>
            <a:endParaRPr lang="ru-RU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429684" cy="4983179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rgbClr val="7030A0"/>
                </a:solidFill>
              </a:rPr>
              <a:t>Педагог  </a:t>
            </a:r>
            <a:r>
              <a:rPr lang="ru-RU" sz="1800" dirty="0">
                <a:solidFill>
                  <a:srgbClr val="7030A0"/>
                </a:solidFill>
              </a:rPr>
              <a:t>должен стремиться быть откровенным </a:t>
            </a:r>
            <a:r>
              <a:rPr lang="ru-RU" sz="1800" dirty="0" smtClean="0">
                <a:solidFill>
                  <a:srgbClr val="7030A0"/>
                </a:solidFill>
              </a:rPr>
              <a:t>и открытым</a:t>
            </a:r>
            <a:r>
              <a:rPr lang="ru-RU" sz="1800" dirty="0">
                <a:solidFill>
                  <a:srgbClr val="7030A0"/>
                </a:solidFill>
              </a:rPr>
              <a:t>, постараться вселить силы в </a:t>
            </a:r>
            <a:r>
              <a:rPr lang="ru-RU" sz="1800" dirty="0" smtClean="0">
                <a:solidFill>
                  <a:srgbClr val="7030A0"/>
                </a:solidFill>
              </a:rPr>
              <a:t>воспитанника, </a:t>
            </a:r>
            <a:r>
              <a:rPr lang="ru-RU" sz="1800" dirty="0">
                <a:solidFill>
                  <a:srgbClr val="7030A0"/>
                </a:solidFill>
              </a:rPr>
              <a:t>то </a:t>
            </a:r>
            <a:r>
              <a:rPr lang="ru-RU" sz="1800" dirty="0" smtClean="0">
                <a:solidFill>
                  <a:srgbClr val="7030A0"/>
                </a:solidFill>
              </a:rPr>
              <a:t>есть </a:t>
            </a:r>
            <a:r>
              <a:rPr lang="ru-RU" sz="1800" b="1" dirty="0" smtClean="0">
                <a:solidFill>
                  <a:srgbClr val="7030A0"/>
                </a:solidFill>
              </a:rPr>
              <a:t>педагог и воспитанник  должны </a:t>
            </a:r>
            <a:r>
              <a:rPr lang="ru-RU" sz="1800" b="1" dirty="0">
                <a:solidFill>
                  <a:srgbClr val="7030A0"/>
                </a:solidFill>
              </a:rPr>
              <a:t>находиться в равноправных позициях</a:t>
            </a:r>
            <a:r>
              <a:rPr lang="ru-RU" sz="1800" dirty="0">
                <a:solidFill>
                  <a:srgbClr val="7030A0"/>
                </a:solidFill>
              </a:rPr>
              <a:t>: откровенность </a:t>
            </a:r>
            <a:r>
              <a:rPr lang="ru-RU" sz="1800" dirty="0" smtClean="0">
                <a:solidFill>
                  <a:srgbClr val="7030A0"/>
                </a:solidFill>
              </a:rPr>
              <a:t>педагога  </a:t>
            </a:r>
            <a:r>
              <a:rPr lang="ru-RU" sz="1800" dirty="0">
                <a:solidFill>
                  <a:srgbClr val="7030A0"/>
                </a:solidFill>
              </a:rPr>
              <a:t>должна</a:t>
            </a:r>
          </a:p>
          <a:p>
            <a:pPr algn="just"/>
            <a:r>
              <a:rPr lang="ru-RU" sz="1800" dirty="0">
                <a:solidFill>
                  <a:srgbClr val="7030A0"/>
                </a:solidFill>
              </a:rPr>
              <a:t>быть направлена к </a:t>
            </a:r>
            <a:r>
              <a:rPr lang="ru-RU" sz="1800" dirty="0" smtClean="0">
                <a:solidFill>
                  <a:srgbClr val="7030A0"/>
                </a:solidFill>
              </a:rPr>
              <a:t>ребенку, </a:t>
            </a:r>
            <a:r>
              <a:rPr lang="ru-RU" sz="1800" dirty="0">
                <a:solidFill>
                  <a:srgbClr val="7030A0"/>
                </a:solidFill>
              </a:rPr>
              <a:t>как к человеку. Педагог должен видеть личность</a:t>
            </a:r>
            <a:r>
              <a:rPr lang="ru-RU" sz="1800" dirty="0" smtClean="0">
                <a:solidFill>
                  <a:srgbClr val="7030A0"/>
                </a:solidFill>
              </a:rPr>
              <a:t>, признавать </a:t>
            </a:r>
            <a:r>
              <a:rPr lang="ru-RU" sz="1800" dirty="0">
                <a:solidFill>
                  <a:srgbClr val="7030A0"/>
                </a:solidFill>
              </a:rPr>
              <a:t>ее неповторимость, незаменимость, уважать мысли, </a:t>
            </a:r>
            <a:r>
              <a:rPr lang="ru-RU" sz="1800" dirty="0" smtClean="0">
                <a:solidFill>
                  <a:srgbClr val="7030A0"/>
                </a:solidFill>
              </a:rPr>
              <a:t>чувства детей, </a:t>
            </a:r>
            <a:r>
              <a:rPr lang="ru-RU" sz="1800" dirty="0">
                <a:solidFill>
                  <a:srgbClr val="7030A0"/>
                </a:solidFill>
              </a:rPr>
              <a:t>право на свободу выбора. Этим он признает их равенство, их </a:t>
            </a:r>
            <a:r>
              <a:rPr lang="ru-RU" sz="1800" dirty="0" smtClean="0">
                <a:solidFill>
                  <a:srgbClr val="7030A0"/>
                </a:solidFill>
              </a:rPr>
              <a:t>право на </a:t>
            </a:r>
            <a:r>
              <a:rPr lang="ru-RU" sz="1800" dirty="0">
                <a:solidFill>
                  <a:srgbClr val="7030A0"/>
                </a:solidFill>
              </a:rPr>
              <a:t>сотрудничество, в каких бы официальных отношениях они не</a:t>
            </a:r>
          </a:p>
          <a:p>
            <a:r>
              <a:rPr lang="ru-RU" sz="1800" dirty="0">
                <a:solidFill>
                  <a:srgbClr val="7030A0"/>
                </a:solidFill>
              </a:rPr>
              <a:t>состояли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Роль педагога </a:t>
            </a:r>
            <a:endParaRPr lang="ru-RU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285860"/>
            <a:ext cx="4040188" cy="514353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А </a:t>
            </a:r>
            <a:r>
              <a:rPr lang="ru-RU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готовы ли </a:t>
            </a:r>
            <a:r>
              <a:rPr lang="ru-RU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педагоги </a:t>
            </a:r>
            <a:endParaRPr lang="ru-RU" dirty="0">
              <a:solidFill>
                <a:srgbClr val="7030A0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r>
              <a:rPr lang="ru-RU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работать так, чтобы  не навредить ребенку? Как сделать обучение интересным?</a:t>
            </a:r>
          </a:p>
          <a:p>
            <a:pPr algn="just"/>
            <a:r>
              <a:rPr lang="ru-RU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Какова роль ситуации успеха? Знают ли они приемы создания ситуаций успеха?</a:t>
            </a:r>
          </a:p>
          <a:p>
            <a:pPr algn="just"/>
            <a:r>
              <a:rPr lang="ru-RU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Если знают, то как часто применяют их на практике?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514353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.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Педагог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связан с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воспитанниками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целой системой формальных и</a:t>
            </a:r>
          </a:p>
          <a:p>
            <a:pPr algn="just"/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неформальных связей, за характер которых он несет ответственность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перед обществом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, перед семьей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воспитанника,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перед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воспитанником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и перед своей совестью.</a:t>
            </a:r>
          </a:p>
          <a:p>
            <a:pPr algn="just"/>
            <a:r>
              <a:rPr lang="ru-RU" sz="3200" b="1" dirty="0">
                <a:solidFill>
                  <a:srgbClr val="7030A0"/>
                </a:solidFill>
                <a:latin typeface="Cambria" pitchFamily="18" charset="0"/>
              </a:rPr>
              <a:t>Нужно чаще разговаривать с </a:t>
            </a:r>
            <a:r>
              <a:rPr lang="ru-RU" sz="3200" b="1" dirty="0" smtClean="0">
                <a:solidFill>
                  <a:srgbClr val="7030A0"/>
                </a:solidFill>
                <a:latin typeface="Cambria" pitchFamily="18" charset="0"/>
              </a:rPr>
              <a:t>ребенком,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выбирая для этого темы интересные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для него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, пожелания, потребности, чтобы помочь ему успешно пройти сложный </a:t>
            </a:r>
            <a:r>
              <a:rPr lang="ru-RU" sz="3200" dirty="0" smtClean="0">
                <a:solidFill>
                  <a:srgbClr val="7030A0"/>
                </a:solidFill>
                <a:latin typeface="Cambria" pitchFamily="18" charset="0"/>
              </a:rPr>
              <a:t>путь личностного </a:t>
            </a:r>
            <a:r>
              <a:rPr lang="ru-RU" sz="3200" dirty="0">
                <a:solidFill>
                  <a:srgbClr val="7030A0"/>
                </a:solidFill>
                <a:latin typeface="Cambria" pitchFamily="18" charset="0"/>
              </a:rPr>
              <a:t>самоопределения</a:t>
            </a:r>
            <a:r>
              <a:rPr lang="ru-RU" dirty="0">
                <a:solidFill>
                  <a:srgbClr val="7030A0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428604"/>
            <a:ext cx="4138642" cy="569755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 П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едагог 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должен создать  источник  внутренних  сил  ребенка,  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рождающий энергию 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для  преодоления  трудностей  ,  желания  учиться.  </a:t>
            </a:r>
            <a:endParaRPr lang="ru-RU" sz="2000" dirty="0" smtClean="0">
              <a:solidFill>
                <a:srgbClr val="7030A0"/>
              </a:solidFill>
              <a:latin typeface="Cambria Math" pitchFamily="18" charset="0"/>
              <a:ea typeface="Cambria Math" pitchFamily="18" charset="0"/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Педагог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должен</a:t>
            </a:r>
          </a:p>
          <a:p>
            <a:pPr algn="just"/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создать такие условия , в которых ребенок испытывал бы уверенность   в  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себе и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внутренние удовлетворение ;  он  должен  помнить  что  ребенку  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необходимо помогать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добиваться успеха в  учебной  деятельности  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А  для  этого  </a:t>
            </a:r>
            <a:r>
              <a:rPr lang="ru-RU" sz="20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нужно создавать </a:t>
            </a:r>
            <a:r>
              <a:rPr lang="ru-RU" sz="20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ситуации успеха 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285728"/>
            <a:ext cx="4214842" cy="657227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Одной 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из  </a:t>
            </a:r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важных целей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обучения является развитие личности  каждого  ребенка,  это  возможно,</a:t>
            </a:r>
          </a:p>
          <a:p>
            <a:pPr algn="just"/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если обучение и воспитание построено таким образом, что  доставляет  </a:t>
            </a:r>
            <a:r>
              <a:rPr lang="ru-RU" sz="4500" b="1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ребенку радость  </a:t>
            </a:r>
            <a:r>
              <a:rPr lang="ru-RU" sz="4500" b="1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познания. </a:t>
            </a:r>
            <a:endParaRPr lang="ru-RU" sz="4500" b="1" dirty="0" smtClean="0">
              <a:solidFill>
                <a:srgbClr val="7030A0"/>
              </a:solidFill>
              <a:latin typeface="Cambria" pitchFamily="18" charset="0"/>
              <a:ea typeface="Cambria Math" pitchFamily="18" charset="0"/>
            </a:endParaRPr>
          </a:p>
          <a:p>
            <a:pPr algn="just"/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Обучение  и  воспитание  будут  способствовать  </a:t>
            </a:r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развитию ребенка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в том случае, если  у  него  </a:t>
            </a:r>
            <a:r>
              <a:rPr lang="ru-RU" sz="4500" b="1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возникает  интерес  к  учению</a:t>
            </a:r>
            <a:r>
              <a:rPr lang="ru-RU" sz="4500" b="1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.</a:t>
            </a:r>
          </a:p>
          <a:p>
            <a:pPr algn="just"/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 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Но  </a:t>
            </a:r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как повлиять 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на  его  формирование?  </a:t>
            </a:r>
            <a:endParaRPr lang="ru-RU" sz="4500" dirty="0" smtClean="0">
              <a:solidFill>
                <a:srgbClr val="7030A0"/>
              </a:solidFill>
              <a:latin typeface="Cambria" pitchFamily="18" charset="0"/>
              <a:ea typeface="Cambria Math" pitchFamily="18" charset="0"/>
            </a:endParaRPr>
          </a:p>
          <a:p>
            <a:pPr algn="just"/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Для  </a:t>
            </a:r>
            <a:r>
              <a:rPr lang="ru-RU" sz="4500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того  чтобы  сформировать  интерес  у</a:t>
            </a:r>
          </a:p>
          <a:p>
            <a:pPr algn="just"/>
            <a:r>
              <a:rPr lang="ru-RU" sz="4500" dirty="0" smtClean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воспитанников </a:t>
            </a:r>
            <a:r>
              <a:rPr lang="ru-RU" sz="4500" b="1" dirty="0">
                <a:solidFill>
                  <a:srgbClr val="7030A0"/>
                </a:solidFill>
                <a:latin typeface="Cambria" pitchFamily="18" charset="0"/>
                <a:ea typeface="Cambria Math" pitchFamily="18" charset="0"/>
              </a:rPr>
              <a:t>необходимо создавать ситуации успеха!</a:t>
            </a:r>
          </a:p>
          <a:p>
            <a:endParaRPr lang="ru-RU" dirty="0">
              <a:latin typeface="Cambria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Условия для создания ситуации успеха: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500174"/>
            <a:ext cx="4572032" cy="5357826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1. Сотрудничество</a:t>
            </a:r>
            <a:r>
              <a:rPr lang="ru-RU" sz="2200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является  необходимым   условием   для</a:t>
            </a:r>
          </a:p>
          <a:p>
            <a:pPr algn="just"/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личностного  самоопределения  </a:t>
            </a:r>
            <a:r>
              <a:rPr lang="ru-RU" sz="2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детей.  </a:t>
            </a:r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Оно  способствует  открытию   </a:t>
            </a:r>
            <a:r>
              <a:rPr lang="ru-RU" sz="2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перед воспитанниками перспективы </a:t>
            </a:r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их роста, помогает добиваться радости успеха, а  также</a:t>
            </a:r>
          </a:p>
          <a:p>
            <a:pPr algn="just"/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реализовать  одну  из  главных  задач  учебно-воспитательного   процесса   -</a:t>
            </a:r>
          </a:p>
          <a:p>
            <a:pPr algn="just"/>
            <a:r>
              <a:rPr lang="ru-RU" sz="2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помочь осознать свои возможности и поверить в себя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1357298"/>
            <a:ext cx="3686172" cy="52864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Сотрудничество</a:t>
            </a:r>
            <a:r>
              <a:rPr lang="ru-RU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воспитателя и воспитанников  </a:t>
            </a:r>
            <a:r>
              <a:rPr lang="ru-RU" b="1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основанное  </a:t>
            </a:r>
            <a:r>
              <a:rPr lang="ru-RU" b="1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на  любви  к  детям</a:t>
            </a:r>
            <a:r>
              <a:rPr lang="ru-RU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</a:t>
            </a:r>
          </a:p>
          <a:p>
            <a:pPr algn="just">
              <a:buNone/>
            </a:pPr>
            <a:r>
              <a:rPr lang="ru-RU" b="1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принятие  их  как   личностей</a:t>
            </a:r>
            <a:r>
              <a:rPr lang="ru-RU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 </a:t>
            </a:r>
            <a:r>
              <a:rPr lang="ru-RU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предполагает  </a:t>
            </a:r>
            <a:r>
              <a:rPr lang="ru-RU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создание  в  учебном  процессе</a:t>
            </a:r>
          </a:p>
          <a:p>
            <a:pPr algn="just"/>
            <a:r>
              <a:rPr lang="ru-RU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ситуаций переживания успеха.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214290"/>
            <a:ext cx="4352956" cy="664371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4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2. Вторым условием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создания  </a:t>
            </a:r>
            <a:r>
              <a:rPr lang="ru-RU" sz="4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ситуаций  успеха 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является </a:t>
            </a:r>
            <a:r>
              <a:rPr lang="ru-RU" sz="4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дифференцированный </a:t>
            </a:r>
            <a:r>
              <a:rPr lang="ru-RU" sz="4200" b="1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подход к определению содержания деятельности </a:t>
            </a:r>
            <a:r>
              <a:rPr lang="ru-RU" sz="4200" b="1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и  </a:t>
            </a:r>
            <a:r>
              <a:rPr lang="ru-RU" sz="4200" b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характеру </a:t>
            </a:r>
            <a:r>
              <a:rPr lang="ru-RU" sz="420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помощи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воспитанникам </a:t>
            </a:r>
            <a:r>
              <a:rPr lang="ru-RU" sz="4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при ее осуществлении. Естественными  в  этом  случае  должны</a:t>
            </a:r>
          </a:p>
          <a:p>
            <a:pPr algn="just"/>
            <a:r>
              <a:rPr lang="ru-RU" sz="4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МЕТОДЫ: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словесные</a:t>
            </a:r>
            <a:r>
              <a:rPr lang="ru-RU" sz="4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поощрения,  подбадривающие  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ребенка, вызывающие уверенность  </a:t>
            </a:r>
            <a:r>
              <a:rPr lang="ru-RU" sz="4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в  своих  силах,  стремление  соответствовать  оценке  </a:t>
            </a:r>
            <a:r>
              <a:rPr lang="ru-RU" sz="4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педагога.</a:t>
            </a:r>
            <a:endParaRPr lang="ru-RU" sz="42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endParaRPr lang="ru-RU" sz="4200" dirty="0">
              <a:solidFill>
                <a:srgbClr val="3333CC"/>
              </a:solidFill>
              <a:latin typeface="Cambria Math" pitchFamily="18" charset="0"/>
              <a:ea typeface="Cambria Math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357166"/>
            <a:ext cx="4038600" cy="576899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3. условие:</a:t>
            </a:r>
            <a:r>
              <a:rPr lang="ru-RU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Большое  значение  в  создании  ситуаций  успеха   </a:t>
            </a:r>
            <a:r>
              <a:rPr lang="ru-RU" sz="3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имеет   общая   морально-</a:t>
            </a:r>
          </a:p>
          <a:p>
            <a:pPr algn="just"/>
            <a:r>
              <a:rPr lang="ru-RU" sz="3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психологическая атмосфера выполнения тех и иных  заданий</a:t>
            </a:r>
            <a:r>
              <a:rPr lang="ru-RU" sz="3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,  поскольку  это  в значительной мере снимает чувство неуверенности, боязни приступить к  внешне</a:t>
            </a:r>
          </a:p>
          <a:p>
            <a:pPr algn="just"/>
            <a:r>
              <a:rPr lang="ru-RU" sz="3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сложным заданиям</a:t>
            </a:r>
          </a:p>
          <a:p>
            <a:pPr algn="just"/>
            <a:r>
              <a:rPr lang="ru-RU" sz="3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4. условие ( </a:t>
            </a:r>
            <a:r>
              <a:rPr lang="ru-RU" sz="32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Создание обогащенной предметно-развивающей среды</a:t>
            </a:r>
            <a:r>
              <a:rPr lang="ru-RU" sz="3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 в которой будет действовать ребенок. Чем богаче и комфортнее сред в </a:t>
            </a:r>
            <a:r>
              <a:rPr lang="ru-RU" sz="3200" dirty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Д</a:t>
            </a:r>
            <a:r>
              <a:rPr lang="ru-RU" sz="3200" dirty="0" smtClean="0">
                <a:solidFill>
                  <a:srgbClr val="3333CC"/>
                </a:solidFill>
                <a:latin typeface="Cambria Math" pitchFamily="18" charset="0"/>
                <a:ea typeface="Cambria Math" pitchFamily="18" charset="0"/>
              </a:rPr>
              <a:t>ОУ,  тем больше возможностей у склонности и способности 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Работа с родителями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14282" y="857232"/>
            <a:ext cx="4572032" cy="571504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Одной из основных задач, стоящих перед детским садом, является взаимодействие с семьей для обеспечения полноценного развития ребенка. В связи с этим важное место в деятельности нашего дошкольного учреждения отводится работе с родителями: повышению их правовой и психолого-педагогической культуры на родительских собраниях, созданию единого образовательного пространства для дошкольника в семье и детском саду, выработке согласованных педагогически целесообразных требований к ребенку с учетом его самобытности, дарования, индивидуального темпа развития, возрастных </a:t>
            </a:r>
            <a:r>
              <a:rPr lang="ru-RU" sz="18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особенностей</a:t>
            </a:r>
            <a:endParaRPr lang="ru-RU" sz="1800" dirty="0">
              <a:solidFill>
                <a:srgbClr val="7030A0"/>
              </a:solidFill>
              <a:latin typeface="Cambria Math" pitchFamily="18" charset="0"/>
              <a:ea typeface="Cambria Math" pitchFamily="18" charset="0"/>
            </a:endParaRPr>
          </a:p>
          <a:p>
            <a:pPr algn="just"/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857232"/>
            <a:ext cx="4357718" cy="578647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dirty="0" smtClean="0"/>
              <a:t>    </a:t>
            </a:r>
            <a:r>
              <a:rPr lang="ru-RU" sz="18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Воспитатели изучают запросы родителей через </a:t>
            </a:r>
            <a:r>
              <a:rPr lang="ru-RU" sz="1800" dirty="0" err="1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опросники</a:t>
            </a:r>
            <a:r>
              <a:rPr lang="ru-RU" sz="1800" dirty="0" smtClean="0">
                <a:solidFill>
                  <a:srgbClr val="7030A0"/>
                </a:solidFill>
                <a:latin typeface="Cambria Math" pitchFamily="18" charset="0"/>
                <a:ea typeface="Cambria Math" pitchFamily="18" charset="0"/>
              </a:rPr>
              <a:t>, анкеты. Совместно решают актуальные вопросы воспитания детей в "Школе молодых родителей", на Совете родителей, используя активные формы (диспуты, брифинги, "Телефон доверия", "круглый стол" и т.д.). Привлекают родителей к совместному участию в детских праздниках и досугах, выставках и викторинах. Систематически демонстрируют результаты детской деятельности в Дни открытых дверей. Результаты анкетирования родителей показали высокую степень удовлетворения работой нашего ДОУ по обучению и воспитанию детей.</a:t>
            </a:r>
            <a:endParaRPr lang="ru-RU" sz="1800" dirty="0">
              <a:solidFill>
                <a:srgbClr val="7030A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1517</Words>
  <Application>Microsoft Office PowerPoint</Application>
  <PresentationFormat>Экран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Организация работы педагогов и родителей по созданию ситуации успеха у детей как основной фактор выявления склонностей и одаренности</vt:lpstr>
      <vt:lpstr>Содержание понятий “успех”, “ситуация успеха” </vt:lpstr>
      <vt:lpstr> </vt:lpstr>
      <vt:lpstr>Каким должен быть воспитатель? </vt:lpstr>
      <vt:lpstr>Роль педагога </vt:lpstr>
      <vt:lpstr> </vt:lpstr>
      <vt:lpstr>Условия для создания ситуации успеха:</vt:lpstr>
      <vt:lpstr>Презентация PowerPoint</vt:lpstr>
      <vt:lpstr>Работа с родителями </vt:lpstr>
      <vt:lpstr> Алгоритм создания ситуации успеха.   </vt:lpstr>
      <vt:lpstr>Для того, чтобы сформировать у ребенка положительную "Я-концепцию</vt:lpstr>
      <vt:lpstr>Наше вмешательство в успешность ребенка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педагогов и родителей по созданию ситуации успеха у детей как основной фактор выявления склонностей и одаренности</dc:title>
  <dc:creator>ОЛЯ</dc:creator>
  <cp:lastModifiedBy>User</cp:lastModifiedBy>
  <cp:revision>20</cp:revision>
  <dcterms:created xsi:type="dcterms:W3CDTF">2013-03-26T00:23:14Z</dcterms:created>
  <dcterms:modified xsi:type="dcterms:W3CDTF">2022-05-17T15:59:45Z</dcterms:modified>
</cp:coreProperties>
</file>