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58" r:id="rId5"/>
    <p:sldId id="263" r:id="rId6"/>
    <p:sldId id="264" r:id="rId7"/>
    <p:sldId id="265" r:id="rId8"/>
    <p:sldId id="276" r:id="rId9"/>
    <p:sldId id="266" r:id="rId10"/>
    <p:sldId id="269" r:id="rId11"/>
    <p:sldId id="268" r:id="rId12"/>
    <p:sldId id="27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0C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7" autoAdjust="0"/>
    <p:restoredTop sz="94638" autoAdjust="0"/>
  </p:normalViewPr>
  <p:slideViewPr>
    <p:cSldViewPr>
      <p:cViewPr varScale="1">
        <p:scale>
          <a:sx n="97" d="100"/>
          <a:sy n="97" d="100"/>
        </p:scale>
        <p:origin x="77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61F0C-449B-4682-8C3D-0D0B693FEAA7}" type="datetimeFigureOut">
              <a:rPr lang="ru-RU" smtClean="0"/>
              <a:pPr/>
              <a:t>15.10.2025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B8E41-414E-447A-BBDE-6752F67E0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61F0C-449B-4682-8C3D-0D0B693FEAA7}" type="datetimeFigureOut">
              <a:rPr lang="ru-RU" smtClean="0"/>
              <a:pPr/>
              <a:t>15.10.2025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B8E41-414E-447A-BBDE-6752F67E0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61F0C-449B-4682-8C3D-0D0B693FEAA7}" type="datetimeFigureOut">
              <a:rPr lang="ru-RU" smtClean="0"/>
              <a:pPr/>
              <a:t>15.10.2025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B8E41-414E-447A-BBDE-6752F67E0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61F0C-449B-4682-8C3D-0D0B693FEAA7}" type="datetimeFigureOut">
              <a:rPr lang="ru-RU" smtClean="0"/>
              <a:pPr/>
              <a:t>15.10.2025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B8E41-414E-447A-BBDE-6752F67E0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61F0C-449B-4682-8C3D-0D0B693FEAA7}" type="datetimeFigureOut">
              <a:rPr lang="ru-RU" smtClean="0"/>
              <a:pPr/>
              <a:t>15.10.2025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B8E41-414E-447A-BBDE-6752F67E0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61F0C-449B-4682-8C3D-0D0B693FEAA7}" type="datetimeFigureOut">
              <a:rPr lang="ru-RU" smtClean="0"/>
              <a:pPr/>
              <a:t>15.10.2025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B8E41-414E-447A-BBDE-6752F67E0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61F0C-449B-4682-8C3D-0D0B693FEAA7}" type="datetimeFigureOut">
              <a:rPr lang="ru-RU" smtClean="0"/>
              <a:pPr/>
              <a:t>15.10.2025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B8E41-414E-447A-BBDE-6752F67E0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61F0C-449B-4682-8C3D-0D0B693FEAA7}" type="datetimeFigureOut">
              <a:rPr lang="ru-RU" smtClean="0"/>
              <a:pPr/>
              <a:t>15.10.2025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B8E41-414E-447A-BBDE-6752F67E0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61F0C-449B-4682-8C3D-0D0B693FEAA7}" type="datetimeFigureOut">
              <a:rPr lang="ru-RU" smtClean="0"/>
              <a:pPr/>
              <a:t>15.10.2025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B8E41-414E-447A-BBDE-6752F67E0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61F0C-449B-4682-8C3D-0D0B693FEAA7}" type="datetimeFigureOut">
              <a:rPr lang="ru-RU" smtClean="0"/>
              <a:pPr/>
              <a:t>15.10.2025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B8E41-414E-447A-BBDE-6752F67E0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61F0C-449B-4682-8C3D-0D0B693FEAA7}" type="datetimeFigureOut">
              <a:rPr lang="ru-RU" smtClean="0"/>
              <a:pPr/>
              <a:t>15.10.2025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B8E41-414E-447A-BBDE-6752F67E0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61F0C-449B-4682-8C3D-0D0B693FEAA7}" type="datetimeFigureOut">
              <a:rPr lang="ru-RU" smtClean="0"/>
              <a:pPr/>
              <a:t>15.10.2025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B8E41-414E-447A-BBDE-6752F67E0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gif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1292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16000" cy="6912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220072" y="4323691"/>
            <a:ext cx="34290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8000">
                  <a:solidFill>
                    <a:srgbClr val="B31717"/>
                  </a:solidFill>
                  <a:prstDash val="solid"/>
                  <a:miter lim="800000"/>
                </a:ln>
                <a:solidFill>
                  <a:srgbClr val="B31717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Работу выполнила </a:t>
            </a:r>
          </a:p>
          <a:p>
            <a:pPr algn="ctr"/>
            <a:r>
              <a:rPr lang="ru-RU" b="1" dirty="0" smtClean="0">
                <a:ln w="18000">
                  <a:solidFill>
                    <a:srgbClr val="B31717"/>
                  </a:solidFill>
                  <a:prstDash val="solid"/>
                  <a:miter lim="800000"/>
                </a:ln>
                <a:solidFill>
                  <a:srgbClr val="B31717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Новожилова Ольга Николаевна</a:t>
            </a:r>
          </a:p>
          <a:p>
            <a:pPr algn="ctr"/>
            <a:r>
              <a:rPr lang="ru-RU" b="1" dirty="0">
                <a:ln w="18000">
                  <a:solidFill>
                    <a:srgbClr val="B31717"/>
                  </a:solidFill>
                  <a:prstDash val="solid"/>
                  <a:miter lim="800000"/>
                </a:ln>
                <a:solidFill>
                  <a:srgbClr val="B31717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</a:t>
            </a:r>
            <a:r>
              <a:rPr lang="ru-RU" b="1" dirty="0" smtClean="0">
                <a:ln w="18000">
                  <a:solidFill>
                    <a:srgbClr val="B31717"/>
                  </a:solidFill>
                  <a:prstDash val="solid"/>
                  <a:miter lim="800000"/>
                </a:ln>
                <a:solidFill>
                  <a:srgbClr val="B31717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узыкальный </a:t>
            </a:r>
            <a:r>
              <a:rPr lang="ru-RU" b="1" dirty="0" smtClean="0">
                <a:ln w="18000">
                  <a:solidFill>
                    <a:srgbClr val="B31717"/>
                  </a:solidFill>
                  <a:prstDash val="solid"/>
                  <a:miter lim="800000"/>
                </a:ln>
                <a:solidFill>
                  <a:srgbClr val="B31717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руководитель</a:t>
            </a:r>
          </a:p>
          <a:p>
            <a:pPr algn="ctr"/>
            <a:r>
              <a:rPr lang="ru-RU" b="1" dirty="0" smtClean="0">
                <a:ln w="18000">
                  <a:solidFill>
                    <a:srgbClr val="B31717"/>
                  </a:solidFill>
                  <a:prstDash val="solid"/>
                  <a:miter lim="800000"/>
                </a:ln>
                <a:solidFill>
                  <a:srgbClr val="B31717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МБДОУ </a:t>
            </a:r>
            <a:r>
              <a:rPr lang="ru-RU" b="1" dirty="0" smtClean="0">
                <a:ln w="18000">
                  <a:solidFill>
                    <a:srgbClr val="B31717"/>
                  </a:solidFill>
                  <a:prstDash val="solid"/>
                  <a:miter lim="800000"/>
                </a:ln>
                <a:solidFill>
                  <a:srgbClr val="B31717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«ЦРР </a:t>
            </a:r>
            <a:r>
              <a:rPr lang="ru-RU" b="1" dirty="0" smtClean="0">
                <a:ln w="18000">
                  <a:solidFill>
                    <a:srgbClr val="B31717"/>
                  </a:solidFill>
                  <a:prstDash val="solid"/>
                  <a:miter lim="800000"/>
                </a:ln>
                <a:solidFill>
                  <a:srgbClr val="B31717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д/с №</a:t>
            </a:r>
            <a:r>
              <a:rPr lang="ru-RU" b="1" dirty="0" smtClean="0">
                <a:ln w="18000">
                  <a:solidFill>
                    <a:srgbClr val="B31717"/>
                  </a:solidFill>
                  <a:prstDash val="solid"/>
                  <a:miter lim="800000"/>
                </a:ln>
                <a:solidFill>
                  <a:srgbClr val="B31717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169»</a:t>
            </a:r>
          </a:p>
          <a:p>
            <a:pPr algn="ctr"/>
            <a:r>
              <a:rPr lang="ru-RU" b="1" dirty="0">
                <a:ln w="18000">
                  <a:solidFill>
                    <a:srgbClr val="B31717"/>
                  </a:solidFill>
                  <a:prstDash val="solid"/>
                  <a:miter lim="800000"/>
                </a:ln>
                <a:solidFill>
                  <a:srgbClr val="B31717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</a:t>
            </a:r>
            <a:r>
              <a:rPr lang="ru-RU" b="1" dirty="0" smtClean="0">
                <a:ln w="18000">
                  <a:solidFill>
                    <a:srgbClr val="B31717"/>
                  </a:solidFill>
                  <a:prstDash val="solid"/>
                  <a:miter lim="800000"/>
                </a:ln>
                <a:solidFill>
                  <a:srgbClr val="B31717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 Иваново 2025</a:t>
            </a:r>
            <a:endParaRPr lang="ru-RU" b="1" dirty="0" smtClean="0">
              <a:ln w="18000">
                <a:solidFill>
                  <a:srgbClr val="B31717"/>
                </a:solidFill>
                <a:prstDash val="solid"/>
                <a:miter lim="800000"/>
              </a:ln>
              <a:solidFill>
                <a:srgbClr val="B31717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57224" y="1643050"/>
            <a:ext cx="7606378" cy="156966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ln w="18000">
                  <a:solidFill>
                    <a:srgbClr val="B31717"/>
                  </a:solidFill>
                  <a:prstDash val="solid"/>
                  <a:miter lim="800000"/>
                </a:ln>
                <a:solidFill>
                  <a:srgbClr val="B31717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«Песни, которые помогали </a:t>
            </a:r>
          </a:p>
          <a:p>
            <a:pPr algn="ctr"/>
            <a:r>
              <a:rPr lang="ru-RU" sz="4800" b="1" dirty="0" smtClean="0">
                <a:ln w="18000">
                  <a:solidFill>
                    <a:srgbClr val="B31717"/>
                  </a:solidFill>
                  <a:prstDash val="solid"/>
                  <a:miter lim="800000"/>
                </a:ln>
                <a:solidFill>
                  <a:srgbClr val="B31717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побеждать» 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26958567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215999" cy="6912000"/>
          </a:xfrm>
        </p:spPr>
      </p:pic>
      <p:sp>
        <p:nvSpPr>
          <p:cNvPr id="5" name="TextBox 4"/>
          <p:cNvSpPr txBox="1"/>
          <p:nvPr/>
        </p:nvSpPr>
        <p:spPr>
          <a:xfrm>
            <a:off x="3357554" y="214290"/>
            <a:ext cx="3652731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b="1" dirty="0" smtClean="0"/>
              <a:t>«СИНИЙ ПЛАТОЧЕК</a:t>
            </a:r>
            <a:endParaRPr lang="ru-RU" sz="3200" b="1" dirty="0"/>
          </a:p>
        </p:txBody>
      </p:sp>
      <p:pic>
        <p:nvPicPr>
          <p:cNvPr id="7" name="Рисунок 6" descr="1-1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8794" y="1071546"/>
            <a:ext cx="2880000" cy="1850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gUeeCYZ2sh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0298" y="2857496"/>
            <a:ext cx="2520000" cy="1902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658197cbfd511f7b1afb1635c42c56a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4612" y="4857760"/>
            <a:ext cx="2880000" cy="161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5072066" y="1285860"/>
            <a:ext cx="378621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Лёгкая, как вальс, мелодия. В ней рассказывается о том, как девушка дарит солдату платочек — чтобы не забывал её. А он обещает беречь его даже в бою. </a:t>
            </a:r>
          </a:p>
          <a:p>
            <a:pPr algn="just"/>
            <a:r>
              <a:rPr lang="ru-RU" dirty="0" smtClean="0"/>
              <a:t> На фронте такие маленькие подарки - платочки, письма, фотографии - берегли как самые дорогие сокровища. Песню любили за красивую мелодию, под которую так приятно кружиться в танце!  </a:t>
            </a:r>
            <a:endParaRPr lang="ru-RU" dirty="0"/>
          </a:p>
        </p:txBody>
      </p:sp>
      <p:pic>
        <p:nvPicPr>
          <p:cNvPr id="11" name="Рисунок 10" descr="Рисунок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6446" y="4572008"/>
            <a:ext cx="3240000" cy="216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26958567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54000"/>
            <a:ext cx="9215999" cy="6912000"/>
          </a:xfrm>
        </p:spPr>
      </p:pic>
      <p:sp>
        <p:nvSpPr>
          <p:cNvPr id="5" name="TextBox 4"/>
          <p:cNvSpPr txBox="1"/>
          <p:nvPr/>
        </p:nvSpPr>
        <p:spPr>
          <a:xfrm>
            <a:off x="3357554" y="214290"/>
            <a:ext cx="3247620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b="1" dirty="0" smtClean="0"/>
              <a:t>«ДЕНЬ ПОБЕДЫ»</a:t>
            </a:r>
            <a:endParaRPr lang="ru-RU" sz="3200" b="1" dirty="0"/>
          </a:p>
        </p:txBody>
      </p:sp>
      <p:pic>
        <p:nvPicPr>
          <p:cNvPr id="6" name="Рисунок 5" descr="7d0be16affae0c3343dfd42713905c3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70" y="1214422"/>
            <a:ext cx="3240000" cy="2153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0fc7f323dba08c8435aa4ab614cbe83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8860" y="1214422"/>
            <a:ext cx="2880000" cy="214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214546" y="3500438"/>
            <a:ext cx="35004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Самая радостная военная песня! Ее написали уже после войны. В ней слышится ликование всего народа - наконец-то наступил долгожданный мир!  </a:t>
            </a:r>
          </a:p>
          <a:p>
            <a:pPr algn="just"/>
            <a:r>
              <a:rPr lang="ru-RU" dirty="0" smtClean="0"/>
              <a:t>Когда звучат слова "Этот День Победы порохом пропах", сразу представляешь салют, цветущие яблони и счастливых людей, обнимающих друг друга.  </a:t>
            </a:r>
            <a:endParaRPr lang="ru-RU" dirty="0"/>
          </a:p>
        </p:txBody>
      </p:sp>
      <p:pic>
        <p:nvPicPr>
          <p:cNvPr id="9" name="Рисунок 8" descr="3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0760" y="3571876"/>
            <a:ext cx="2880000" cy="2850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26958567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54000"/>
            <a:ext cx="9215999" cy="6912000"/>
          </a:xfrm>
        </p:spPr>
      </p:pic>
      <p:sp>
        <p:nvSpPr>
          <p:cNvPr id="5" name="TextBox 4"/>
          <p:cNvSpPr txBox="1"/>
          <p:nvPr/>
        </p:nvSpPr>
        <p:spPr>
          <a:xfrm>
            <a:off x="2285984" y="1071546"/>
            <a:ext cx="650085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Они - как живая ниточка, связывающая нас с теми героическими годами. Мы:  </a:t>
            </a:r>
          </a:p>
          <a:p>
            <a:pPr algn="just"/>
            <a:r>
              <a:rPr lang="ru-RU" dirty="0" smtClean="0"/>
              <a:t>- Лучше понимаем, что пережили наши предки  </a:t>
            </a:r>
          </a:p>
          <a:p>
            <a:pPr algn="just"/>
            <a:r>
              <a:rPr lang="ru-RU" dirty="0" smtClean="0"/>
              <a:t>- Сохраняем память о великом подвиге  </a:t>
            </a:r>
          </a:p>
          <a:p>
            <a:pPr algn="just">
              <a:buFontTx/>
              <a:buChar char="-"/>
            </a:pPr>
            <a:r>
              <a:rPr lang="ru-RU" dirty="0" smtClean="0"/>
              <a:t>Учимся ценить мирное небо над головой</a:t>
            </a:r>
          </a:p>
          <a:p>
            <a:pPr algn="just">
              <a:buFontTx/>
              <a:buChar char="-"/>
            </a:pPr>
            <a:endParaRPr lang="ru-RU" dirty="0" smtClean="0"/>
          </a:p>
          <a:p>
            <a:pPr algn="just"/>
            <a:r>
              <a:rPr lang="ru-RU" dirty="0" smtClean="0"/>
              <a:t>Эти песни – как машина времени! Когда мы их поем, мы словно переносимся в те трудные, но героические времена и становимся немного ближе к нашим прадедушкам и прабабушкам, которые победили в той страшной войне.  </a:t>
            </a:r>
          </a:p>
          <a:p>
            <a:pPr algn="just"/>
            <a:r>
              <a:rPr lang="ru-RU" dirty="0" smtClean="0"/>
              <a:t>Песни военных лет — это не просто ноты и стихи. Это память. Это сила. Это наша история. Нужно бережно хранить эти удивительные песни и передавать их следующим поколениям! 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00298" y="285728"/>
            <a:ext cx="5857916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/>
              <a:t>«ПОЧЕМУ ЭТИ ПЕСНИ ТАК ВАЖНЫ?»</a:t>
            </a:r>
            <a:r>
              <a:rPr lang="ru-RU" sz="3200" dirty="0" smtClean="0"/>
              <a:t>  </a:t>
            </a:r>
          </a:p>
        </p:txBody>
      </p:sp>
      <p:pic>
        <p:nvPicPr>
          <p:cNvPr id="7" name="Рисунок 6" descr="Рисунок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22" y="4786322"/>
            <a:ext cx="3240000" cy="1857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Рисунок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2198" y="4929198"/>
            <a:ext cx="2520000" cy="1685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26958567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00" y="0"/>
            <a:ext cx="9216000" cy="6912000"/>
          </a:xfrm>
        </p:spPr>
      </p:pic>
      <p:pic>
        <p:nvPicPr>
          <p:cNvPr id="5" name="Рисунок 4" descr="493a5a390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802" y="3071810"/>
            <a:ext cx="5040001" cy="33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285984" y="357166"/>
            <a:ext cx="67151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Музыка военных лет — особая страница истории. В тяжёлые годы песни становились поддержкой для солдат и мирных жителей: вдохновляли на подвиги, скрашивали разлуку, сохраняли веру в Победу.</a:t>
            </a:r>
          </a:p>
          <a:p>
            <a:pPr algn="just"/>
            <a:r>
              <a:rPr lang="ru-RU" dirty="0" smtClean="0"/>
              <a:t>«Катюша», «Священная война», «День Победы» — эти мелодии знает вся страна. Они рождались в окопах и на фронтовых концертах, передавались из уст в уста. Сегодня эти песни звучат как памятник мужеству и стойкости поколения, пережившего войну.</a:t>
            </a:r>
          </a:p>
          <a:p>
            <a:pPr algn="just">
              <a:buNone/>
            </a:pPr>
            <a:endParaRPr lang="ru-RU" dirty="0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26958567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1999" y="0"/>
            <a:ext cx="9215999" cy="6912000"/>
          </a:xfrm>
        </p:spPr>
      </p:pic>
      <p:sp>
        <p:nvSpPr>
          <p:cNvPr id="5" name="TextBox 4"/>
          <p:cNvSpPr txBox="1"/>
          <p:nvPr/>
        </p:nvSpPr>
        <p:spPr>
          <a:xfrm>
            <a:off x="2214546" y="2500306"/>
            <a:ext cx="657229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В годы Великой Отечественной войны песни становились настоящим оружием — они поднимали боевой дух, согревали сердца и сохраняли надежду. Эти мелодии звучали на передовой и в тылу, их пели солдаты перед боем и матери у домашнего очага.</a:t>
            </a:r>
          </a:p>
          <a:p>
            <a:pPr algn="just"/>
            <a:r>
              <a:rPr lang="ru-RU" dirty="0" smtClean="0"/>
              <a:t>Некоторые песни, как «Священная война», звали в бой и вселяли отвагу. Другие — «Тёмная ночь», «Синий платочек» — напоминали о доме и любимых. А когда наступила Победа, вся страна запела радостную «Катюшу» и торжественный «День Победы».</a:t>
            </a:r>
          </a:p>
          <a:p>
            <a:pPr algn="just"/>
            <a:r>
              <a:rPr lang="ru-RU" dirty="0" smtClean="0"/>
              <a:t>Эти песни прошли через огонь сражений и дошли до наших дней. Они — не просто музыка, а живые свидетельства истории, память о подвиге народа. Сегодня мы услышим истории самых известных военных песен и узнаем, как они помогали приближать Победу.</a:t>
            </a:r>
            <a:endParaRPr lang="ru-RU" dirty="0"/>
          </a:p>
        </p:txBody>
      </p:sp>
      <p:pic>
        <p:nvPicPr>
          <p:cNvPr id="6" name="Рисунок 5" descr="i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60" y="214290"/>
            <a:ext cx="2880000" cy="216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5984" y="285728"/>
            <a:ext cx="3600000" cy="202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26958567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216000" cy="6912000"/>
          </a:xfrm>
        </p:spPr>
      </p:pic>
      <p:pic>
        <p:nvPicPr>
          <p:cNvPr id="8" name="Рисунок 7" descr="img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3174" y="3071810"/>
            <a:ext cx="2520000" cy="189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3570" y="2928934"/>
            <a:ext cx="2520000" cy="189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_CFcIEy2ElU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6050" y="4929198"/>
            <a:ext cx="5400000" cy="1794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3357554" y="214290"/>
            <a:ext cx="3758529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b="1" dirty="0" smtClean="0"/>
              <a:t>«СВЯЩЕННАЯ ВОЙНА»</a:t>
            </a:r>
            <a:endParaRPr lang="ru-RU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214546" y="928670"/>
            <a:ext cx="67151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Эту песню называют музыкальным символом войны. Ее написали в самые первые дни войны. Представьте: на вокзалах, откуда уходили поезда с солдатами, звучали мощные слова: "Вставай, страна огромная!"  </a:t>
            </a:r>
          </a:p>
          <a:p>
            <a:pPr algn="just"/>
            <a:r>
              <a:rPr lang="ru-RU" dirty="0" smtClean="0"/>
              <a:t>Песня такая сильная, что когда ее пели, у многих наворачивались слезы, но в то же время появлялась уверенность - враг будет разбит, Победа будет за нами! Ее и сейчас поют на парадах в День Победы. </a:t>
            </a:r>
            <a:endParaRPr lang="ru-RU" dirty="0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26958567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216000" cy="6912000"/>
          </a:xfrm>
        </p:spPr>
      </p:pic>
      <p:sp>
        <p:nvSpPr>
          <p:cNvPr id="5" name="TextBox 4"/>
          <p:cNvSpPr txBox="1"/>
          <p:nvPr/>
        </p:nvSpPr>
        <p:spPr>
          <a:xfrm>
            <a:off x="3286116" y="285728"/>
            <a:ext cx="3263650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600" b="1" dirty="0" smtClean="0"/>
              <a:t>«</a:t>
            </a:r>
            <a:r>
              <a:rPr lang="ru-RU" sz="3200" b="1" dirty="0" smtClean="0"/>
              <a:t>ТЕМНАЯ</a:t>
            </a:r>
            <a:r>
              <a:rPr lang="ru-RU" sz="3600" b="1" dirty="0" smtClean="0"/>
              <a:t> </a:t>
            </a:r>
            <a:r>
              <a:rPr lang="ru-RU" sz="3200" b="1" dirty="0" smtClean="0"/>
              <a:t>НОЧЬ»</a:t>
            </a:r>
            <a:endParaRPr lang="ru-RU" sz="3200" b="1" dirty="0"/>
          </a:p>
        </p:txBody>
      </p:sp>
      <p:pic>
        <p:nvPicPr>
          <p:cNvPr id="6" name="Рисунок 5" descr="2Zr8as78Sk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1670" y="1071546"/>
            <a:ext cx="2880000" cy="2157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24666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1670" y="3071810"/>
            <a:ext cx="2880000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5072066" y="1214422"/>
            <a:ext cx="378621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Тихая, как шёпот, песня. В ней солдат при свете коптилки (маленькой лампы) пишет письмо семье. За окном идёт бой, но он думает о доме, о том, как его ждут. Говорят, что на фронте её пели так, будто это молитва — очень бережно. Эта песня помогала бойцам в трудные минуты, напоминала, ради чего они сражаются.  </a:t>
            </a:r>
            <a:endParaRPr lang="ru-RU" dirty="0"/>
          </a:p>
        </p:txBody>
      </p:sp>
      <p:pic>
        <p:nvPicPr>
          <p:cNvPr id="14" name="Рисунок 13" descr="1451739_4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0694" y="4286256"/>
            <a:ext cx="3240000" cy="243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-e8JMpE19X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3108" y="5072074"/>
            <a:ext cx="2880000" cy="16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26958567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54001"/>
            <a:ext cx="9216000" cy="6912001"/>
          </a:xfrm>
          <a:prstGeom prst="rec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714744" y="285728"/>
            <a:ext cx="2892138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b="1" dirty="0" smtClean="0"/>
              <a:t>«В ЗЕМЛЯНКЕ»</a:t>
            </a:r>
            <a:endParaRPr lang="ru-RU" sz="3200" b="1" dirty="0"/>
          </a:p>
        </p:txBody>
      </p:sp>
      <p:pic>
        <p:nvPicPr>
          <p:cNvPr id="6" name="Рисунок 5" descr="i (7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4429132"/>
            <a:ext cx="3960000" cy="2227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Рисунок 6" descr="1684693_4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8794" y="3500438"/>
            <a:ext cx="3528000" cy="19845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9" name="Прямоугольник 8"/>
          <p:cNvSpPr/>
          <p:nvPr/>
        </p:nvSpPr>
        <p:spPr>
          <a:xfrm>
            <a:off x="2285984" y="1142984"/>
            <a:ext cx="66437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dirty="0" smtClean="0"/>
              <a:t>Одна из самых лирических песен военных лет, «В землянке» родилась совершенно случайно. Текстом песни стало написанное в ноябре 1941 года стихотворение поэта и журналиста Алексея Суркова, которое он посвятил жене Софье Антоновне и написал в письме. В феврале 1942 года теплые и глубоко личные строки Суркова настолько вдохновили композитора Константина </a:t>
            </a:r>
            <a:r>
              <a:rPr lang="ru-RU" dirty="0" err="1" smtClean="0"/>
              <a:t>Листова</a:t>
            </a:r>
            <a:r>
              <a:rPr lang="ru-RU" dirty="0" smtClean="0"/>
              <a:t>, что тот написал для них музыку. Он же стал первым исполнителем этой песни. 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26958567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215999" cy="6912000"/>
          </a:xfrm>
        </p:spPr>
      </p:pic>
      <p:sp>
        <p:nvSpPr>
          <p:cNvPr id="5" name="TextBox 4"/>
          <p:cNvSpPr txBox="1"/>
          <p:nvPr/>
        </p:nvSpPr>
        <p:spPr>
          <a:xfrm>
            <a:off x="4000496" y="214290"/>
            <a:ext cx="2286016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«КАТЮША»</a:t>
            </a:r>
            <a:endParaRPr lang="ru-RU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143108" y="928670"/>
            <a:ext cx="355751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dirty="0" smtClean="0"/>
              <a:t>Все мы любим душеньку Катюшу, </a:t>
            </a:r>
          </a:p>
          <a:p>
            <a:pPr algn="just"/>
            <a:r>
              <a:rPr lang="ru-RU" dirty="0" smtClean="0"/>
              <a:t>Любим слушать как она поет, </a:t>
            </a:r>
          </a:p>
          <a:p>
            <a:pPr algn="just"/>
            <a:r>
              <a:rPr lang="ru-RU" dirty="0" smtClean="0"/>
              <a:t>Из врага вытряхивает душу, </a:t>
            </a:r>
          </a:p>
          <a:p>
            <a:pPr algn="just"/>
            <a:r>
              <a:rPr lang="ru-RU" dirty="0" smtClean="0"/>
              <a:t>А друзьям отвагу придает </a:t>
            </a:r>
          </a:p>
          <a:p>
            <a:pPr algn="just"/>
            <a:r>
              <a:rPr lang="ru-RU" dirty="0" smtClean="0"/>
              <a:t>Если пуля вдруг шальная </a:t>
            </a:r>
          </a:p>
          <a:p>
            <a:pPr algn="just"/>
            <a:r>
              <a:rPr lang="ru-RU" dirty="0" smtClean="0"/>
              <a:t>Настигнет на дальней стороне </a:t>
            </a:r>
          </a:p>
          <a:p>
            <a:pPr algn="just"/>
            <a:r>
              <a:rPr lang="ru-RU" dirty="0" smtClean="0"/>
              <a:t>Не грусти тогда, моя родная </a:t>
            </a:r>
          </a:p>
          <a:p>
            <a:pPr algn="just"/>
            <a:r>
              <a:rPr lang="ru-RU" dirty="0" smtClean="0"/>
              <a:t>Расскажи всю правду</a:t>
            </a:r>
            <a:endParaRPr lang="ru-RU" dirty="0"/>
          </a:p>
        </p:txBody>
      </p:sp>
      <p:pic>
        <p:nvPicPr>
          <p:cNvPr id="7" name="Рисунок 6" descr="Рисунок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8" y="1000108"/>
            <a:ext cx="3240000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4786314" y="3286124"/>
            <a:ext cx="41433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Эта солнечная песня появилась еще до войны, но именно в военные годы она стала по-настоящему любимой. В ней поется про девушку Катю, которая стоит на высоком берегу реки и думает о своем любимом, защищающем Родину.  </a:t>
            </a:r>
          </a:p>
          <a:p>
            <a:pPr algn="just"/>
            <a:r>
              <a:rPr lang="ru-RU" dirty="0" smtClean="0"/>
              <a:t>Интересно, что солдаты дали ласковое имя "Катюша" грозному оружию - реактивным минометам, которые стреляли по врагам. Когда звучала эта песня, все сразу становилось светлее на душе!  </a:t>
            </a:r>
            <a:endParaRPr lang="ru-RU" dirty="0"/>
          </a:p>
        </p:txBody>
      </p:sp>
      <p:pic>
        <p:nvPicPr>
          <p:cNvPr id="13" name="Рисунок 12" descr="i (9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480" y="4000504"/>
            <a:ext cx="3240000" cy="18225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26958567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1999" y="0"/>
            <a:ext cx="9215999" cy="6912000"/>
          </a:xfrm>
        </p:spPr>
      </p:pic>
      <p:sp>
        <p:nvSpPr>
          <p:cNvPr id="5" name="TextBox 4"/>
          <p:cNvSpPr txBox="1"/>
          <p:nvPr/>
        </p:nvSpPr>
        <p:spPr>
          <a:xfrm>
            <a:off x="2000232" y="214290"/>
            <a:ext cx="671517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Поэт М. В. Исаковский </a:t>
            </a:r>
          </a:p>
          <a:p>
            <a:pPr algn="ctr"/>
            <a:r>
              <a:rPr lang="ru-RU" b="1" dirty="0" smtClean="0"/>
              <a:t>рассказывает о таком случае:</a:t>
            </a:r>
            <a:r>
              <a:rPr lang="ru-RU" dirty="0" smtClean="0"/>
              <a:t> </a:t>
            </a:r>
          </a:p>
          <a:p>
            <a:pPr algn="just"/>
            <a:r>
              <a:rPr lang="ru-RU" dirty="0" smtClean="0"/>
              <a:t>         «Однажды под вечер, в часы затишья, наши бойцы услышали из немец­кого окопа, расположенного поблизости, «Катюшу». Немцы покрутили её раз, потом поставили второй раз, потом третий. Это разозлило наших бойцов: мол, как это подлые фашисты могут играть нашу «Катюшу»?! Не бывать этому! Надо отобрать у них «Катюшу»! </a:t>
            </a:r>
          </a:p>
          <a:p>
            <a:pPr algn="just"/>
            <a:r>
              <a:rPr lang="ru-RU" dirty="0" smtClean="0"/>
              <a:t>        В общем, дело кончилось тем, что группа наших солдат совершенно неожиданно бросилась в атаку на немецкий окоп. Завязалась короткая, молниеносная схватка. В результате – немцы ещё и опомниться не успе­ли, как «Катюша» – пластинка с патефоном – была доставлена к своим».</a:t>
            </a:r>
            <a:endParaRPr lang="ru-RU" dirty="0"/>
          </a:p>
        </p:txBody>
      </p:sp>
      <p:pic>
        <p:nvPicPr>
          <p:cNvPr id="6" name="Рисунок 5" descr="755728-fb03d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08" y="4071942"/>
            <a:ext cx="3240000" cy="2160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Рисунок 6" descr="Рисунок1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0694" y="4071942"/>
            <a:ext cx="3240000" cy="2249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26958567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62000"/>
            <a:ext cx="9359999" cy="7020000"/>
          </a:xfrm>
        </p:spPr>
      </p:pic>
      <p:sp>
        <p:nvSpPr>
          <p:cNvPr id="5" name="TextBox 4"/>
          <p:cNvSpPr txBox="1"/>
          <p:nvPr/>
        </p:nvSpPr>
        <p:spPr>
          <a:xfrm>
            <a:off x="3643306" y="0"/>
            <a:ext cx="2810193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b="1" dirty="0" smtClean="0"/>
              <a:t>«СМУГЛЯНКА»</a:t>
            </a:r>
            <a:endParaRPr lang="ru-RU" sz="3200" b="1" dirty="0"/>
          </a:p>
        </p:txBody>
      </p:sp>
      <p:pic>
        <p:nvPicPr>
          <p:cNvPr id="9" name="Рисунок 8" descr="p84Uf3WOpw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60" y="1000108"/>
            <a:ext cx="2520000" cy="189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getVideoPreview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1670" y="928670"/>
            <a:ext cx="3240000" cy="1822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2071670" y="2928934"/>
            <a:ext cx="6929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Озорная история про партизана (лесного бойца), который влюбился в бойкую девушку Смуглянку. Песня весёлая, с танцевальной мелодией — на войне такие песни помогали солдатам немного отвлечься от грустных мыслей.</a:t>
            </a:r>
            <a:endParaRPr lang="ru-RU" dirty="0"/>
          </a:p>
        </p:txBody>
      </p:sp>
      <p:pic>
        <p:nvPicPr>
          <p:cNvPr id="12" name="Рисунок 11" descr="i (10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868" y="4357694"/>
            <a:ext cx="3960000" cy="2222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983</Words>
  <Application>Microsoft Office PowerPoint</Application>
  <PresentationFormat>Экран (4:3)</PresentationFormat>
  <Paragraphs>50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169-03</dc:creator>
  <cp:lastModifiedBy>Ольга</cp:lastModifiedBy>
  <cp:revision>45</cp:revision>
  <dcterms:created xsi:type="dcterms:W3CDTF">2025-07-29T08:44:42Z</dcterms:created>
  <dcterms:modified xsi:type="dcterms:W3CDTF">2025-10-15T12:03:24Z</dcterms:modified>
</cp:coreProperties>
</file>