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handoutMasterIdLst>
    <p:handoutMasterId r:id="rId4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9" autoAdjust="0"/>
    <p:restoredTop sz="94660"/>
  </p:normalViewPr>
  <p:slideViewPr>
    <p:cSldViewPr>
      <p:cViewPr varScale="1">
        <p:scale>
          <a:sx n="80" d="100"/>
          <a:sy n="80" d="100"/>
        </p:scale>
        <p:origin x="147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300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7D64B-3870-4AEB-85D8-400797B7EAD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2FB2B-B5D2-4D13-A3C4-CA39AE8E35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апр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5800" y="548680"/>
            <a:ext cx="7772400" cy="78296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 smtClean="0"/>
              <a:t>Категория 1 </a:t>
            </a:r>
            <a:r>
              <a:rPr lang="en-US" dirty="0" smtClean="0"/>
              <a:t>/</a:t>
            </a:r>
            <a:r>
              <a:rPr lang="ru-RU" dirty="0" smtClean="0"/>
              <a:t> вопрос на 200</a:t>
            </a:r>
            <a:endParaRPr lang="ru-RU" dirty="0"/>
          </a:p>
        </p:txBody>
      </p:sp>
      <p:sp>
        <p:nvSpPr>
          <p:cNvPr id="17" name="Управляющая кнопка: настраиваемая 16">
            <a:hlinkClick r:id="" action="ppaction://hlinkshowjump?jump=nextslide" highlightClick="1"/>
          </p:cNvPr>
          <p:cNvSpPr/>
          <p:nvPr userDrawn="1"/>
        </p:nvSpPr>
        <p:spPr>
          <a:xfrm>
            <a:off x="2699792" y="5229200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ОТВЕТ</a:t>
            </a:r>
            <a:endParaRPr lang="ru-RU" dirty="0" smtClean="0">
              <a:solidFill>
                <a:schemeClr val="bg1"/>
              </a:solidFill>
              <a:hlinkClick r:id="rId2" action="ppaction://hlinksldjump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авельный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настраиваемая 5">
            <a:hlinkClick r:id="" action="ppaction://noaction" highlightClick="1"/>
          </p:cNvPr>
          <p:cNvSpPr/>
          <p:nvPr userDrawn="1"/>
        </p:nvSpPr>
        <p:spPr>
          <a:xfrm>
            <a:off x="2483768" y="4869160"/>
            <a:ext cx="4176464" cy="144016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Вернутся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в выборной теме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5800" y="476672"/>
            <a:ext cx="7772400" cy="78296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 smtClean="0"/>
              <a:t>ответ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E99A24-87B8-4DEC-9CA0-788A97C9223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2060B02-F519-433E-8E6A-127A074F9A2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  <p:sldLayoutId id="2147484068" r:id="rId12"/>
    <p:sldLayoutId id="2147484070" r:id="rId13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slide" Target="slide3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0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2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3488432"/>
            <a:ext cx="3600400" cy="310892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Выполнила</a:t>
            </a:r>
          </a:p>
          <a:p>
            <a:r>
              <a:rPr lang="ru-RU" dirty="0" err="1" smtClean="0"/>
              <a:t>Костыря</a:t>
            </a:r>
            <a:r>
              <a:rPr lang="ru-RU" dirty="0" smtClean="0"/>
              <a:t> Наталья </a:t>
            </a:r>
            <a:r>
              <a:rPr lang="ru-RU" dirty="0" err="1" smtClean="0"/>
              <a:t>Радеевна</a:t>
            </a:r>
            <a:r>
              <a:rPr lang="ru-RU" dirty="0" smtClean="0"/>
              <a:t>,</a:t>
            </a:r>
          </a:p>
          <a:p>
            <a:r>
              <a:rPr lang="ru-RU" dirty="0"/>
              <a:t>с</a:t>
            </a:r>
            <a:r>
              <a:rPr lang="ru-RU" dirty="0" smtClean="0"/>
              <a:t>оциальный педагог </a:t>
            </a:r>
          </a:p>
          <a:p>
            <a:pPr algn="r"/>
            <a:r>
              <a:rPr lang="ru-RU" dirty="0" smtClean="0"/>
              <a:t>………………………………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000" dirty="0" smtClean="0"/>
              <a:t>Игра-викторина по теме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300" dirty="0" smtClean="0"/>
              <a:t>«Правоведение»</a:t>
            </a:r>
            <a:endParaRPr lang="ru-RU" sz="3300" dirty="0"/>
          </a:p>
        </p:txBody>
      </p:sp>
      <p:pic>
        <p:nvPicPr>
          <p:cNvPr id="4" name="Рисунок 3" descr="1948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212976"/>
            <a:ext cx="2736304" cy="3384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72400" cy="338437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«</a:t>
            </a:r>
            <a:r>
              <a:rPr lang="ru-RU" sz="2500" b="1" dirty="0" smtClean="0"/>
              <a:t>Ребенок для полного и гармоничного развития его личности, нуждается в любви и понимании. Он должен, как это возможно, расти на попечении и под ответственностью своих родителей и во всяком случае в</a:t>
            </a:r>
            <a:r>
              <a:rPr lang="ru-RU" sz="2500" b="1" i="1" dirty="0" smtClean="0"/>
              <a:t> </a:t>
            </a:r>
            <a:r>
              <a:rPr lang="ru-RU" sz="2500" b="1" dirty="0" smtClean="0"/>
              <a:t>атмосфере любви и моральной и материальной обеспеченности...»</a:t>
            </a:r>
            <a:r>
              <a:rPr lang="ru-RU" sz="2500" dirty="0" smtClean="0"/>
              <a:t/>
            </a:r>
            <a:br>
              <a:rPr lang="ru-RU" sz="2500" dirty="0" smtClean="0"/>
            </a:br>
            <a:endParaRPr lang="ru-RU" sz="25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728192"/>
          </a:xfrm>
        </p:spPr>
        <p:txBody>
          <a:bodyPr>
            <a:normAutofit/>
          </a:bodyPr>
          <a:lstStyle/>
          <a:p>
            <a:r>
              <a:rPr lang="ru-RU" dirty="0" smtClean="0"/>
              <a:t>Не позже </a:t>
            </a:r>
            <a:r>
              <a:rPr lang="ru-RU" dirty="0" err="1" smtClean="0"/>
              <a:t>скольки</a:t>
            </a:r>
            <a:r>
              <a:rPr lang="ru-RU" dirty="0" smtClean="0"/>
              <a:t> лет надо поступать в школу 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5832648" cy="1008112"/>
          </a:xfrm>
        </p:spPr>
        <p:txBody>
          <a:bodyPr>
            <a:normAutofit/>
          </a:bodyPr>
          <a:lstStyle/>
          <a:p>
            <a:r>
              <a:rPr lang="ru-RU" dirty="0" smtClean="0"/>
              <a:t>Не позже 8 лет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368152"/>
          </a:xfrm>
        </p:spPr>
        <p:txBody>
          <a:bodyPr>
            <a:normAutofit/>
          </a:bodyPr>
          <a:lstStyle/>
          <a:p>
            <a:r>
              <a:rPr lang="ru-RU" b="1" dirty="0" smtClean="0"/>
              <a:t>Где закреплены правила приема в школу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01208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908720"/>
            <a:ext cx="7772400" cy="1008112"/>
          </a:xfrm>
        </p:spPr>
        <p:txBody>
          <a:bodyPr>
            <a:normAutofit/>
          </a:bodyPr>
          <a:lstStyle/>
          <a:p>
            <a:r>
              <a:rPr lang="ru-RU" dirty="0" smtClean="0"/>
              <a:t>В законах РФ и в уставе школы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008112"/>
          </a:xfrm>
        </p:spPr>
        <p:txBody>
          <a:bodyPr>
            <a:normAutofit/>
          </a:bodyPr>
          <a:lstStyle/>
          <a:p>
            <a:r>
              <a:rPr lang="ru-RU" dirty="0" smtClean="0"/>
              <a:t>Главное право ребёнка в школе </a:t>
            </a:r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Получение бесплатного образование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Перечислите обязанности ребёнка в школе 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3096344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/>
              <a:t>- соблюдать Устав общеобразовательного учреждения (из этого следует, что каждый ученик должен быть ознакомлен с этим документом);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- добросовестно учиться;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- бережно относиться к имуществу школы;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- уважать честь и достоинство других учеников и работников школы;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- выполнять требования работников школы по соблюдению правил внутреннего распорядка</a:t>
            </a:r>
            <a:endParaRPr lang="ru-RU" sz="2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908720"/>
            <a:ext cx="7772400" cy="15121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Какое из прав даёт тебе возможность выражать своё мнение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517232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3" y="188640"/>
          <a:ext cx="8784974" cy="661639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592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6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6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61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797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500" b="1" u="sng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Конвенция ООН</a:t>
                      </a:r>
                      <a:endParaRPr kumimoji="0" lang="ru-RU" sz="2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500" dirty="0">
                        <a:ea typeface="Gadugi" pitchFamily="34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hlinkClick r:id="rId2" action="ppaction://hlinksldjump"/>
                        </a:rPr>
                        <a:t>200</a:t>
                      </a:r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hlinkClick r:id="rId3" action="ppaction://hlinksldjump"/>
                        </a:rPr>
                        <a:t>400</a:t>
                      </a:r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hlinkClick r:id="rId4" action="ppaction://hlinksldjump"/>
                        </a:rPr>
                        <a:t>600</a:t>
                      </a:r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hlinkClick r:id="rId5" action="ppaction://hlinksldjump"/>
                        </a:rPr>
                        <a:t>800</a:t>
                      </a:r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6145">
                <a:tc>
                  <a:txBody>
                    <a:bodyPr/>
                    <a:lstStyle/>
                    <a:p>
                      <a:pPr algn="ctr"/>
                      <a:r>
                        <a:rPr kumimoji="0" lang="ru-RU" sz="25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Права ребёнка в школе</a:t>
                      </a:r>
                      <a:endParaRPr lang="ru-RU" sz="2500" dirty="0">
                        <a:ea typeface="Gadugi" pitchFamily="34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6" action="ppaction://hlinksldjump"/>
                        </a:rPr>
                        <a:t>200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7" action="ppaction://hlinksldjump"/>
                        </a:rPr>
                        <a:t>400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8" action="ppaction://hlinksldjump"/>
                        </a:rPr>
                        <a:t>600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9" action="ppaction://hlinksldjump"/>
                        </a:rPr>
                        <a:t>800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6145">
                <a:tc>
                  <a:txBody>
                    <a:bodyPr/>
                    <a:lstStyle/>
                    <a:p>
                      <a:pPr algn="ctr"/>
                      <a:r>
                        <a:rPr kumimoji="0" lang="ru-RU" sz="25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Права подростка в семье</a:t>
                      </a:r>
                      <a:endParaRPr lang="ru-RU" sz="2500" dirty="0">
                        <a:ea typeface="Gadugi" pitchFamily="34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0" action="ppaction://hlinksldjump"/>
                        </a:rPr>
                        <a:t>200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1" action="ppaction://hlinksldjump"/>
                        </a:rPr>
                        <a:t>400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2" action="ppaction://hlinksldjump"/>
                        </a:rPr>
                        <a:t>600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3" action="ppaction://hlinksldjump"/>
                        </a:rPr>
                        <a:t>800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6145">
                <a:tc>
                  <a:txBody>
                    <a:bodyPr/>
                    <a:lstStyle/>
                    <a:p>
                      <a:pPr algn="ctr"/>
                      <a:r>
                        <a:rPr kumimoji="0" lang="ru-RU" sz="25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Трудовые права  подростка</a:t>
                      </a:r>
                      <a:endParaRPr lang="ru-RU" sz="2500" dirty="0">
                        <a:ea typeface="Gadugi" pitchFamily="34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4" action="ppaction://hlinksldjump"/>
                        </a:rPr>
                        <a:t>200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5" action="ppaction://hlinksldjump"/>
                        </a:rPr>
                        <a:t>400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6" action="ppaction://hlinksldjump"/>
                        </a:rPr>
                        <a:t>600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7" action="ppaction://hlinksldjump"/>
                        </a:rPr>
                        <a:t>800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68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1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Судебные права ребёнка</a:t>
                      </a:r>
                      <a:endParaRPr kumimoji="0" lang="ru-RU" sz="2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500" dirty="0">
                        <a:ea typeface="Gadugi" pitchFamily="34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8" action="ppaction://hlinksldjump"/>
                        </a:rPr>
                        <a:t>200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19" action="ppaction://hlinksldjump"/>
                        </a:rPr>
                        <a:t>400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20" action="ppaction://hlinksldjump"/>
                        </a:rPr>
                        <a:t>600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hlinkClick r:id="rId21" action="ppaction://hlinksldjump"/>
                        </a:rPr>
                        <a:t>800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908720"/>
            <a:ext cx="6912768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Право выражать свое мнение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Со </a:t>
            </a:r>
            <a:r>
              <a:rPr lang="ru-RU" dirty="0" err="1" smtClean="0"/>
              <a:t>скольки</a:t>
            </a:r>
            <a:r>
              <a:rPr lang="ru-RU" dirty="0" smtClean="0"/>
              <a:t> лет человек может поменять свою фамилию и имя?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229200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908720"/>
            <a:ext cx="2304256" cy="7200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14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Какие имущественными правами владеет ребенок?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331236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- право на получение содержания от своих родителей и других членов семьи;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- право собственности на полученные ребенком доходы;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- право владеть и пользоваться имуществом родителей при совместном с ними проживании (по взаимному согласию ребенка и родителей).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2400" cy="12961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Какое воспитание можно назвать полноценным  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2400" cy="288032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Для полноценного воспитания ребенка, родители должны создать в семье условия, обеспечивающие достоинство ребенка, его уверенность в себе, научить его активно участвовать в жизни общества, всесторонне обеспечить его интересы.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3888432"/>
          </a:xfrm>
        </p:spPr>
        <p:txBody>
          <a:bodyPr>
            <a:normAutofit/>
          </a:bodyPr>
          <a:lstStyle/>
          <a:p>
            <a:r>
              <a:rPr lang="ru-RU" b="1" dirty="0" smtClean="0"/>
              <a:t>Какой человек имеет право свободно распоряжаться своими способностями к труду, выбирать себе род занятий и профессию?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620688"/>
            <a:ext cx="3024336" cy="2016224"/>
          </a:xfrm>
        </p:spPr>
        <p:txBody>
          <a:bodyPr>
            <a:normAutofit/>
          </a:bodyPr>
          <a:lstStyle/>
          <a:p>
            <a:r>
              <a:rPr lang="ru-RU" dirty="0" smtClean="0"/>
              <a:t>Все люди имеют такое право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2241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 </a:t>
            </a:r>
            <a:r>
              <a:rPr lang="ru-RU" dirty="0" err="1" smtClean="0"/>
              <a:t>скольки</a:t>
            </a:r>
            <a:r>
              <a:rPr lang="ru-RU" dirty="0" smtClean="0"/>
              <a:t> лет можно устроится на работу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512168"/>
          </a:xfrm>
        </p:spPr>
        <p:txBody>
          <a:bodyPr>
            <a:normAutofit/>
          </a:bodyPr>
          <a:lstStyle/>
          <a:p>
            <a:r>
              <a:rPr lang="ru-RU" dirty="0" smtClean="0"/>
              <a:t>В каком году приняли декларацию о правах ребёнка?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157192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64096"/>
          </a:xfrm>
        </p:spPr>
        <p:txBody>
          <a:bodyPr>
            <a:normAutofit/>
          </a:bodyPr>
          <a:lstStyle/>
          <a:p>
            <a:r>
              <a:rPr lang="ru-RU" dirty="0" smtClean="0"/>
              <a:t>С 16 лет (есть исключение)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29614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Какая продолжительность рабочего дня, если работнику от 15 до 16 лет?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517232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548680"/>
            <a:ext cx="4752528" cy="792088"/>
          </a:xfrm>
        </p:spPr>
        <p:txBody>
          <a:bodyPr>
            <a:normAutofit/>
          </a:bodyPr>
          <a:lstStyle/>
          <a:p>
            <a:r>
              <a:rPr lang="ru-RU" dirty="0" smtClean="0"/>
              <a:t>5 часов в день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Перечислите все места, где не может работать ребенок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3312368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/>
              <a:t>Кроме того, его не могут заставить работать на: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- тяжелых работах;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- подземных работах;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- работах с вредными условиями труда;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- работах в ночное время;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- сверхурочных работах;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- работах, выполняемых вахтовым методом.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суд?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445224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259228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это государственный орган, который осуществляет правосудие, то есть рассматривает:</a:t>
            </a:r>
            <a:br>
              <a:rPr lang="ru-RU" b="1" dirty="0" smtClean="0"/>
            </a:br>
            <a:r>
              <a:rPr lang="ru-RU" b="1" dirty="0" smtClean="0"/>
              <a:t>- уголовные дела (о преступлениях).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584176"/>
          </a:xfrm>
        </p:spPr>
        <p:txBody>
          <a:bodyPr>
            <a:normAutofit/>
          </a:bodyPr>
          <a:lstStyle/>
          <a:p>
            <a:r>
              <a:rPr lang="ru-RU" dirty="0" smtClean="0"/>
              <a:t>Со сколки лет ребенок может обратится в суд? 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80320" cy="6480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 14 лет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12961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 </a:t>
            </a:r>
            <a:r>
              <a:rPr lang="ru-RU" dirty="0" err="1" smtClean="0"/>
              <a:t>скольки</a:t>
            </a:r>
            <a:r>
              <a:rPr lang="ru-RU" dirty="0" smtClean="0"/>
              <a:t> лет человек  подлежит уголовной ответственности 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229200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836712"/>
            <a:ext cx="4248472" cy="864096"/>
          </a:xfrm>
        </p:spPr>
        <p:txBody>
          <a:bodyPr>
            <a:normAutofit/>
          </a:bodyPr>
          <a:lstStyle/>
          <a:p>
            <a:r>
              <a:rPr lang="ru-RU" dirty="0" smtClean="0"/>
              <a:t>1959 г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72400" cy="1296144"/>
          </a:xfrm>
        </p:spPr>
        <p:txBody>
          <a:bodyPr>
            <a:normAutofit/>
          </a:bodyPr>
          <a:lstStyle/>
          <a:p>
            <a:r>
              <a:rPr lang="ru-RU" dirty="0" smtClean="0"/>
              <a:t>С 16 (есть исключение)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512168"/>
          </a:xfrm>
        </p:spPr>
        <p:txBody>
          <a:bodyPr>
            <a:normAutofit/>
          </a:bodyPr>
          <a:lstStyle/>
          <a:p>
            <a:r>
              <a:rPr lang="ru-RU" dirty="0" smtClean="0"/>
              <a:t>Чем должны руководствоваться судья при выношение приговора? 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196752"/>
            <a:ext cx="4320480" cy="864096"/>
          </a:xfrm>
        </p:spPr>
        <p:txBody>
          <a:bodyPr>
            <a:normAutofit/>
          </a:bodyPr>
          <a:lstStyle/>
          <a:p>
            <a:r>
              <a:rPr lang="ru-RU" dirty="0" smtClean="0"/>
              <a:t>Только законами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656184"/>
          </a:xfrm>
        </p:spPr>
        <p:txBody>
          <a:bodyPr>
            <a:normAutofit/>
          </a:bodyPr>
          <a:lstStyle/>
          <a:p>
            <a:r>
              <a:rPr lang="ru-RU" dirty="0" smtClean="0"/>
              <a:t>Сколько статей в Декларации прав ребёнка?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836712"/>
            <a:ext cx="4464496" cy="1008112"/>
          </a:xfrm>
        </p:spPr>
        <p:txBody>
          <a:bodyPr>
            <a:normAutofit/>
          </a:bodyPr>
          <a:lstStyle/>
          <a:p>
            <a:r>
              <a:rPr lang="ru-RU" dirty="0" smtClean="0"/>
              <a:t>10 СТАТЕЙ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2304256"/>
          </a:xfrm>
        </p:spPr>
        <p:txBody>
          <a:bodyPr>
            <a:normAutofit/>
          </a:bodyPr>
          <a:lstStyle/>
          <a:p>
            <a:r>
              <a:rPr lang="ru-RU" dirty="0" smtClean="0"/>
              <a:t>Назовите права которые гарантирует конвенция ООН 1959 года</a:t>
            </a:r>
            <a:endParaRPr lang="ru-RU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2699792" y="5445224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3888432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2700" b="1" dirty="0" smtClean="0"/>
              <a:t>1)право на жизнь – рождение, проживание и доступные медицинские услуги;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2)</a:t>
            </a:r>
            <a:r>
              <a:rPr lang="ru-RU" sz="2700" b="1" dirty="0" smtClean="0"/>
              <a:t>право на развитие – образование, досуг, отдых и участие в культурной жизни;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3)</a:t>
            </a:r>
            <a:r>
              <a:rPr lang="ru-RU" sz="2700" b="1" dirty="0" smtClean="0"/>
              <a:t>право на защиту – забота о детях-сиротах, беженцах, а также защита от приобретения и употребления наркотиков;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4)</a:t>
            </a:r>
            <a:r>
              <a:rPr lang="ru-RU" sz="2700" b="1" dirty="0" smtClean="0"/>
              <a:t>право на активное участие в жизни общества – обеспечение свободы слова, религии, совести.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908720"/>
            <a:ext cx="7772400" cy="12961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написано в 6 статье декларации ООН 1945 года?</a:t>
            </a:r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2699792" y="5373216"/>
            <a:ext cx="3744416" cy="1080120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hlinkClick r:id="rId2" action="ppaction://hlinksldjump"/>
              </a:rPr>
              <a:t>Ответ</a:t>
            </a:r>
            <a:r>
              <a:rPr lang="ru-RU" baseline="0" dirty="0" smtClean="0">
                <a:solidFill>
                  <a:schemeClr val="bg1"/>
                </a:solidFill>
                <a:hlinkClick r:id="rId2" action="ppaction://hlinksldjump"/>
              </a:rPr>
              <a:t> на вопрос </a:t>
            </a:r>
            <a:endParaRPr lang="ru-RU" dirty="0" smtClean="0">
              <a:solidFill>
                <a:schemeClr val="bg1"/>
              </a:solidFill>
              <a:hlinkClick r:id="rId3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>
        <a:solidFill>
          <a:schemeClr val="tx2">
            <a:lumMod val="60000"/>
            <a:lumOff val="40000"/>
          </a:schemeClr>
        </a:solidFill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  <a:hlinkClick xmlns:r="http://schemas.openxmlformats.org/officeDocument/2006/relationships" r:id="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623</TotalTime>
  <Words>417</Words>
  <Application>Microsoft Office PowerPoint</Application>
  <PresentationFormat>Экран (4:3)</PresentationFormat>
  <Paragraphs>91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0" baseType="lpstr">
      <vt:lpstr>Calibri</vt:lpstr>
      <vt:lpstr>Cambria</vt:lpstr>
      <vt:lpstr>Franklin Gothic Book</vt:lpstr>
      <vt:lpstr>Gadugi</vt:lpstr>
      <vt:lpstr>Perpetua</vt:lpstr>
      <vt:lpstr>Times New Roman</vt:lpstr>
      <vt:lpstr>Wingdings 2</vt:lpstr>
      <vt:lpstr>Справедливость</vt:lpstr>
      <vt:lpstr>Игра-викторина по теме  «Правоведение»</vt:lpstr>
      <vt:lpstr>Презентация PowerPoint</vt:lpstr>
      <vt:lpstr>В каком году приняли декларацию о правах ребёнка?</vt:lpstr>
      <vt:lpstr>1959 г</vt:lpstr>
      <vt:lpstr>Сколько статей в Декларации прав ребёнка?</vt:lpstr>
      <vt:lpstr>10 СТАТЕЙ</vt:lpstr>
      <vt:lpstr>Назовите права которые гарантирует конвенция ООН 1959 года</vt:lpstr>
      <vt:lpstr>1)право на жизнь – рождение, проживание и доступные медицинские услуги; 2)право на развитие – образование, досуг, отдых и участие в культурной жизни; 3)право на защиту – забота о детях-сиротах, беженцах, а также защита от приобретения и употребления наркотиков; 4)право на активное участие в жизни общества – обеспечение свободы слова, религии, совести. </vt:lpstr>
      <vt:lpstr>Что написано в 6 статье декларации ООН 1945 года?</vt:lpstr>
      <vt:lpstr>«Ребенок для полного и гармоничного развития его личности, нуждается в любви и понимании. Он должен, как это возможно, расти на попечении и под ответственностью своих родителей и во всяком случае в атмосфере любви и моральной и материальной обеспеченности...» </vt:lpstr>
      <vt:lpstr>Не позже скольки лет надо поступать в школу ?</vt:lpstr>
      <vt:lpstr>Не позже 8 лет</vt:lpstr>
      <vt:lpstr>Где закреплены правила приема в школу</vt:lpstr>
      <vt:lpstr>В законах РФ и в уставе школы</vt:lpstr>
      <vt:lpstr>Главное право ребёнка в школе </vt:lpstr>
      <vt:lpstr>Получение бесплатного образование </vt:lpstr>
      <vt:lpstr>Перечислите обязанности ребёнка в школе </vt:lpstr>
      <vt:lpstr>- соблюдать Устав общеобразовательного учреждения (из этого следует, что каждый ученик должен быть ознакомлен с этим документом); - добросовестно учиться; - бережно относиться к имуществу школы; - уважать честь и достоинство других учеников и работников школы; - выполнять требования работников школы по соблюдению правил внутреннего распорядка</vt:lpstr>
      <vt:lpstr>Какое из прав даёт тебе возможность выражать своё мнение</vt:lpstr>
      <vt:lpstr>Право выражать свое мнение</vt:lpstr>
      <vt:lpstr>Со скольки лет человек может поменять свою фамилию и имя?</vt:lpstr>
      <vt:lpstr>14</vt:lpstr>
      <vt:lpstr>Какие имущественными правами владеет ребенок?</vt:lpstr>
      <vt:lpstr>- право на получение содержания от своих родителей и других членов семьи; - право собственности на полученные ребенком доходы; - право владеть и пользоваться имуществом родителей при совместном с ними проживании (по взаимному согласию ребенка и родителей). </vt:lpstr>
      <vt:lpstr>Какое воспитание можно назвать полноценным  </vt:lpstr>
      <vt:lpstr>Для полноценного воспитания ребенка, родители должны создать в семье условия, обеспечивающие достоинство ребенка, его уверенность в себе, научить его активно участвовать в жизни общества, всесторонне обеспечить его интересы. </vt:lpstr>
      <vt:lpstr>Какой человек имеет право свободно распоряжаться своими способностями к труду, выбирать себе род занятий и профессию?</vt:lpstr>
      <vt:lpstr>Все люди имеют такое право</vt:lpstr>
      <vt:lpstr>Со скольки лет можно устроится на работу</vt:lpstr>
      <vt:lpstr>С 16 лет (есть исключение)</vt:lpstr>
      <vt:lpstr>Какая продолжительность рабочего дня, если работнику от 15 до 16 лет?</vt:lpstr>
      <vt:lpstr>5 часов в день</vt:lpstr>
      <vt:lpstr>Перечислите все места, где не может работать ребенок</vt:lpstr>
      <vt:lpstr>Кроме того, его не могут заставить работать на: - тяжелых работах; - подземных работах; - работах с вредными условиями труда; - работах в ночное время; - сверхурочных работах; - работах, выполняемых вахтовым методом. </vt:lpstr>
      <vt:lpstr>Что такое суд?</vt:lpstr>
      <vt:lpstr>это государственный орган, который осуществляет правосудие, то есть рассматривает: - уголовные дела (о преступлениях). </vt:lpstr>
      <vt:lpstr>Со сколки лет ребенок может обратится в суд? </vt:lpstr>
      <vt:lpstr>С 14 лет</vt:lpstr>
      <vt:lpstr>Со скольки лет человек  подлежит уголовной ответственности </vt:lpstr>
      <vt:lpstr>С 16 (есть исключение) </vt:lpstr>
      <vt:lpstr>Чем должны руководствоваться судья при выношение приговора? </vt:lpstr>
      <vt:lpstr>Только законами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по теме  «права и обязанности детей»</dc:title>
  <dc:creator>User</dc:creator>
  <cp:lastModifiedBy>Пользователь</cp:lastModifiedBy>
  <cp:revision>37</cp:revision>
  <dcterms:created xsi:type="dcterms:W3CDTF">2021-02-21T04:10:01Z</dcterms:created>
  <dcterms:modified xsi:type="dcterms:W3CDTF">2026-02-26T07:40:28Z</dcterms:modified>
</cp:coreProperties>
</file>