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29.01.2026</a:t>
            </a:fld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29.01.2026</a:t>
            </a:fld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29.01.2026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29.01.2026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29.01.2026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29.01.2026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29.01.2026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нимок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500042"/>
            <a:ext cx="7494176" cy="3571900"/>
          </a:xfrm>
          <a:prstGeom prst="rect">
            <a:avLst/>
          </a:prstGeom>
        </p:spPr>
      </p:pic>
      <p:pic>
        <p:nvPicPr>
          <p:cNvPr id="2" name="Рисунок 1" descr="94465deb-d83d-54ca-be24-fba273404d0b.jf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3174" y="3571876"/>
            <a:ext cx="2876123" cy="285752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6072198" y="4929198"/>
            <a:ext cx="2500330" cy="12144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 smtClean="0">
                <a:solidFill>
                  <a:schemeClr val="tx1"/>
                </a:solidFill>
              </a:rPr>
              <a:t>Презентацию подготовила:</a:t>
            </a:r>
          </a:p>
          <a:p>
            <a:r>
              <a:rPr lang="ru-RU" sz="1200" dirty="0" smtClean="0">
                <a:solidFill>
                  <a:schemeClr val="tx1"/>
                </a:solidFill>
              </a:rPr>
              <a:t>учитель истории и обществознания </a:t>
            </a:r>
          </a:p>
          <a:p>
            <a:r>
              <a:rPr lang="ru-RU" sz="1200" dirty="0" smtClean="0">
                <a:solidFill>
                  <a:schemeClr val="tx1"/>
                </a:solidFill>
              </a:rPr>
              <a:t>МОУ Кузнецкой СОШ </a:t>
            </a:r>
          </a:p>
          <a:p>
            <a:r>
              <a:rPr lang="ru-RU" sz="1200" dirty="0" err="1" smtClean="0">
                <a:solidFill>
                  <a:schemeClr val="tx1"/>
                </a:solidFill>
              </a:rPr>
              <a:t>Исламова</a:t>
            </a:r>
            <a:r>
              <a:rPr lang="ru-RU" sz="1200" dirty="0" smtClean="0">
                <a:solidFill>
                  <a:schemeClr val="tx1"/>
                </a:solidFill>
              </a:rPr>
              <a:t> Лилия </a:t>
            </a:r>
            <a:r>
              <a:rPr lang="ru-RU" sz="1200" dirty="0" err="1" smtClean="0">
                <a:solidFill>
                  <a:schemeClr val="tx1"/>
                </a:solidFill>
              </a:rPr>
              <a:t>Асхатовна</a:t>
            </a:r>
            <a:endParaRPr lang="ru-RU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a86a78ab6d6d0621561fff36c9b7d49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3174" y="1285860"/>
            <a:ext cx="5847410" cy="425417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85786" y="5214950"/>
            <a:ext cx="4714908" cy="107157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Какое значение мы придаём Дружбе?</a:t>
            </a:r>
            <a:endParaRPr lang="ru-RU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 rot="20854191">
            <a:off x="553648" y="859045"/>
            <a:ext cx="4071966" cy="107157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Что для вас значит это слово?</a:t>
            </a:r>
            <a:endParaRPr lang="ru-RU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 rot="20935169">
            <a:off x="377787" y="580822"/>
            <a:ext cx="3944336" cy="134068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 кто такой друг ?</a:t>
            </a:r>
            <a:endParaRPr lang="ru-RU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4357686" y="2928934"/>
            <a:ext cx="4286280" cy="150019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Каким он должен быть ?</a:t>
            </a:r>
            <a:endParaRPr lang="ru-RU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1643042" y="4929198"/>
            <a:ext cx="4643470" cy="150019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 вас много друзей ?</a:t>
            </a:r>
            <a:endParaRPr lang="ru-RU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" name="Рисунок 4" descr="475ce8ac9695506adabc3ecc0ad568c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504" y="285728"/>
            <a:ext cx="2643206" cy="2643206"/>
          </a:xfrm>
          <a:prstGeom prst="rect">
            <a:avLst/>
          </a:prstGeom>
        </p:spPr>
      </p:pic>
      <p:pic>
        <p:nvPicPr>
          <p:cNvPr id="7" name="Рисунок 6" descr="873c570a174322b3bf4d0c4e9338e37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2285992"/>
            <a:ext cx="3857652" cy="25688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785794"/>
            <a:ext cx="2928958" cy="192882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ПОНИМАНИЕ</a:t>
            </a:r>
          </a:p>
          <a:p>
            <a:pPr algn="ctr"/>
            <a:endParaRPr lang="ru-RU" sz="20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ДОБРОТА</a:t>
            </a:r>
          </a:p>
          <a:p>
            <a:pPr algn="ctr"/>
            <a:endParaRPr lang="ru-RU" sz="20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ОТЗЫВЧИВОСТЬ</a:t>
            </a:r>
            <a:endParaRPr lang="ru-RU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72066" y="3714752"/>
            <a:ext cx="2786082" cy="235745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ВЕРНОСТЬ</a:t>
            </a:r>
          </a:p>
          <a:p>
            <a:pPr algn="ctr"/>
            <a:endParaRPr lang="ru-RU" sz="20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ПОДДЕРЖКА</a:t>
            </a:r>
          </a:p>
          <a:p>
            <a:pPr algn="ctr"/>
            <a:endParaRPr lang="ru-RU" sz="20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ПОМОЩЬ</a:t>
            </a:r>
            <a:endParaRPr lang="ru-RU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Рисунок 3" descr="2111123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44699">
            <a:off x="4239742" y="854671"/>
            <a:ext cx="4338340" cy="2143140"/>
          </a:xfrm>
          <a:prstGeom prst="rect">
            <a:avLst/>
          </a:prstGeom>
        </p:spPr>
      </p:pic>
      <p:pic>
        <p:nvPicPr>
          <p:cNvPr id="5" name="Рисунок 4" descr="c1a1ca30c9ec73448305ffe53d45b10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8662" y="3214686"/>
            <a:ext cx="3009697" cy="28817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714356"/>
            <a:ext cx="7286676" cy="528641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 «ЗАКОНЧИ ПРЕДЛОЖЕНИЕ»</a:t>
            </a:r>
          </a:p>
          <a:p>
            <a:pPr algn="ctr"/>
            <a:endParaRPr lang="ru-RU" sz="2400" b="1" dirty="0" smtClean="0">
              <a:solidFill>
                <a:schemeClr val="bg1"/>
              </a:solidFill>
            </a:endParaRPr>
          </a:p>
          <a:p>
            <a:pPr algn="ctr"/>
            <a:endParaRPr lang="ru-RU" sz="2400" b="1" dirty="0" smtClean="0">
              <a:solidFill>
                <a:schemeClr val="bg1"/>
              </a:solidFill>
            </a:endParaRPr>
          </a:p>
          <a:p>
            <a:pPr algn="ctr"/>
            <a:endParaRPr lang="ru-RU" sz="2400" b="1" dirty="0" smtClean="0">
              <a:solidFill>
                <a:schemeClr val="bg1"/>
              </a:solidFill>
            </a:endParaRPr>
          </a:p>
          <a:p>
            <a:pPr algn="ctr"/>
            <a:endParaRPr lang="ru-RU" sz="2400" b="1" dirty="0" smtClean="0">
              <a:solidFill>
                <a:schemeClr val="bg1"/>
              </a:solidFill>
            </a:endParaRPr>
          </a:p>
          <a:p>
            <a:pPr algn="ctr"/>
            <a:endParaRPr lang="ru-RU" sz="2400" b="1" dirty="0" smtClean="0">
              <a:solidFill>
                <a:schemeClr val="bg1"/>
              </a:solidFill>
            </a:endParaRPr>
          </a:p>
          <a:p>
            <a:pPr algn="ctr"/>
            <a:endParaRPr lang="ru-RU" sz="2400" b="1" dirty="0" smtClean="0">
              <a:solidFill>
                <a:schemeClr val="bg1"/>
              </a:solidFill>
            </a:endParaRPr>
          </a:p>
          <a:p>
            <a:pPr algn="ctr"/>
            <a:endParaRPr lang="ru-RU" sz="2400" b="1" dirty="0" smtClean="0">
              <a:solidFill>
                <a:schemeClr val="bg1"/>
              </a:solidFill>
            </a:endParaRPr>
          </a:p>
          <a:p>
            <a:pPr algn="ctr"/>
            <a:endParaRPr lang="ru-RU" sz="2400" b="1" dirty="0" smtClean="0">
              <a:solidFill>
                <a:schemeClr val="bg1"/>
              </a:solidFill>
            </a:endParaRPr>
          </a:p>
          <a:p>
            <a:pPr algn="ctr"/>
            <a:endParaRPr lang="ru-RU" sz="2400" b="1" dirty="0" smtClean="0">
              <a:solidFill>
                <a:schemeClr val="bg1"/>
              </a:solidFill>
            </a:endParaRPr>
          </a:p>
          <a:p>
            <a:pPr algn="ctr"/>
            <a:endParaRPr lang="ru-RU" sz="2400" b="1" dirty="0" smtClean="0">
              <a:solidFill>
                <a:schemeClr val="bg1"/>
              </a:solidFill>
            </a:endParaRPr>
          </a:p>
          <a:p>
            <a:pPr algn="ctr"/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57290" y="1857364"/>
            <a:ext cx="6429420" cy="40005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/>
            <a:r>
              <a:rPr lang="ru-RU" b="1" dirty="0" smtClean="0">
                <a:solidFill>
                  <a:schemeClr val="bg1"/>
                </a:solidFill>
              </a:rPr>
              <a:t>        -  Я обижаюсь на друга, когда…</a:t>
            </a:r>
          </a:p>
          <a:p>
            <a:pPr marL="342900" indent="-342900"/>
            <a:endParaRPr lang="ru-RU" b="1" dirty="0" smtClean="0">
              <a:solidFill>
                <a:schemeClr val="bg1"/>
              </a:solidFill>
            </a:endParaRPr>
          </a:p>
          <a:p>
            <a:pPr marL="342900" indent="-342900"/>
            <a:r>
              <a:rPr lang="ru-RU" b="1" dirty="0" smtClean="0">
                <a:solidFill>
                  <a:schemeClr val="bg1"/>
                </a:solidFill>
              </a:rPr>
              <a:t>        -  Я радуюсь с другом, когда…</a:t>
            </a:r>
          </a:p>
          <a:p>
            <a:pPr marL="342900" indent="-342900"/>
            <a:endParaRPr lang="ru-RU" b="1" dirty="0" smtClean="0">
              <a:solidFill>
                <a:schemeClr val="bg1"/>
              </a:solidFill>
            </a:endParaRPr>
          </a:p>
          <a:p>
            <a:pPr marL="342900" indent="-342900"/>
            <a:r>
              <a:rPr lang="ru-RU" b="1" dirty="0" smtClean="0">
                <a:solidFill>
                  <a:schemeClr val="bg1"/>
                </a:solidFill>
              </a:rPr>
              <a:t>        -  Я грущу, когда…</a:t>
            </a:r>
          </a:p>
          <a:p>
            <a:pPr marL="342900" indent="-342900"/>
            <a:endParaRPr lang="ru-RU" b="1" dirty="0" smtClean="0">
              <a:solidFill>
                <a:schemeClr val="bg1"/>
              </a:solidFill>
            </a:endParaRPr>
          </a:p>
          <a:p>
            <a:pPr marL="342900" indent="-342900"/>
            <a:r>
              <a:rPr lang="ru-RU" b="1" dirty="0" smtClean="0">
                <a:solidFill>
                  <a:schemeClr val="bg1"/>
                </a:solidFill>
              </a:rPr>
              <a:t>        -  Я радуюсь за друга, когда…</a:t>
            </a:r>
          </a:p>
          <a:p>
            <a:pPr marL="342900" indent="-342900"/>
            <a:endParaRPr lang="ru-RU" b="1" dirty="0" smtClean="0">
              <a:solidFill>
                <a:schemeClr val="bg1"/>
              </a:solidFill>
            </a:endParaRPr>
          </a:p>
          <a:p>
            <a:pPr marL="342900" indent="-342900"/>
            <a:r>
              <a:rPr lang="ru-RU" b="1" dirty="0" smtClean="0">
                <a:solidFill>
                  <a:schemeClr val="bg1"/>
                </a:solidFill>
              </a:rPr>
              <a:t>        -  Я помогаю другу, когда…</a:t>
            </a:r>
          </a:p>
          <a:p>
            <a:pPr marL="342900" indent="-342900"/>
            <a:endParaRPr lang="ru-RU" b="1" dirty="0" smtClean="0">
              <a:solidFill>
                <a:schemeClr val="bg1"/>
              </a:solidFill>
            </a:endParaRPr>
          </a:p>
          <a:p>
            <a:pPr marL="342900" indent="-342900"/>
            <a:r>
              <a:rPr lang="ru-RU" b="1" dirty="0" smtClean="0">
                <a:solidFill>
                  <a:schemeClr val="bg1"/>
                </a:solidFill>
              </a:rPr>
              <a:t>        -  Я люблю друга за то, …</a:t>
            </a:r>
          </a:p>
          <a:p>
            <a:pPr marL="342900" indent="-342900"/>
            <a:r>
              <a:rPr lang="ru-RU" b="1" dirty="0" smtClean="0">
                <a:solidFill>
                  <a:schemeClr val="bg1"/>
                </a:solidFill>
              </a:rPr>
              <a:t> </a:t>
            </a:r>
            <a:endParaRPr lang="ru-RU" dirty="0" smtClean="0">
              <a:solidFill>
                <a:schemeClr val="bg1"/>
              </a:solidFill>
            </a:endParaRPr>
          </a:p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lide-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480" y="1285859"/>
            <a:ext cx="6500858" cy="486929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000364" y="428604"/>
            <a:ext cx="3000396" cy="6429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ПРИМЕР :</a:t>
            </a:r>
            <a:endParaRPr lang="ru-RU" sz="2000" b="1" dirty="0">
              <a:solidFill>
                <a:schemeClr val="tx1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4214810" y="2786058"/>
            <a:ext cx="142876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2000240"/>
            <a:ext cx="721523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Дружба, что стекло: расколешь – не соберешь.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71538" y="3500438"/>
            <a:ext cx="68366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Трусливый друг опаснее врага.</a:t>
            </a:r>
            <a:endParaRPr lang="ru-RU" sz="2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071670" y="571480"/>
            <a:ext cx="57864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Поговорки  о  дружбе 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0034" y="571480"/>
            <a:ext cx="8001056" cy="57864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Основные </a:t>
            </a:r>
            <a:r>
              <a:rPr lang="ru-RU" sz="2400" b="1" dirty="0" smtClean="0">
                <a:solidFill>
                  <a:schemeClr val="tx1"/>
                </a:solidFill>
              </a:rPr>
              <a:t>«Правила дружбы»</a:t>
            </a:r>
            <a:r>
              <a:rPr lang="ru-RU" sz="2400" dirty="0" smtClean="0">
                <a:solidFill>
                  <a:schemeClr val="tx1"/>
                </a:solidFill>
              </a:rPr>
              <a:t>: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Не ссориться;                                                                          Уступать;</a:t>
            </a:r>
          </a:p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Не бояться просить прощение, если обидел друга.</a:t>
            </a:r>
          </a:p>
          <a:p>
            <a:pPr algn="ctr"/>
            <a:endParaRPr lang="ru-RU" dirty="0" smtClean="0"/>
          </a:p>
          <a:p>
            <a:r>
              <a:rPr lang="ru-RU" dirty="0" smtClean="0"/>
              <a:t>         Быть вежливым;                                            Не злиться;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Не жадничать;                Помогать друг другу;                Быть честным;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Быть внимательным;                   Хранить секреты:</a:t>
            </a:r>
          </a:p>
          <a:p>
            <a:r>
              <a:rPr lang="ru-RU" dirty="0" smtClean="0"/>
              <a:t>  </a:t>
            </a:r>
            <a:br>
              <a:rPr lang="ru-RU" dirty="0" smtClean="0"/>
            </a:br>
            <a:r>
              <a:rPr lang="ru-RU" dirty="0" smtClean="0"/>
              <a:t>           Радоваться вместе с другом успехам;</a:t>
            </a:r>
          </a:p>
          <a:p>
            <a:r>
              <a:rPr lang="ru-RU" dirty="0" smtClean="0"/>
              <a:t>                                 </a:t>
            </a:r>
            <a:br>
              <a:rPr lang="ru-RU" dirty="0" smtClean="0"/>
            </a:br>
            <a:r>
              <a:rPr lang="ru-RU" dirty="0" smtClean="0"/>
              <a:t>                                                                               Никогда не сплетничать;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428604"/>
            <a:ext cx="7929618" cy="55007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tx1"/>
              </a:solidFill>
            </a:endParaRPr>
          </a:p>
          <a:p>
            <a:pPr algn="ctr"/>
            <a:endParaRPr lang="ru-RU" b="1" dirty="0" smtClean="0">
              <a:solidFill>
                <a:schemeClr val="tx1"/>
              </a:solidFill>
            </a:endParaRPr>
          </a:p>
          <a:p>
            <a:pPr algn="ctr"/>
            <a:endParaRPr lang="ru-RU" b="1" dirty="0" smtClean="0">
              <a:solidFill>
                <a:schemeClr val="tx1"/>
              </a:solidFill>
            </a:endParaRPr>
          </a:p>
          <a:p>
            <a:pPr algn="ctr"/>
            <a:endParaRPr lang="ru-RU" b="1" dirty="0" smtClean="0">
              <a:solidFill>
                <a:schemeClr val="tx1"/>
              </a:solidFill>
            </a:endParaRPr>
          </a:p>
          <a:p>
            <a:pPr algn="ctr"/>
            <a:endParaRPr lang="ru-RU" b="1" dirty="0" smtClean="0">
              <a:solidFill>
                <a:schemeClr val="tx1"/>
              </a:solidFill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Великий педагог В.А.Сухомлинский писал: </a:t>
            </a:r>
          </a:p>
          <a:p>
            <a:pPr algn="ctr"/>
            <a:endParaRPr lang="ru-RU" b="1" dirty="0" smtClean="0">
              <a:solidFill>
                <a:schemeClr val="tx1"/>
              </a:solidFill>
            </a:endParaRPr>
          </a:p>
          <a:p>
            <a:pPr algn="ctr">
              <a:lnSpc>
                <a:spcPct val="200000"/>
              </a:lnSpc>
            </a:pPr>
            <a:r>
              <a:rPr lang="ru-RU" sz="2000" b="1" dirty="0" smtClean="0">
                <a:solidFill>
                  <a:schemeClr val="tx1"/>
                </a:solidFill>
              </a:rPr>
              <a:t>«Надо иметь большую силу духа, чтобы «жить сердцем», </a:t>
            </a:r>
          </a:p>
          <a:p>
            <a:pPr algn="ctr">
              <a:lnSpc>
                <a:spcPct val="200000"/>
              </a:lnSpc>
            </a:pPr>
            <a:r>
              <a:rPr lang="ru-RU" sz="2000" b="1" dirty="0" smtClean="0">
                <a:solidFill>
                  <a:schemeClr val="tx1"/>
                </a:solidFill>
              </a:rPr>
              <a:t>желать добра другим. Хорошие, добрые желания живут в душе того,</a:t>
            </a:r>
          </a:p>
          <a:p>
            <a:pPr algn="ctr">
              <a:lnSpc>
                <a:spcPct val="200000"/>
              </a:lnSpc>
            </a:pPr>
            <a:r>
              <a:rPr lang="ru-RU" sz="2000" b="1" dirty="0" smtClean="0">
                <a:solidFill>
                  <a:schemeClr val="tx1"/>
                </a:solidFill>
              </a:rPr>
              <a:t> кто сам чувствует, что он сегодня стал лучше, чем вчера».</a:t>
            </a:r>
          </a:p>
          <a:p>
            <a:pPr algn="ctr">
              <a:lnSpc>
                <a:spcPct val="200000"/>
              </a:lnSpc>
            </a:pPr>
            <a:endParaRPr lang="ru-RU" sz="2000" b="1" dirty="0" smtClean="0">
              <a:solidFill>
                <a:schemeClr val="tx1"/>
              </a:solidFill>
            </a:endParaRPr>
          </a:p>
          <a:p>
            <a:pPr algn="ctr"/>
            <a:endParaRPr lang="ru-RU" b="1" dirty="0" smtClean="0">
              <a:solidFill>
                <a:schemeClr val="tx1"/>
              </a:solidFill>
            </a:endParaRPr>
          </a:p>
          <a:p>
            <a:pPr algn="ctr"/>
            <a:endParaRPr lang="ru-RU" b="1" dirty="0" smtClean="0">
              <a:solidFill>
                <a:schemeClr val="tx1"/>
              </a:solidFill>
            </a:endParaRPr>
          </a:p>
          <a:p>
            <a:pPr algn="ctr"/>
            <a:endParaRPr lang="ru-RU" b="1" dirty="0" smtClean="0">
              <a:solidFill>
                <a:schemeClr val="tx1"/>
              </a:solidFill>
            </a:endParaRPr>
          </a:p>
          <a:p>
            <a:pPr algn="ctr"/>
            <a:endParaRPr lang="ru-RU" b="1" dirty="0" smtClean="0">
              <a:solidFill>
                <a:schemeClr val="tx1"/>
              </a:solidFill>
            </a:endParaRPr>
          </a:p>
          <a:p>
            <a:pPr algn="ctr"/>
            <a:endParaRPr lang="ru-RU" b="1" dirty="0" smtClean="0">
              <a:solidFill>
                <a:schemeClr val="tx1"/>
              </a:solidFill>
            </a:endParaRPr>
          </a:p>
          <a:p>
            <a:pPr algn="ctr"/>
            <a:endParaRPr lang="ru-RU" b="1" dirty="0" smtClean="0">
              <a:solidFill>
                <a:schemeClr val="tx1"/>
              </a:solidFill>
            </a:endParaRPr>
          </a:p>
          <a:p>
            <a:pPr algn="ctr"/>
            <a:endParaRPr lang="ru-RU" b="1" dirty="0" smtClean="0">
              <a:solidFill>
                <a:schemeClr val="tx1"/>
              </a:solidFill>
            </a:endParaRPr>
          </a:p>
          <a:p>
            <a:pPr algn="ctr"/>
            <a:endParaRPr lang="ru-RU" b="1" dirty="0" smtClean="0">
              <a:solidFill>
                <a:schemeClr val="tx1"/>
              </a:solidFill>
            </a:endParaRPr>
          </a:p>
          <a:p>
            <a:pPr algn="ctr"/>
            <a:endParaRPr lang="ru-RU" b="1" dirty="0" smtClean="0">
              <a:solidFill>
                <a:schemeClr val="tx1"/>
              </a:solidFill>
            </a:endParaRPr>
          </a:p>
          <a:p>
            <a:pPr algn="ctr"/>
            <a:endParaRPr lang="ru-RU" b="1" dirty="0" smtClean="0">
              <a:solidFill>
                <a:schemeClr val="tx1"/>
              </a:solidFill>
            </a:endParaRPr>
          </a:p>
          <a:p>
            <a:pPr algn="ctr"/>
            <a:endParaRPr lang="ru-RU" b="1" dirty="0" smtClean="0">
              <a:solidFill>
                <a:schemeClr val="tx1"/>
              </a:solidFill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 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3" name="Рисунок 2" descr="399a6bcc-0f8a-5926-bb14-7de2bb8bc5f3 (1).jf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6049" y="3500438"/>
            <a:ext cx="3690931" cy="27681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</TotalTime>
  <Words>170</Words>
  <PresentationFormat>Экран (4:3)</PresentationFormat>
  <Paragraphs>79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1" baseType="lpstr">
      <vt:lpstr>Тема Office</vt:lpstr>
      <vt:lpstr>Бумажная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Библиотека</dc:creator>
  <cp:lastModifiedBy>Пользователь Windows</cp:lastModifiedBy>
  <cp:revision>12</cp:revision>
  <dcterms:created xsi:type="dcterms:W3CDTF">2026-01-22T09:18:50Z</dcterms:created>
  <dcterms:modified xsi:type="dcterms:W3CDTF">2026-01-29T18:05:33Z</dcterms:modified>
</cp:coreProperties>
</file>