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4" r:id="rId1"/>
  </p:sldMasterIdLst>
  <p:notesMasterIdLst>
    <p:notesMasterId r:id="rId33"/>
  </p:notesMasterIdLst>
  <p:sldIdLst>
    <p:sldId id="353" r:id="rId2"/>
    <p:sldId id="357" r:id="rId3"/>
    <p:sldId id="355" r:id="rId4"/>
    <p:sldId id="360" r:id="rId5"/>
    <p:sldId id="350" r:id="rId6"/>
    <p:sldId id="336" r:id="rId7"/>
    <p:sldId id="337" r:id="rId8"/>
    <p:sldId id="340" r:id="rId9"/>
    <p:sldId id="341" r:id="rId10"/>
    <p:sldId id="342" r:id="rId11"/>
    <p:sldId id="303" r:id="rId12"/>
    <p:sldId id="305" r:id="rId13"/>
    <p:sldId id="307" r:id="rId14"/>
    <p:sldId id="335" r:id="rId15"/>
    <p:sldId id="308" r:id="rId16"/>
    <p:sldId id="310" r:id="rId17"/>
    <p:sldId id="330" r:id="rId18"/>
    <p:sldId id="318" r:id="rId19"/>
    <p:sldId id="313" r:id="rId20"/>
    <p:sldId id="273" r:id="rId21"/>
    <p:sldId id="279" r:id="rId22"/>
    <p:sldId id="277" r:id="rId23"/>
    <p:sldId id="281" r:id="rId24"/>
    <p:sldId id="324" r:id="rId25"/>
    <p:sldId id="325" r:id="rId26"/>
    <p:sldId id="289" r:id="rId27"/>
    <p:sldId id="343" r:id="rId28"/>
    <p:sldId id="331" r:id="rId29"/>
    <p:sldId id="347" r:id="rId30"/>
    <p:sldId id="348" r:id="rId31"/>
    <p:sldId id="27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6" autoAdjust="0"/>
    <p:restoredTop sz="94695" autoAdjust="0"/>
  </p:normalViewPr>
  <p:slideViewPr>
    <p:cSldViewPr>
      <p:cViewPr>
        <p:scale>
          <a:sx n="75" d="100"/>
          <a:sy n="75" d="100"/>
        </p:scale>
        <p:origin x="-6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28528-8253-40E3-A124-5E6F94866E5B}" type="datetimeFigureOut">
              <a:rPr lang="ru-RU" smtClean="0"/>
              <a:pPr/>
              <a:t>02.05.2026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36727-A681-471C-AE84-D9CDD3AA19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66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Тема урока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92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439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03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623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81F8E-D28F-44BC-BA63-93996E41CFC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57C3E-DD04-4698-BBFD-BE28E0408FA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E238F-16D1-427B-A9F3-9EDF88EA143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4F75-3547-4F47-BAA4-F1CD2946EB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64234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BB957-93CF-4012-BB3C-D8AEA2DC8C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CE05D-6BFA-40B3-9F4B-B015D50471F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51466-58C8-46E3-BE3F-0ACCED577B3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B1E3C-59E3-4704-A46E-8687AF15877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9A8C2-6E41-49A7-AEC6-2351E4AD768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3726B-C9E1-46DE-A616-5BC2E8B5FBC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80042-29DF-4A5C-A5F7-27093FF2E42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0" indent="0">
              <a:buFont typeface="Georgia" pitchFamily="18" charset="0"/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ru-RU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965BA-4676-4AEE-A088-9BB80DA3FCB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marL="0" indent="0" algn="l">
              <a:buNone/>
              <a:defRPr sz="4600" b="1"/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F85DC2-EB60-41EE-B728-342488D5E6E6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5" r:id="rId1"/>
    <p:sldLayoutId id="2147484366" r:id="rId2"/>
    <p:sldLayoutId id="2147484367" r:id="rId3"/>
    <p:sldLayoutId id="2147484368" r:id="rId4"/>
    <p:sldLayoutId id="2147484369" r:id="rId5"/>
    <p:sldLayoutId id="2147484370" r:id="rId6"/>
    <p:sldLayoutId id="2147484371" r:id="rId7"/>
    <p:sldLayoutId id="2147484372" r:id="rId8"/>
    <p:sldLayoutId id="2147484373" r:id="rId9"/>
    <p:sldLayoutId id="2147484374" r:id="rId10"/>
    <p:sldLayoutId id="2147484375" r:id="rId11"/>
    <p:sldLayoutId id="2147484377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1300"/>
            <a:ext cx="9448800" cy="637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459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11510"/>
            <a:ext cx="59046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Решение:</a:t>
            </a:r>
            <a:r>
              <a:rPr lang="en-US" sz="4000" dirty="0" smtClean="0"/>
              <a:t> </a:t>
            </a:r>
            <a:r>
              <a:rPr lang="en-US" sz="4000" dirty="0"/>
              <a:t>y</a:t>
            </a:r>
            <a:r>
              <a:rPr lang="en-US" sz="4000" dirty="0" smtClean="0"/>
              <a:t>= </a:t>
            </a:r>
            <a:r>
              <a:rPr lang="ru-RU" sz="4000" dirty="0" smtClean="0"/>
              <a:t>15+4</a:t>
            </a:r>
            <a:r>
              <a:rPr lang="en-US" sz="4000" dirty="0" smtClean="0"/>
              <a:t>x</a:t>
            </a:r>
            <a:endParaRPr lang="ru-RU" sz="4000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9469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83468"/>
            <a:ext cx="7056784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ru-RU" sz="32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Функция вида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 =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kx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+ b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называется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линейной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Графиком функции вида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 =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kx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+b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является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прямая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Для построения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прямой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необходимы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только две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точки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так как через две точки проходит единственная прямая.</a:t>
            </a:r>
          </a:p>
        </p:txBody>
      </p:sp>
      <p:pic>
        <p:nvPicPr>
          <p:cNvPr id="7170" name="Picture 2" descr="D:\Мои документы\рисунки\school02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097164"/>
            <a:ext cx="3009056" cy="176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5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76" y="620688"/>
            <a:ext cx="7416824" cy="2014563"/>
          </a:xfr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Найти </a:t>
            </a:r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линейные функции</a:t>
            </a:r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560" y="2635250"/>
            <a:ext cx="3456632" cy="3455665"/>
          </a:xfrm>
        </p:spPr>
        <p:txBody>
          <a:bodyPr>
            <a:noAutofit/>
          </a:bodyPr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b="1" dirty="0" smtClean="0"/>
              <a:t>1) y = </a:t>
            </a:r>
            <a:r>
              <a:rPr lang="ru-RU" sz="3200" b="1" dirty="0" smtClean="0"/>
              <a:t>-5х+3</a:t>
            </a:r>
            <a:r>
              <a:rPr lang="en-US" sz="3200" b="1" dirty="0" smtClean="0"/>
              <a:t>                      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b="1" dirty="0" smtClean="0"/>
              <a:t>2) y = </a:t>
            </a:r>
            <a:r>
              <a:rPr lang="ru-RU" sz="3200" b="1" dirty="0" smtClean="0"/>
              <a:t>2/х-10</a:t>
            </a:r>
            <a:r>
              <a:rPr lang="en-US" sz="3200" b="1" dirty="0" smtClean="0"/>
              <a:t>                        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b="1" dirty="0" smtClean="0"/>
              <a:t>3) y=0,5-x           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b="1" dirty="0" smtClean="0"/>
              <a:t>4) y = </a:t>
            </a:r>
            <a:r>
              <a:rPr lang="ru-RU" sz="3200" b="1" dirty="0" smtClean="0"/>
              <a:t>-х</a:t>
            </a:r>
            <a:r>
              <a:rPr lang="en-US" sz="3200" b="1" dirty="0" smtClean="0"/>
              <a:t>          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b="1" dirty="0" smtClean="0"/>
              <a:t>5) y =7x+1/2-x </a:t>
            </a:r>
            <a:endParaRPr lang="ru-RU" sz="3200" b="1" dirty="0" smtClean="0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4319588" y="2780928"/>
            <a:ext cx="4824412" cy="3600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prstClr val="black"/>
                </a:solidFill>
              </a:rPr>
              <a:t>6) y = -x + 11              </a:t>
            </a:r>
          </a:p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r>
              <a:rPr lang="en-US" sz="3200" b="1" dirty="0" smtClean="0">
                <a:solidFill>
                  <a:prstClr val="black"/>
                </a:solidFill>
              </a:rPr>
              <a:t>7)</a:t>
            </a:r>
            <a:r>
              <a:rPr lang="ru-RU" sz="3200" b="1" dirty="0" smtClean="0">
                <a:solidFill>
                  <a:prstClr val="black"/>
                </a:solidFill>
              </a:rPr>
              <a:t> у = 7-9х</a:t>
            </a:r>
            <a:endParaRPr lang="en-US" sz="3200" b="1" dirty="0">
              <a:solidFill>
                <a:prstClr val="black"/>
              </a:solidFill>
            </a:endParaRPr>
          </a:p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prstClr val="black"/>
                </a:solidFill>
              </a:rPr>
              <a:t>8) </a:t>
            </a:r>
            <a:r>
              <a:rPr lang="ru-RU" sz="3200" b="1" dirty="0">
                <a:solidFill>
                  <a:prstClr val="black"/>
                </a:solidFill>
              </a:rPr>
              <a:t>у</a:t>
            </a:r>
            <a:r>
              <a:rPr lang="ru-RU" sz="3200" b="1" dirty="0" smtClean="0">
                <a:solidFill>
                  <a:prstClr val="black"/>
                </a:solidFill>
              </a:rPr>
              <a:t> = </a:t>
            </a:r>
            <a:r>
              <a:rPr lang="en-US" sz="3200" b="1" dirty="0" smtClean="0">
                <a:solidFill>
                  <a:prstClr val="black"/>
                </a:solidFill>
              </a:rPr>
              <a:t>9x-7</a:t>
            </a:r>
            <a:endParaRPr lang="en-US" sz="3200" b="1" dirty="0">
              <a:solidFill>
                <a:prstClr val="black"/>
              </a:solidFill>
            </a:endParaRPr>
          </a:p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prstClr val="black"/>
                </a:solidFill>
              </a:rPr>
              <a:t>9) y </a:t>
            </a:r>
            <a:r>
              <a:rPr lang="en-US" sz="3200" b="1" dirty="0" smtClean="0">
                <a:solidFill>
                  <a:prstClr val="black"/>
                </a:solidFill>
              </a:rPr>
              <a:t>=</a:t>
            </a:r>
            <a:r>
              <a:rPr lang="ru-RU" sz="3200" b="1" dirty="0" smtClean="0">
                <a:solidFill>
                  <a:prstClr val="black"/>
                </a:solidFill>
              </a:rPr>
              <a:t>5/</a:t>
            </a:r>
            <a:r>
              <a:rPr lang="en-US" sz="3200" b="1" dirty="0" smtClean="0">
                <a:solidFill>
                  <a:prstClr val="black"/>
                </a:solidFill>
              </a:rPr>
              <a:t>x </a:t>
            </a:r>
            <a:endParaRPr lang="en-US" sz="3200" b="1" dirty="0">
              <a:solidFill>
                <a:prstClr val="black"/>
              </a:solidFill>
            </a:endParaRPr>
          </a:p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prstClr val="black"/>
                </a:solidFill>
              </a:rPr>
              <a:t>             </a:t>
            </a:r>
            <a:r>
              <a:rPr lang="ru-RU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smtClean="0">
                <a:solidFill>
                  <a:prstClr val="black"/>
                </a:solidFill>
              </a:rPr>
              <a:t>                      </a:t>
            </a:r>
            <a:endParaRPr lang="en-US" sz="3200" b="1" dirty="0">
              <a:solidFill>
                <a:prstClr val="black"/>
              </a:solidFill>
            </a:endParaRPr>
          </a:p>
          <a:p>
            <a:pPr marL="609600" indent="-609600">
              <a:spcBef>
                <a:spcPct val="20000"/>
              </a:spcBef>
              <a:buClr>
                <a:srgbClr val="FFA94A"/>
              </a:buClr>
              <a:buSzPct val="60000"/>
              <a:buFont typeface="Wingdings" pitchFamily="2" charset="2"/>
              <a:buNone/>
            </a:pP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71470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24744"/>
            <a:ext cx="6984776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en-US" sz="3200" b="1" dirty="0">
                <a:solidFill>
                  <a:srgbClr val="3E3D2D"/>
                </a:solidFill>
              </a:rPr>
              <a:t>y</a:t>
            </a:r>
            <a:r>
              <a:rPr lang="ru-RU" sz="3200" b="1" dirty="0">
                <a:solidFill>
                  <a:srgbClr val="3E3D2D"/>
                </a:solidFill>
              </a:rPr>
              <a:t> = </a:t>
            </a:r>
            <a:r>
              <a:rPr lang="en-US" sz="3200" b="1" dirty="0" err="1">
                <a:solidFill>
                  <a:srgbClr val="3E3D2D"/>
                </a:solidFill>
              </a:rPr>
              <a:t>kx</a:t>
            </a:r>
            <a:r>
              <a:rPr lang="ru-RU" sz="3200" b="1" dirty="0">
                <a:solidFill>
                  <a:srgbClr val="3E3D2D"/>
                </a:solidFill>
              </a:rPr>
              <a:t> + </a:t>
            </a:r>
            <a:r>
              <a:rPr lang="en-US" sz="3200" b="1" dirty="0" smtClean="0">
                <a:solidFill>
                  <a:srgbClr val="3E3D2D"/>
                </a:solidFill>
              </a:rPr>
              <a:t>b</a:t>
            </a:r>
            <a:r>
              <a:rPr lang="ru-RU" sz="3200" b="1" dirty="0" smtClean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– линейная функция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х – аргумент (независимая переменная)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у – функция (зависимая переменная)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</a:t>
            </a:r>
            <a:r>
              <a:rPr lang="en-US" sz="3200" b="1" dirty="0">
                <a:solidFill>
                  <a:srgbClr val="3E3D2D"/>
                </a:solidFill>
              </a:rPr>
              <a:t>k</a:t>
            </a:r>
            <a:r>
              <a:rPr lang="ru-RU" sz="3200" b="1" dirty="0">
                <a:solidFill>
                  <a:srgbClr val="3E3D2D"/>
                </a:solidFill>
              </a:rPr>
              <a:t>, </a:t>
            </a:r>
            <a:r>
              <a:rPr lang="en-US" sz="3200" b="1" dirty="0" smtClean="0">
                <a:solidFill>
                  <a:srgbClr val="3E3D2D"/>
                </a:solidFill>
              </a:rPr>
              <a:t>b</a:t>
            </a:r>
            <a:r>
              <a:rPr lang="ru-RU" sz="3200" b="1" dirty="0" smtClean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– числа (коэффициенты)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к ≠</a:t>
            </a:r>
            <a:r>
              <a:rPr lang="en-US" sz="3200" b="1" dirty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20660"/>
            <a:ext cx="3024336" cy="219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083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84" y="404664"/>
            <a:ext cx="8421736" cy="275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962911"/>
              </p:ext>
            </p:extLst>
          </p:nvPr>
        </p:nvGraphicFramePr>
        <p:xfrm>
          <a:off x="3779912" y="3213126"/>
          <a:ext cx="3882008" cy="1174656"/>
        </p:xfrm>
        <a:graphic>
          <a:graphicData uri="http://schemas.openxmlformats.org/drawingml/2006/table">
            <a:tbl>
              <a:tblPr/>
              <a:tblGrid>
                <a:gridCol w="970502"/>
                <a:gridCol w="1117730"/>
                <a:gridCol w="823274"/>
                <a:gridCol w="970502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28" y="4818405"/>
            <a:ext cx="5040560" cy="104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 descr="D:\Мои документы\рисунки\Новая папка\040209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224" y="4803517"/>
            <a:ext cx="3293264" cy="179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9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1371600"/>
          </a:xfrm>
        </p:spPr>
        <p:txBody>
          <a:bodyPr>
            <a:noAutofit/>
          </a:bodyPr>
          <a:lstStyle/>
          <a:p>
            <a:pPr marL="0" indent="0" algn="l" eaLnBrk="1" hangingPunct="1">
              <a:buNone/>
            </a:pP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 = - 2х + 3 – линейная функция.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Графиком линейной функции является прямая,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для построения прямой нужно иметь две точки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b="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326356"/>
            <a:ext cx="5004048" cy="553164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sz="1600" b="1" dirty="0" smtClean="0"/>
              <a:t>х</a:t>
            </a:r>
            <a:r>
              <a:rPr lang="ru-RU" sz="1600" dirty="0" smtClean="0"/>
              <a:t> </a:t>
            </a:r>
            <a:r>
              <a:rPr lang="ru-RU" sz="1800" dirty="0" smtClean="0"/>
              <a:t>– независимая переменная, поэтому её значения </a:t>
            </a:r>
            <a:r>
              <a:rPr lang="ru-RU" sz="1800" b="1" dirty="0" smtClean="0"/>
              <a:t>выберем сами</a:t>
            </a:r>
            <a:r>
              <a:rPr lang="ru-RU" sz="1800" dirty="0" smtClean="0"/>
              <a:t>;</a:t>
            </a:r>
          </a:p>
          <a:p>
            <a:pPr eaLnBrk="1" hangingPunct="1">
              <a:buFontTx/>
              <a:buNone/>
            </a:pPr>
            <a:r>
              <a:rPr lang="ru-RU" sz="1800" b="1" dirty="0" smtClean="0"/>
              <a:t>У</a:t>
            </a:r>
            <a:r>
              <a:rPr lang="ru-RU" sz="1800" dirty="0" smtClean="0"/>
              <a:t> – зависимая переменная, её значение </a:t>
            </a:r>
            <a:r>
              <a:rPr lang="ru-RU" sz="1800" b="1" dirty="0" smtClean="0"/>
              <a:t>получится</a:t>
            </a:r>
            <a:r>
              <a:rPr lang="ru-RU" sz="1800" dirty="0" smtClean="0"/>
              <a:t> в результате подстановки выбранного значения  </a:t>
            </a:r>
            <a:r>
              <a:rPr lang="ru-RU" sz="1800" b="1" dirty="0" smtClean="0"/>
              <a:t>х </a:t>
            </a:r>
            <a:r>
              <a:rPr lang="ru-RU" sz="1800" dirty="0" smtClean="0"/>
              <a:t> в функцию. </a:t>
            </a:r>
          </a:p>
          <a:p>
            <a:pPr eaLnBrk="1" hangingPunct="1">
              <a:buFontTx/>
              <a:buNone/>
            </a:pPr>
            <a:r>
              <a:rPr lang="ru-RU" sz="1800" b="1" dirty="0" smtClean="0"/>
              <a:t>Результаты запишем в таблицу:</a:t>
            </a:r>
          </a:p>
        </p:txBody>
      </p:sp>
      <p:graphicFrame>
        <p:nvGraphicFramePr>
          <p:cNvPr id="23750" name="Group 19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41974461"/>
              </p:ext>
            </p:extLst>
          </p:nvPr>
        </p:nvGraphicFramePr>
        <p:xfrm>
          <a:off x="5059878" y="1630360"/>
          <a:ext cx="3962400" cy="4664079"/>
        </p:xfrm>
        <a:graphic>
          <a:graphicData uri="http://schemas.openxmlformats.org/drawingml/2006/table">
            <a:tbl>
              <a:tblPr/>
              <a:tblGrid>
                <a:gridCol w="395288"/>
                <a:gridCol w="396875"/>
                <a:gridCol w="396875"/>
                <a:gridCol w="396875"/>
                <a:gridCol w="395287"/>
                <a:gridCol w="395288"/>
                <a:gridCol w="396875"/>
                <a:gridCol w="396875"/>
                <a:gridCol w="396875"/>
                <a:gridCol w="395287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709" name="Group 157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57675648"/>
              </p:ext>
            </p:extLst>
          </p:nvPr>
        </p:nvGraphicFramePr>
        <p:xfrm>
          <a:off x="777875" y="3284984"/>
          <a:ext cx="1851819" cy="1036320"/>
        </p:xfrm>
        <a:graphic>
          <a:graphicData uri="http://schemas.openxmlformats.org/drawingml/2006/table">
            <a:tbl>
              <a:tblPr/>
              <a:tblGrid>
                <a:gridCol w="617273"/>
                <a:gridCol w="617273"/>
                <a:gridCol w="617273"/>
              </a:tblGrid>
              <a:tr h="45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03" name="Text Box 161"/>
          <p:cNvSpPr txBox="1">
            <a:spLocks noChangeArrowheads="1"/>
          </p:cNvSpPr>
          <p:nvPr/>
        </p:nvSpPr>
        <p:spPr bwMode="auto">
          <a:xfrm>
            <a:off x="685800" y="3733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15" name="Text Box 163"/>
          <p:cNvSpPr txBox="1">
            <a:spLocks noChangeArrowheads="1"/>
          </p:cNvSpPr>
          <p:nvPr/>
        </p:nvSpPr>
        <p:spPr bwMode="auto">
          <a:xfrm>
            <a:off x="1524000" y="3124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</a:rPr>
              <a:t>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716" name="Text Box 164"/>
          <p:cNvSpPr txBox="1">
            <a:spLocks noChangeArrowheads="1"/>
          </p:cNvSpPr>
          <p:nvPr/>
        </p:nvSpPr>
        <p:spPr bwMode="auto">
          <a:xfrm>
            <a:off x="2057400" y="3124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33399"/>
                </a:solidFill>
              </a:rPr>
              <a:t>2</a:t>
            </a:r>
            <a:endParaRPr lang="ru-RU" sz="2800" b="1" dirty="0">
              <a:solidFill>
                <a:srgbClr val="333399"/>
              </a:solidFill>
            </a:endParaRPr>
          </a:p>
        </p:txBody>
      </p:sp>
      <p:sp>
        <p:nvSpPr>
          <p:cNvPr id="23717" name="Text Box 165"/>
          <p:cNvSpPr txBox="1">
            <a:spLocks noChangeArrowheads="1"/>
          </p:cNvSpPr>
          <p:nvPr/>
        </p:nvSpPr>
        <p:spPr bwMode="auto">
          <a:xfrm>
            <a:off x="304800" y="4191000"/>
            <a:ext cx="3440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FF0000"/>
                </a:solidFill>
              </a:rPr>
              <a:t>Если х = 0, </a:t>
            </a:r>
            <a:r>
              <a:rPr lang="ru-RU" dirty="0" smtClean="0">
                <a:solidFill>
                  <a:srgbClr val="FF0000"/>
                </a:solidFill>
              </a:rPr>
              <a:t>то </a:t>
            </a:r>
            <a:r>
              <a:rPr lang="ru-RU" dirty="0">
                <a:solidFill>
                  <a:srgbClr val="FF0000"/>
                </a:solidFill>
              </a:rPr>
              <a:t>у = - 2</a:t>
            </a:r>
            <a:r>
              <a:rPr lang="en-US" b="1" dirty="0">
                <a:solidFill>
                  <a:srgbClr val="FF0000"/>
                </a:solidFill>
              </a:rPr>
              <a:t>·</a:t>
            </a:r>
            <a:r>
              <a:rPr lang="ru-RU" dirty="0">
                <a:solidFill>
                  <a:srgbClr val="FF0000"/>
                </a:solidFill>
              </a:rPr>
              <a:t>0 + 3 =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3</a:t>
            </a:r>
            <a:r>
              <a:rPr lang="ru-RU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718" name="Text Box 166"/>
          <p:cNvSpPr txBox="1">
            <a:spLocks noChangeArrowheads="1"/>
          </p:cNvSpPr>
          <p:nvPr/>
        </p:nvSpPr>
        <p:spPr bwMode="auto">
          <a:xfrm>
            <a:off x="1524000" y="36576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719" name="Text Box 167"/>
          <p:cNvSpPr txBox="1">
            <a:spLocks noChangeArrowheads="1"/>
          </p:cNvSpPr>
          <p:nvPr/>
        </p:nvSpPr>
        <p:spPr bwMode="auto">
          <a:xfrm>
            <a:off x="304800" y="4572000"/>
            <a:ext cx="3965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333399"/>
                </a:solidFill>
              </a:rPr>
              <a:t>Если х=2, то у = -2</a:t>
            </a:r>
            <a:r>
              <a:rPr lang="en-US" b="1">
                <a:solidFill>
                  <a:srgbClr val="333399"/>
                </a:solidFill>
              </a:rPr>
              <a:t>·</a:t>
            </a:r>
            <a:r>
              <a:rPr lang="ru-RU">
                <a:solidFill>
                  <a:srgbClr val="333399"/>
                </a:solidFill>
              </a:rPr>
              <a:t>2+3 = - 4+3= </a:t>
            </a:r>
            <a:r>
              <a:rPr lang="ru-RU" sz="2800" b="1">
                <a:solidFill>
                  <a:srgbClr val="333399"/>
                </a:solidFill>
              </a:rPr>
              <a:t>-1</a:t>
            </a:r>
            <a:r>
              <a:rPr lang="ru-RU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720" name="Text Box 168"/>
          <p:cNvSpPr txBox="1">
            <a:spLocks noChangeArrowheads="1"/>
          </p:cNvSpPr>
          <p:nvPr/>
        </p:nvSpPr>
        <p:spPr bwMode="auto">
          <a:xfrm>
            <a:off x="1981200" y="3657600"/>
            <a:ext cx="600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33399"/>
                </a:solidFill>
              </a:rPr>
              <a:t>- 1</a:t>
            </a:r>
            <a:endParaRPr lang="ru-RU" sz="2800" b="1" dirty="0">
              <a:solidFill>
                <a:srgbClr val="333399"/>
              </a:solidFill>
            </a:endParaRPr>
          </a:p>
        </p:txBody>
      </p:sp>
      <p:sp>
        <p:nvSpPr>
          <p:cNvPr id="23721" name="Text Box 169"/>
          <p:cNvSpPr txBox="1">
            <a:spLocks noChangeArrowheads="1"/>
          </p:cNvSpPr>
          <p:nvPr/>
        </p:nvSpPr>
        <p:spPr bwMode="auto">
          <a:xfrm>
            <a:off x="179512" y="5091112"/>
            <a:ext cx="388843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Точки </a:t>
            </a:r>
            <a:r>
              <a:rPr lang="ru-RU" sz="2800" b="1" dirty="0">
                <a:solidFill>
                  <a:srgbClr val="FF0000"/>
                </a:solidFill>
              </a:rPr>
              <a:t>(0;3)</a:t>
            </a:r>
            <a:r>
              <a:rPr lang="ru-RU" dirty="0">
                <a:solidFill>
                  <a:srgbClr val="000000"/>
                </a:solidFill>
              </a:rPr>
              <a:t> и </a:t>
            </a:r>
            <a:r>
              <a:rPr lang="ru-RU" sz="2800" b="1" dirty="0">
                <a:solidFill>
                  <a:srgbClr val="333399"/>
                </a:solidFill>
              </a:rPr>
              <a:t>(2; -1)</a:t>
            </a:r>
            <a:r>
              <a:rPr lang="ru-RU" dirty="0">
                <a:solidFill>
                  <a:srgbClr val="000000"/>
                </a:solidFill>
              </a:rPr>
              <a:t> отметим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на координатной плоскости и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проведем через них прямую.</a:t>
            </a:r>
          </a:p>
        </p:txBody>
      </p:sp>
      <p:sp>
        <p:nvSpPr>
          <p:cNvPr id="23722" name="Line 170"/>
          <p:cNvSpPr>
            <a:spLocks noChangeShapeType="1"/>
          </p:cNvSpPr>
          <p:nvPr/>
        </p:nvSpPr>
        <p:spPr bwMode="auto">
          <a:xfrm>
            <a:off x="4648200" y="4191000"/>
            <a:ext cx="434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3" name="Text Box 171"/>
          <p:cNvSpPr txBox="1">
            <a:spLocks noChangeArrowheads="1"/>
          </p:cNvSpPr>
          <p:nvPr/>
        </p:nvSpPr>
        <p:spPr bwMode="auto">
          <a:xfrm>
            <a:off x="86868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23724" name="Line 172"/>
          <p:cNvSpPr>
            <a:spLocks noChangeShapeType="1"/>
          </p:cNvSpPr>
          <p:nvPr/>
        </p:nvSpPr>
        <p:spPr bwMode="auto">
          <a:xfrm flipV="1">
            <a:off x="6705600" y="1219200"/>
            <a:ext cx="0" cy="502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6" name="Text Box 174"/>
          <p:cNvSpPr txBox="1">
            <a:spLocks noChangeArrowheads="1"/>
          </p:cNvSpPr>
          <p:nvPr/>
        </p:nvSpPr>
        <p:spPr bwMode="auto">
          <a:xfrm>
            <a:off x="6705600" y="1143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у</a:t>
            </a:r>
          </a:p>
        </p:txBody>
      </p:sp>
      <p:sp>
        <p:nvSpPr>
          <p:cNvPr id="23727" name="Text Box 175"/>
          <p:cNvSpPr txBox="1">
            <a:spLocks noChangeArrowheads="1"/>
          </p:cNvSpPr>
          <p:nvPr/>
        </p:nvSpPr>
        <p:spPr bwMode="auto">
          <a:xfrm>
            <a:off x="64008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728" name="Text Box 176"/>
          <p:cNvSpPr txBox="1">
            <a:spLocks noChangeArrowheads="1"/>
          </p:cNvSpPr>
          <p:nvPr/>
        </p:nvSpPr>
        <p:spPr bwMode="auto">
          <a:xfrm>
            <a:off x="69342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729" name="Text Box 177"/>
          <p:cNvSpPr txBox="1">
            <a:spLocks noChangeArrowheads="1"/>
          </p:cNvSpPr>
          <p:nvPr/>
        </p:nvSpPr>
        <p:spPr bwMode="auto">
          <a:xfrm>
            <a:off x="6705600" y="35052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730" name="Oval 178"/>
          <p:cNvSpPr>
            <a:spLocks noChangeArrowheads="1"/>
          </p:cNvSpPr>
          <p:nvPr/>
        </p:nvSpPr>
        <p:spPr bwMode="auto">
          <a:xfrm>
            <a:off x="6629400" y="25527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1" name="Oval 179"/>
          <p:cNvSpPr>
            <a:spLocks noChangeArrowheads="1"/>
          </p:cNvSpPr>
          <p:nvPr/>
        </p:nvSpPr>
        <p:spPr bwMode="auto">
          <a:xfrm>
            <a:off x="7416800" y="4635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5" name="Line 183"/>
          <p:cNvSpPr>
            <a:spLocks noChangeShapeType="1"/>
          </p:cNvSpPr>
          <p:nvPr/>
        </p:nvSpPr>
        <p:spPr bwMode="auto">
          <a:xfrm>
            <a:off x="6413500" y="1828800"/>
            <a:ext cx="1600200" cy="42672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36" name="Text Box 184"/>
          <p:cNvSpPr txBox="1">
            <a:spLocks noChangeArrowheads="1"/>
          </p:cNvSpPr>
          <p:nvPr/>
        </p:nvSpPr>
        <p:spPr bwMode="auto">
          <a:xfrm>
            <a:off x="5334000" y="2133600"/>
            <a:ext cx="1177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У= - 2х+3</a:t>
            </a:r>
          </a:p>
        </p:txBody>
      </p:sp>
      <p:sp>
        <p:nvSpPr>
          <p:cNvPr id="23737" name="Text Box 185"/>
          <p:cNvSpPr txBox="1">
            <a:spLocks noChangeArrowheads="1"/>
          </p:cNvSpPr>
          <p:nvPr/>
        </p:nvSpPr>
        <p:spPr bwMode="auto">
          <a:xfrm>
            <a:off x="6781800" y="24384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3738" name="Text Box 186"/>
          <p:cNvSpPr txBox="1">
            <a:spLocks noChangeArrowheads="1"/>
          </p:cNvSpPr>
          <p:nvPr/>
        </p:nvSpPr>
        <p:spPr bwMode="auto">
          <a:xfrm>
            <a:off x="73152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3739" name="Text Box 187"/>
          <p:cNvSpPr txBox="1">
            <a:spLocks noChangeArrowheads="1"/>
          </p:cNvSpPr>
          <p:nvPr/>
        </p:nvSpPr>
        <p:spPr bwMode="auto">
          <a:xfrm>
            <a:off x="6705600" y="4572000"/>
            <a:ext cx="45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- 1</a:t>
            </a:r>
          </a:p>
        </p:txBody>
      </p:sp>
      <p:sp>
        <p:nvSpPr>
          <p:cNvPr id="23744" name="Text Box 192"/>
          <p:cNvSpPr txBox="1">
            <a:spLocks noChangeArrowheads="1"/>
          </p:cNvSpPr>
          <p:nvPr/>
        </p:nvSpPr>
        <p:spPr bwMode="auto">
          <a:xfrm>
            <a:off x="3151188" y="3505200"/>
            <a:ext cx="1366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9900"/>
                </a:solidFill>
              </a:rPr>
              <a:t>выбираем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9900"/>
                </a:solidFill>
              </a:rPr>
              <a:t>сами</a:t>
            </a:r>
          </a:p>
        </p:txBody>
      </p:sp>
      <p:sp>
        <p:nvSpPr>
          <p:cNvPr id="23746" name="Line 194"/>
          <p:cNvSpPr>
            <a:spLocks noChangeShapeType="1"/>
          </p:cNvSpPr>
          <p:nvPr/>
        </p:nvSpPr>
        <p:spPr bwMode="auto">
          <a:xfrm flipH="1" flipV="1">
            <a:off x="1828800" y="3505200"/>
            <a:ext cx="1600200" cy="3810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47" name="Line 195"/>
          <p:cNvSpPr>
            <a:spLocks noChangeShapeType="1"/>
          </p:cNvSpPr>
          <p:nvPr/>
        </p:nvSpPr>
        <p:spPr bwMode="auto">
          <a:xfrm flipH="1" flipV="1">
            <a:off x="2362200" y="3352800"/>
            <a:ext cx="1066800" cy="5334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312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2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2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2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1000"/>
                                        <p:tgtEl>
                                          <p:spTgt spid="2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2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6" dur="5000"/>
                                        <p:tgtEl>
                                          <p:spTgt spid="2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2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15" grpId="0"/>
      <p:bldP spid="23717" grpId="0"/>
      <p:bldP spid="23718" grpId="0"/>
      <p:bldP spid="23719" grpId="0"/>
      <p:bldP spid="23720" grpId="0"/>
      <p:bldP spid="23721" grpId="0"/>
      <p:bldP spid="23722" grpId="0" animBg="1"/>
      <p:bldP spid="23723" grpId="0"/>
      <p:bldP spid="23724" grpId="0" animBg="1"/>
      <p:bldP spid="23726" grpId="0"/>
      <p:bldP spid="23730" grpId="0" animBg="1"/>
      <p:bldP spid="23731" grpId="0" animBg="1"/>
      <p:bldP spid="23735" grpId="0" animBg="1"/>
      <p:bldP spid="23736" grpId="0"/>
      <p:bldP spid="23737" grpId="0"/>
      <p:bldP spid="23738" grpId="0"/>
      <p:bldP spid="23739" grpId="0"/>
      <p:bldP spid="23744" grpId="0"/>
      <p:bldP spid="23746" grpId="0" animBg="1"/>
      <p:bldP spid="237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3"/>
          <p:cNvSpPr>
            <a:spLocks noChangeShapeType="1"/>
          </p:cNvSpPr>
          <p:nvPr/>
        </p:nvSpPr>
        <p:spPr bwMode="auto">
          <a:xfrm>
            <a:off x="2286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>
            <a:off x="89154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 rot="5400000">
            <a:off x="4572000" y="22098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 rot="5400000">
            <a:off x="4572000" y="-41910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167640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8080"/>
              </a:solidFill>
              <a:latin typeface="Arial"/>
              <a:cs typeface="Arial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82628" y="332657"/>
            <a:ext cx="79301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800" dirty="0">
                <a:solidFill>
                  <a:srgbClr val="000000"/>
                </a:solidFill>
              </a:rPr>
              <a:t>Построить график линейной функции </a:t>
            </a:r>
            <a:r>
              <a:rPr lang="ru-RU" sz="2800" i="1" dirty="0">
                <a:solidFill>
                  <a:srgbClr val="000000"/>
                </a:solidFill>
              </a:rPr>
              <a:t>у</a:t>
            </a:r>
            <a:r>
              <a:rPr lang="ru-RU" sz="2800" dirty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</a:rPr>
              <a:t>-</a:t>
            </a:r>
            <a:r>
              <a:rPr lang="ru-RU" sz="2800" dirty="0" smtClean="0">
                <a:solidFill>
                  <a:srgbClr val="000000"/>
                </a:solidFill>
              </a:rPr>
              <a:t>2</a:t>
            </a:r>
            <a:r>
              <a:rPr lang="ru-RU" sz="2800" i="1" dirty="0" smtClean="0">
                <a:solidFill>
                  <a:srgbClr val="000000"/>
                </a:solidFill>
              </a:rPr>
              <a:t>х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>
                <a:solidFill>
                  <a:srgbClr val="000000"/>
                </a:solidFill>
              </a:rPr>
              <a:t>+3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981200" y="1143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Составим таблицу:</a:t>
            </a:r>
          </a:p>
        </p:txBody>
      </p: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1752600" y="1905000"/>
            <a:ext cx="2514600" cy="1143000"/>
            <a:chOff x="1152" y="2736"/>
            <a:chExt cx="1200" cy="528"/>
          </a:xfrm>
        </p:grpSpPr>
        <p:sp>
          <p:nvSpPr>
            <p:cNvPr id="2" name="Line 12"/>
            <p:cNvSpPr>
              <a:spLocks noChangeShapeType="1"/>
            </p:cNvSpPr>
            <p:nvPr/>
          </p:nvSpPr>
          <p:spPr bwMode="auto">
            <a:xfrm>
              <a:off x="1152" y="3024"/>
              <a:ext cx="1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3" name="Line 13"/>
            <p:cNvSpPr>
              <a:spLocks noChangeShapeType="1"/>
            </p:cNvSpPr>
            <p:nvPr/>
          </p:nvSpPr>
          <p:spPr bwMode="auto">
            <a:xfrm>
              <a:off x="1488" y="273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4" name="Line 14"/>
            <p:cNvSpPr>
              <a:spLocks noChangeShapeType="1"/>
            </p:cNvSpPr>
            <p:nvPr/>
          </p:nvSpPr>
          <p:spPr bwMode="auto">
            <a:xfrm>
              <a:off x="1920" y="273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</p:grp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905000" y="2057400"/>
            <a:ext cx="609600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3333CC"/>
                </a:solidFill>
              </a:rPr>
              <a:t>х</a:t>
            </a:r>
          </a:p>
          <a:p>
            <a:pPr eaLnBrk="1" fontAlgn="base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3333CC"/>
                </a:solidFill>
              </a:rPr>
              <a:t>у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667000" y="1981200"/>
            <a:ext cx="381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2BAB2B"/>
                </a:solidFill>
              </a:rPr>
              <a:t>03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3505200" y="2057400"/>
            <a:ext cx="5334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 dirty="0">
                <a:solidFill>
                  <a:srgbClr val="2BAB2B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 smtClean="0">
                <a:solidFill>
                  <a:srgbClr val="2BAB2B"/>
                </a:solidFill>
              </a:rPr>
              <a:t>1</a:t>
            </a:r>
            <a:endParaRPr lang="ru-RU" i="1" dirty="0">
              <a:solidFill>
                <a:srgbClr val="2BAB2B"/>
              </a:solidFill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33400" y="3733800"/>
            <a:ext cx="41148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Построим на координатной плоскости точки (</a:t>
            </a:r>
            <a:r>
              <a:rPr lang="ru-RU" dirty="0">
                <a:solidFill>
                  <a:srgbClr val="2BAB2B"/>
                </a:solidFill>
              </a:rPr>
              <a:t>0</a:t>
            </a:r>
            <a:r>
              <a:rPr lang="ru-RU" dirty="0">
                <a:solidFill>
                  <a:srgbClr val="000000"/>
                </a:solidFill>
              </a:rPr>
              <a:t>;</a:t>
            </a:r>
            <a:r>
              <a:rPr lang="ru-RU" dirty="0">
                <a:solidFill>
                  <a:srgbClr val="2BAB2B"/>
                </a:solidFill>
              </a:rPr>
              <a:t>3</a:t>
            </a:r>
            <a:r>
              <a:rPr lang="ru-RU" dirty="0">
                <a:solidFill>
                  <a:srgbClr val="000000"/>
                </a:solidFill>
              </a:rPr>
              <a:t>) и (</a:t>
            </a:r>
            <a:r>
              <a:rPr lang="ru-RU" dirty="0">
                <a:solidFill>
                  <a:srgbClr val="2BAB2B"/>
                </a:solidFill>
              </a:rPr>
              <a:t>1</a:t>
            </a:r>
            <a:r>
              <a:rPr lang="ru-RU" dirty="0">
                <a:solidFill>
                  <a:srgbClr val="000000"/>
                </a:solidFill>
              </a:rPr>
              <a:t>;</a:t>
            </a:r>
            <a:r>
              <a:rPr lang="ru-RU" dirty="0">
                <a:solidFill>
                  <a:srgbClr val="2BAB2B"/>
                </a:solidFill>
              </a:rPr>
              <a:t>5</a:t>
            </a:r>
            <a:r>
              <a:rPr lang="ru-RU" dirty="0">
                <a:solidFill>
                  <a:srgbClr val="000000"/>
                </a:solidFill>
              </a:rPr>
              <a:t>) 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57200" y="5257800"/>
            <a:ext cx="408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000000"/>
                </a:solidFill>
              </a:rPr>
              <a:t>и проведем через них прямую</a:t>
            </a:r>
          </a:p>
        </p:txBody>
      </p:sp>
      <p:grpSp>
        <p:nvGrpSpPr>
          <p:cNvPr id="6201" name="Group 57"/>
          <p:cNvGrpSpPr>
            <a:grpSpLocks/>
          </p:cNvGrpSpPr>
          <p:nvPr/>
        </p:nvGrpSpPr>
        <p:grpSpPr bwMode="auto">
          <a:xfrm>
            <a:off x="4955225" y="1807349"/>
            <a:ext cx="3657600" cy="4191000"/>
            <a:chOff x="3120" y="1152"/>
            <a:chExt cx="2304" cy="2640"/>
          </a:xfrm>
        </p:grpSpPr>
        <p:sp>
          <p:nvSpPr>
            <p:cNvPr id="6169" name="Rectangle 22"/>
            <p:cNvSpPr>
              <a:spLocks noChangeArrowheads="1"/>
            </p:cNvSpPr>
            <p:nvPr/>
          </p:nvSpPr>
          <p:spPr bwMode="auto">
            <a:xfrm>
              <a:off x="3120" y="1152"/>
              <a:ext cx="2304" cy="26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0" name="Line 23"/>
            <p:cNvSpPr>
              <a:spLocks noChangeShapeType="1"/>
            </p:cNvSpPr>
            <p:nvPr/>
          </p:nvSpPr>
          <p:spPr bwMode="auto">
            <a:xfrm>
              <a:off x="3120" y="186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1" name="Line 24"/>
            <p:cNvSpPr>
              <a:spLocks noChangeShapeType="1"/>
            </p:cNvSpPr>
            <p:nvPr/>
          </p:nvSpPr>
          <p:spPr bwMode="auto">
            <a:xfrm>
              <a:off x="3120" y="2080"/>
              <a:ext cx="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2" name="Line 25"/>
            <p:cNvSpPr>
              <a:spLocks noChangeShapeType="1"/>
            </p:cNvSpPr>
            <p:nvPr/>
          </p:nvSpPr>
          <p:spPr bwMode="auto">
            <a:xfrm>
              <a:off x="3120" y="229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3" name="Line 26"/>
            <p:cNvSpPr>
              <a:spLocks noChangeShapeType="1"/>
            </p:cNvSpPr>
            <p:nvPr/>
          </p:nvSpPr>
          <p:spPr bwMode="auto">
            <a:xfrm>
              <a:off x="3120" y="250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4" name="Line 27"/>
            <p:cNvSpPr>
              <a:spLocks noChangeShapeType="1"/>
            </p:cNvSpPr>
            <p:nvPr/>
          </p:nvSpPr>
          <p:spPr bwMode="auto">
            <a:xfrm>
              <a:off x="3120" y="29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5" name="Line 28"/>
            <p:cNvSpPr>
              <a:spLocks noChangeShapeType="1"/>
            </p:cNvSpPr>
            <p:nvPr/>
          </p:nvSpPr>
          <p:spPr bwMode="auto">
            <a:xfrm>
              <a:off x="3120" y="272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6" name="Line 29"/>
            <p:cNvSpPr>
              <a:spLocks noChangeShapeType="1"/>
            </p:cNvSpPr>
            <p:nvPr/>
          </p:nvSpPr>
          <p:spPr bwMode="auto">
            <a:xfrm>
              <a:off x="3120" y="336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7" name="Line 30"/>
            <p:cNvSpPr>
              <a:spLocks noChangeShapeType="1"/>
            </p:cNvSpPr>
            <p:nvPr/>
          </p:nvSpPr>
          <p:spPr bwMode="auto">
            <a:xfrm>
              <a:off x="3120" y="357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8" name="Line 31"/>
            <p:cNvSpPr>
              <a:spLocks noChangeShapeType="1"/>
            </p:cNvSpPr>
            <p:nvPr/>
          </p:nvSpPr>
          <p:spPr bwMode="auto">
            <a:xfrm>
              <a:off x="3120" y="1651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9" name="Line 32"/>
            <p:cNvSpPr>
              <a:spLocks noChangeShapeType="1"/>
            </p:cNvSpPr>
            <p:nvPr/>
          </p:nvSpPr>
          <p:spPr bwMode="auto">
            <a:xfrm>
              <a:off x="3120" y="1437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0" name="Line 33"/>
            <p:cNvSpPr>
              <a:spLocks noChangeShapeType="1"/>
            </p:cNvSpPr>
            <p:nvPr/>
          </p:nvSpPr>
          <p:spPr bwMode="auto">
            <a:xfrm>
              <a:off x="3992" y="1223"/>
              <a:ext cx="0" cy="256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1" name="Line 34"/>
            <p:cNvSpPr>
              <a:spLocks noChangeShapeType="1"/>
            </p:cNvSpPr>
            <p:nvPr/>
          </p:nvSpPr>
          <p:spPr bwMode="auto">
            <a:xfrm rot="5400000">
              <a:off x="4272" y="1998"/>
              <a:ext cx="0" cy="23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2" name="Line 35"/>
            <p:cNvSpPr>
              <a:spLocks noChangeShapeType="1"/>
            </p:cNvSpPr>
            <p:nvPr/>
          </p:nvSpPr>
          <p:spPr bwMode="auto">
            <a:xfrm flipV="1">
              <a:off x="4179" y="1152"/>
              <a:ext cx="0" cy="9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3" name="Line 36"/>
            <p:cNvSpPr>
              <a:spLocks noChangeShapeType="1"/>
            </p:cNvSpPr>
            <p:nvPr/>
          </p:nvSpPr>
          <p:spPr bwMode="auto">
            <a:xfrm flipV="1">
              <a:off x="436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4" name="Line 37"/>
            <p:cNvSpPr>
              <a:spLocks noChangeShapeType="1"/>
            </p:cNvSpPr>
            <p:nvPr/>
          </p:nvSpPr>
          <p:spPr bwMode="auto">
            <a:xfrm flipV="1">
              <a:off x="4552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5" name="Line 38"/>
            <p:cNvSpPr>
              <a:spLocks noChangeShapeType="1"/>
            </p:cNvSpPr>
            <p:nvPr/>
          </p:nvSpPr>
          <p:spPr bwMode="auto">
            <a:xfrm flipV="1">
              <a:off x="4739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6" name="Line 39"/>
            <p:cNvSpPr>
              <a:spLocks noChangeShapeType="1"/>
            </p:cNvSpPr>
            <p:nvPr/>
          </p:nvSpPr>
          <p:spPr bwMode="auto">
            <a:xfrm flipV="1">
              <a:off x="4926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7" name="Line 40"/>
            <p:cNvSpPr>
              <a:spLocks noChangeShapeType="1"/>
            </p:cNvSpPr>
            <p:nvPr/>
          </p:nvSpPr>
          <p:spPr bwMode="auto">
            <a:xfrm flipV="1">
              <a:off x="5113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8" name="Line 41"/>
            <p:cNvSpPr>
              <a:spLocks noChangeShapeType="1"/>
            </p:cNvSpPr>
            <p:nvPr/>
          </p:nvSpPr>
          <p:spPr bwMode="auto">
            <a:xfrm flipV="1">
              <a:off x="5299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9" name="Line 42"/>
            <p:cNvSpPr>
              <a:spLocks noChangeShapeType="1"/>
            </p:cNvSpPr>
            <p:nvPr/>
          </p:nvSpPr>
          <p:spPr bwMode="auto">
            <a:xfrm flipV="1">
              <a:off x="380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0" name="Line 43"/>
            <p:cNvSpPr>
              <a:spLocks noChangeShapeType="1"/>
            </p:cNvSpPr>
            <p:nvPr/>
          </p:nvSpPr>
          <p:spPr bwMode="auto">
            <a:xfrm flipV="1">
              <a:off x="3618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1" name="Line 44"/>
            <p:cNvSpPr>
              <a:spLocks noChangeShapeType="1"/>
            </p:cNvSpPr>
            <p:nvPr/>
          </p:nvSpPr>
          <p:spPr bwMode="auto">
            <a:xfrm flipV="1">
              <a:off x="3431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2" name="Line 45"/>
            <p:cNvSpPr>
              <a:spLocks noChangeShapeType="1"/>
            </p:cNvSpPr>
            <p:nvPr/>
          </p:nvSpPr>
          <p:spPr bwMode="auto">
            <a:xfrm flipV="1">
              <a:off x="324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3" name="Text Box 46"/>
            <p:cNvSpPr txBox="1">
              <a:spLocks noChangeArrowheads="1"/>
            </p:cNvSpPr>
            <p:nvPr/>
          </p:nvSpPr>
          <p:spPr bwMode="auto">
            <a:xfrm>
              <a:off x="5113" y="3150"/>
              <a:ext cx="2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b="1" i="1">
                  <a:solidFill>
                    <a:srgbClr val="3333CC"/>
                  </a:solidFill>
                </a:rPr>
                <a:t>х</a:t>
              </a:r>
            </a:p>
          </p:txBody>
        </p:sp>
        <p:sp>
          <p:nvSpPr>
            <p:cNvPr id="6194" name="Text Box 47"/>
            <p:cNvSpPr txBox="1">
              <a:spLocks noChangeArrowheads="1"/>
            </p:cNvSpPr>
            <p:nvPr/>
          </p:nvSpPr>
          <p:spPr bwMode="auto">
            <a:xfrm>
              <a:off x="4128" y="31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1800">
                  <a:solidFill>
                    <a:srgbClr val="2BAB2B"/>
                  </a:solidFill>
                </a:rPr>
                <a:t>1</a:t>
              </a:r>
            </a:p>
          </p:txBody>
        </p:sp>
        <p:sp>
          <p:nvSpPr>
            <p:cNvPr id="6195" name="Text Box 48"/>
            <p:cNvSpPr txBox="1">
              <a:spLocks noChangeArrowheads="1"/>
            </p:cNvSpPr>
            <p:nvPr/>
          </p:nvSpPr>
          <p:spPr bwMode="auto">
            <a:xfrm>
              <a:off x="3792" y="3120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1800">
                  <a:solidFill>
                    <a:srgbClr val="2BAB2B"/>
                  </a:solidFill>
                </a:rPr>
                <a:t>0</a:t>
              </a:r>
            </a:p>
          </p:txBody>
        </p:sp>
        <p:sp>
          <p:nvSpPr>
            <p:cNvPr id="6196" name="Text Box 49"/>
            <p:cNvSpPr txBox="1">
              <a:spLocks noChangeArrowheads="1"/>
            </p:cNvSpPr>
            <p:nvPr/>
          </p:nvSpPr>
          <p:spPr bwMode="auto">
            <a:xfrm>
              <a:off x="3758" y="2808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800" dirty="0" smtClean="0">
                  <a:solidFill>
                    <a:srgbClr val="2BAB2B"/>
                  </a:solidFill>
                </a:rPr>
                <a:t>1</a:t>
              </a:r>
              <a:endParaRPr lang="ru-RU" sz="1800" dirty="0">
                <a:solidFill>
                  <a:srgbClr val="2BAB2B"/>
                </a:solidFill>
              </a:endParaRPr>
            </a:p>
          </p:txBody>
        </p:sp>
        <p:sp>
          <p:nvSpPr>
            <p:cNvPr id="6197" name="Line 50"/>
            <p:cNvSpPr>
              <a:spLocks noChangeShapeType="1"/>
            </p:cNvSpPr>
            <p:nvPr/>
          </p:nvSpPr>
          <p:spPr bwMode="auto">
            <a:xfrm>
              <a:off x="4179" y="2080"/>
              <a:ext cx="12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8" name="Line 51"/>
            <p:cNvSpPr>
              <a:spLocks noChangeShapeType="1"/>
            </p:cNvSpPr>
            <p:nvPr/>
          </p:nvSpPr>
          <p:spPr bwMode="auto">
            <a:xfrm flipV="1">
              <a:off x="4179" y="3150"/>
              <a:ext cx="0" cy="6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9" name="Text Box 52"/>
            <p:cNvSpPr txBox="1">
              <a:spLocks noChangeArrowheads="1"/>
            </p:cNvSpPr>
            <p:nvPr/>
          </p:nvSpPr>
          <p:spPr bwMode="auto">
            <a:xfrm>
              <a:off x="3743" y="2294"/>
              <a:ext cx="37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2000">
                  <a:solidFill>
                    <a:srgbClr val="2BAB2B"/>
                  </a:solidFill>
                </a:rPr>
                <a:t>3</a:t>
              </a:r>
            </a:p>
          </p:txBody>
        </p:sp>
        <p:sp>
          <p:nvSpPr>
            <p:cNvPr id="6200" name="Line 53"/>
            <p:cNvSpPr>
              <a:spLocks noChangeShapeType="1"/>
            </p:cNvSpPr>
            <p:nvPr/>
          </p:nvSpPr>
          <p:spPr bwMode="auto">
            <a:xfrm>
              <a:off x="4179" y="2080"/>
              <a:ext cx="0" cy="10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5" name="Line 54"/>
            <p:cNvSpPr>
              <a:spLocks noChangeShapeType="1"/>
            </p:cNvSpPr>
            <p:nvPr/>
          </p:nvSpPr>
          <p:spPr bwMode="auto">
            <a:xfrm>
              <a:off x="3992" y="2080"/>
              <a:ext cx="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" name="Text Box 56"/>
            <p:cNvSpPr txBox="1">
              <a:spLocks noChangeArrowheads="1"/>
            </p:cNvSpPr>
            <p:nvPr/>
          </p:nvSpPr>
          <p:spPr bwMode="auto">
            <a:xfrm>
              <a:off x="3696" y="12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b="1" i="1">
                  <a:solidFill>
                    <a:srgbClr val="3333CC"/>
                  </a:solidFill>
                </a:rPr>
                <a:t>у</a:t>
              </a:r>
            </a:p>
          </p:txBody>
        </p:sp>
      </p:grpSp>
      <p:sp>
        <p:nvSpPr>
          <p:cNvPr id="6205" name="Oval 61"/>
          <p:cNvSpPr>
            <a:spLocks noChangeArrowheads="1"/>
          </p:cNvSpPr>
          <p:nvPr/>
        </p:nvSpPr>
        <p:spPr bwMode="auto">
          <a:xfrm flipV="1">
            <a:off x="6318888" y="3938178"/>
            <a:ext cx="84534" cy="11271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206" name="Line 62"/>
          <p:cNvSpPr>
            <a:spLocks noChangeShapeType="1"/>
          </p:cNvSpPr>
          <p:nvPr/>
        </p:nvSpPr>
        <p:spPr bwMode="auto">
          <a:xfrm rot="21434458" flipH="1" flipV="1">
            <a:off x="6067613" y="3288827"/>
            <a:ext cx="818460" cy="1913891"/>
          </a:xfrm>
          <a:prstGeom prst="line">
            <a:avLst/>
          </a:prstGeom>
          <a:noFill/>
          <a:ln w="38100">
            <a:solidFill>
              <a:srgbClr val="FF272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207" name="WordArt 63"/>
          <p:cNvSpPr>
            <a:spLocks noChangeArrowheads="1" noChangeShapeType="1" noTextEdit="1"/>
          </p:cNvSpPr>
          <p:nvPr/>
        </p:nvSpPr>
        <p:spPr bwMode="auto">
          <a:xfrm rot="-3756322" flipH="1">
            <a:off x="6645843" y="2227397"/>
            <a:ext cx="1479914" cy="15217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95" name="Oval 61"/>
          <p:cNvSpPr>
            <a:spLocks noChangeArrowheads="1"/>
          </p:cNvSpPr>
          <p:nvPr/>
        </p:nvSpPr>
        <p:spPr bwMode="auto">
          <a:xfrm flipV="1">
            <a:off x="6604203" y="4654514"/>
            <a:ext cx="67349" cy="628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69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55" presetID="24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 autoUpdateAnimBg="0"/>
      <p:bldP spid="6154" grpId="0" autoUpdateAnimBg="0"/>
      <p:bldP spid="6159" grpId="0" autoUpdateAnimBg="0"/>
      <p:bldP spid="6161" grpId="0" autoUpdateAnimBg="0"/>
      <p:bldP spid="6162" grpId="0" autoUpdateAnimBg="0"/>
      <p:bldP spid="6163" grpId="0" autoUpdateAnimBg="0"/>
      <p:bldP spid="6164" grpId="0" autoUpdateAnimBg="0"/>
      <p:bldP spid="6205" grpId="0" animBg="1"/>
      <p:bldP spid="6206" grpId="0" animBg="1"/>
      <p:bldP spid="6207" grpId="0" animBg="1"/>
      <p:bldP spid="9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992888" cy="3225744"/>
          </a:xfrm>
        </p:spPr>
        <p:txBody>
          <a:bodyPr>
            <a:normAutofit/>
          </a:bodyPr>
          <a:lstStyle/>
          <a:p>
            <a:r>
              <a:rPr lang="ru-RU" sz="4300" dirty="0" smtClean="0"/>
              <a:t>                                                 </a:t>
            </a:r>
            <a:r>
              <a:rPr lang="ru-RU" sz="3200" dirty="0" smtClean="0"/>
              <a:t>              </a:t>
            </a:r>
            <a:endParaRPr lang="en-US" sz="43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8136904" cy="1296144"/>
          </a:xfrm>
        </p:spPr>
        <p:txBody>
          <a:bodyPr/>
          <a:lstStyle/>
          <a:p>
            <a:pPr lvl="1"/>
            <a:r>
              <a:rPr lang="ru-RU" sz="3600" dirty="0" smtClean="0"/>
              <a:t>Найти значение линейной функции  1) </a:t>
            </a:r>
            <a:r>
              <a:rPr lang="en-US" sz="3600" dirty="0" smtClean="0"/>
              <a:t>y=x-</a:t>
            </a:r>
            <a:r>
              <a:rPr lang="ru-RU" sz="3600" dirty="0" smtClean="0"/>
              <a:t>4 и 2)</a:t>
            </a:r>
            <a:r>
              <a:rPr lang="en-US" sz="3600" dirty="0" smtClean="0"/>
              <a:t>y=-x+4</a:t>
            </a:r>
            <a:br>
              <a:rPr lang="en-US" sz="3600" dirty="0" smtClean="0"/>
            </a:br>
            <a:r>
              <a:rPr lang="ru-RU" sz="3600" dirty="0" smtClean="0"/>
              <a:t> </a:t>
            </a:r>
            <a:r>
              <a:rPr lang="en-US" sz="3600" dirty="0" smtClean="0"/>
              <a:t> </a:t>
            </a:r>
            <a:r>
              <a:rPr lang="ru-RU" sz="3600" dirty="0" smtClean="0"/>
              <a:t>при заданном значении аргумента, заполнив таблицу и  построить график:</a:t>
            </a:r>
            <a:br>
              <a:rPr lang="ru-RU" sz="3600" dirty="0" smtClean="0"/>
            </a:b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796442"/>
              </p:ext>
            </p:extLst>
          </p:nvPr>
        </p:nvGraphicFramePr>
        <p:xfrm>
          <a:off x="395537" y="3212976"/>
          <a:ext cx="8136905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381"/>
                <a:gridCol w="1627381"/>
                <a:gridCol w="1627381"/>
                <a:gridCol w="1627381"/>
                <a:gridCol w="1627381"/>
              </a:tblGrid>
              <a:tr h="13904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82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468313" y="2020094"/>
            <a:ext cx="8424862" cy="396081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1" name="Заголовок 40"/>
          <p:cNvSpPr>
            <a:spLocks noGrp="1"/>
          </p:cNvSpPr>
          <p:nvPr>
            <p:ph type="title"/>
          </p:nvPr>
        </p:nvSpPr>
        <p:spPr>
          <a:xfrm>
            <a:off x="611560" y="188640"/>
            <a:ext cx="7848872" cy="1143000"/>
          </a:xfrm>
          <a:ln>
            <a:miter lim="800000"/>
            <a:headEnd/>
            <a:tailEnd/>
          </a:ln>
          <a:extLst/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y=x-4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y=-x+4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100" name="Текст 4"/>
          <p:cNvSpPr>
            <a:spLocks noGrp="1"/>
          </p:cNvSpPr>
          <p:nvPr>
            <p:ph type="body" idx="1"/>
          </p:nvPr>
        </p:nvSpPr>
        <p:spPr>
          <a:xfrm>
            <a:off x="357188" y="1214438"/>
            <a:ext cx="4040187" cy="63976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bg1"/>
                </a:solidFill>
              </a:rPr>
              <a:t>1)</a:t>
            </a:r>
            <a:endParaRPr lang="ru-RU" sz="3600" dirty="0" smtClean="0">
              <a:solidFill>
                <a:schemeClr val="bg1"/>
              </a:solidFill>
            </a:endParaRPr>
          </a:p>
        </p:txBody>
      </p:sp>
      <p:sp>
        <p:nvSpPr>
          <p:cNvPr id="4101" name="Текст 6"/>
          <p:cNvSpPr>
            <a:spLocks noGrp="1"/>
          </p:cNvSpPr>
          <p:nvPr>
            <p:ph type="body" sz="quarter" idx="3"/>
          </p:nvPr>
        </p:nvSpPr>
        <p:spPr>
          <a:xfrm>
            <a:off x="4714875" y="1214438"/>
            <a:ext cx="4041775" cy="63976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bg1"/>
                </a:solidFill>
              </a:rPr>
              <a:t>2)</a:t>
            </a:r>
            <a:endParaRPr lang="ru-RU" sz="3600" dirty="0" smtClean="0">
              <a:solidFill>
                <a:schemeClr val="bg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 flipH="1" flipV="1">
            <a:off x="35719" y="4004469"/>
            <a:ext cx="36004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900113" y="4149725"/>
            <a:ext cx="3278187" cy="47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4" name="TextBox 16"/>
          <p:cNvSpPr txBox="1">
            <a:spLocks noChangeArrowheads="1"/>
          </p:cNvSpPr>
          <p:nvPr/>
        </p:nvSpPr>
        <p:spPr bwMode="auto">
          <a:xfrm>
            <a:off x="3786188" y="4000500"/>
            <a:ext cx="290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x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05" name="TextBox 17"/>
          <p:cNvSpPr txBox="1">
            <a:spLocks noChangeArrowheads="1"/>
          </p:cNvSpPr>
          <p:nvPr/>
        </p:nvSpPr>
        <p:spPr bwMode="auto">
          <a:xfrm>
            <a:off x="1908175" y="2143125"/>
            <a:ext cx="287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y</a:t>
            </a:r>
            <a:endParaRPr lang="ru-RU" b="1">
              <a:latin typeface="Calibri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763713" y="4437063"/>
            <a:ext cx="142875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07" name="TextBox 22"/>
          <p:cNvSpPr txBox="1">
            <a:spLocks noChangeArrowheads="1"/>
          </p:cNvSpPr>
          <p:nvPr/>
        </p:nvSpPr>
        <p:spPr bwMode="auto">
          <a:xfrm>
            <a:off x="2000250" y="3571875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1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08" name="TextBox 23"/>
          <p:cNvSpPr txBox="1">
            <a:spLocks noChangeArrowheads="1"/>
          </p:cNvSpPr>
          <p:nvPr/>
        </p:nvSpPr>
        <p:spPr bwMode="auto">
          <a:xfrm>
            <a:off x="2428875" y="3571875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2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09" name="TextBox 24"/>
          <p:cNvSpPr txBox="1">
            <a:spLocks noChangeArrowheads="1"/>
          </p:cNvSpPr>
          <p:nvPr/>
        </p:nvSpPr>
        <p:spPr bwMode="auto">
          <a:xfrm>
            <a:off x="15716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0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10" name="TextBox 25"/>
          <p:cNvSpPr txBox="1">
            <a:spLocks noChangeArrowheads="1"/>
          </p:cNvSpPr>
          <p:nvPr/>
        </p:nvSpPr>
        <p:spPr bwMode="auto">
          <a:xfrm>
            <a:off x="1428750" y="5214938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-4</a:t>
            </a:r>
            <a:endParaRPr lang="ru-RU" b="1">
              <a:latin typeface="Calibri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763713" y="4797425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2123281" y="4148932"/>
            <a:ext cx="14446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555875" y="4148138"/>
            <a:ext cx="1428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763713" y="5157788"/>
            <a:ext cx="14446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785938" y="5429250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 flipV="1">
            <a:off x="1547813" y="3429000"/>
            <a:ext cx="2592387" cy="23034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H="1" flipV="1">
            <a:off x="4175919" y="3969544"/>
            <a:ext cx="36718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5003800" y="4144963"/>
            <a:ext cx="3068638" cy="47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19" name="TextBox 45"/>
          <p:cNvSpPr txBox="1">
            <a:spLocks noChangeArrowheads="1"/>
          </p:cNvSpPr>
          <p:nvPr/>
        </p:nvSpPr>
        <p:spPr bwMode="auto">
          <a:xfrm>
            <a:off x="7858125" y="4143375"/>
            <a:ext cx="290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x</a:t>
            </a:r>
            <a:endParaRPr lang="ru-RU" b="1">
              <a:latin typeface="Calibri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5857875" y="3286125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21" name="TextBox 47"/>
          <p:cNvSpPr txBox="1">
            <a:spLocks noChangeArrowheads="1"/>
          </p:cNvSpPr>
          <p:nvPr/>
        </p:nvSpPr>
        <p:spPr bwMode="auto">
          <a:xfrm>
            <a:off x="6072188" y="37147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1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22" name="TextBox 48"/>
          <p:cNvSpPr txBox="1">
            <a:spLocks noChangeArrowheads="1"/>
          </p:cNvSpPr>
          <p:nvPr/>
        </p:nvSpPr>
        <p:spPr bwMode="auto">
          <a:xfrm>
            <a:off x="6500813" y="37147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2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23" name="TextBox 49"/>
          <p:cNvSpPr txBox="1">
            <a:spLocks noChangeArrowheads="1"/>
          </p:cNvSpPr>
          <p:nvPr/>
        </p:nvSpPr>
        <p:spPr bwMode="auto">
          <a:xfrm>
            <a:off x="5643563" y="37861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0</a:t>
            </a:r>
            <a:endParaRPr lang="ru-RU" b="1">
              <a:latin typeface="Calibri" pitchFamily="34" charset="0"/>
            </a:endParaRPr>
          </a:p>
        </p:txBody>
      </p:sp>
      <p:sp>
        <p:nvSpPr>
          <p:cNvPr id="4124" name="TextBox 50"/>
          <p:cNvSpPr txBox="1">
            <a:spLocks noChangeArrowheads="1"/>
          </p:cNvSpPr>
          <p:nvPr/>
        </p:nvSpPr>
        <p:spPr bwMode="auto">
          <a:xfrm>
            <a:off x="5572125" y="22145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4</a:t>
            </a:r>
            <a:endParaRPr lang="ru-RU" b="1">
              <a:latin typeface="Calibri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5857875" y="2857500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6216650" y="4143375"/>
            <a:ext cx="14128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 flipH="1" flipV="1">
            <a:off x="6644481" y="4142582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857875" y="2428875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200000" flipV="1">
            <a:off x="5544344" y="2385219"/>
            <a:ext cx="3024187" cy="26638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5857875" y="3714750"/>
            <a:ext cx="142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31" name="TextBox 39"/>
          <p:cNvSpPr txBox="1">
            <a:spLocks noChangeArrowheads="1"/>
          </p:cNvSpPr>
          <p:nvPr/>
        </p:nvSpPr>
        <p:spPr bwMode="auto">
          <a:xfrm>
            <a:off x="6084888" y="2071688"/>
            <a:ext cx="287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y</a:t>
            </a:r>
            <a:endParaRPr lang="ru-RU" b="1"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6293922"/>
            <a:ext cx="110402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Какой можно сделать вывод о графиках в зависимости от коэффициента </a:t>
            </a:r>
            <a:r>
              <a:rPr lang="en-US" dirty="0" smtClean="0">
                <a:solidFill>
                  <a:prstClr val="black"/>
                </a:solidFill>
              </a:rPr>
              <a:t>k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4035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476673"/>
            <a:ext cx="792088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prstClr val="black"/>
                </a:solidFill>
              </a:rPr>
              <a:t>Задания для самостоятельного решения:</a:t>
            </a:r>
            <a:r>
              <a:rPr lang="ru-RU" sz="2800" b="1" dirty="0">
                <a:solidFill>
                  <a:srgbClr val="009900"/>
                </a:solidFill>
              </a:rPr>
              <a:t/>
            </a:r>
            <a:br>
              <a:rPr lang="ru-RU" sz="2800" b="1" dirty="0">
                <a:solidFill>
                  <a:srgbClr val="009900"/>
                </a:solidFill>
              </a:rPr>
            </a:br>
            <a:r>
              <a:rPr lang="ru-RU" sz="2800" b="1" i="1" dirty="0">
                <a:solidFill>
                  <a:srgbClr val="009900"/>
                </a:solidFill>
              </a:rPr>
              <a:t>построить графики функций</a:t>
            </a:r>
            <a:br>
              <a:rPr lang="ru-RU" sz="2800" b="1" i="1" dirty="0">
                <a:solidFill>
                  <a:srgbClr val="009900"/>
                </a:solidFill>
              </a:rPr>
            </a:br>
            <a:r>
              <a:rPr lang="ru-RU" sz="2400" i="1" dirty="0">
                <a:solidFill>
                  <a:srgbClr val="009900"/>
                </a:solidFill>
              </a:rPr>
              <a:t>(выполнять </a:t>
            </a:r>
            <a:r>
              <a:rPr lang="ru-RU" sz="2400" i="1" dirty="0" smtClean="0">
                <a:solidFill>
                  <a:srgbClr val="009900"/>
                </a:solidFill>
              </a:rPr>
              <a:t>на карточке</a:t>
            </a:r>
            <a:endParaRPr lang="ru-RU" sz="2400" i="1" dirty="0">
              <a:solidFill>
                <a:srgbClr val="0099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874729"/>
            <a:ext cx="396044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0" indent="-533400" algn="ctr">
              <a:spcBef>
                <a:spcPct val="20000"/>
              </a:spcBef>
            </a:pPr>
            <a:r>
              <a:rPr lang="ru-RU" sz="4000" b="1" dirty="0" smtClean="0">
                <a:solidFill>
                  <a:prstClr val="black"/>
                </a:solidFill>
              </a:rPr>
              <a:t>1 вариант</a:t>
            </a:r>
          </a:p>
          <a:p>
            <a:pPr marL="533400" lvl="0" indent="-533400" algn="ctr">
              <a:spcBef>
                <a:spcPct val="20000"/>
              </a:spcBef>
            </a:pPr>
            <a:r>
              <a:rPr lang="ru-RU" sz="4000" b="1" dirty="0" smtClean="0">
                <a:solidFill>
                  <a:prstClr val="black"/>
                </a:solidFill>
              </a:rPr>
              <a:t>1</a:t>
            </a:r>
            <a:r>
              <a:rPr lang="ru-RU" sz="4000" b="1" dirty="0">
                <a:solidFill>
                  <a:prstClr val="black"/>
                </a:solidFill>
              </a:rPr>
              <a:t>.</a:t>
            </a:r>
            <a:r>
              <a:rPr lang="ru-RU" sz="4000" dirty="0">
                <a:solidFill>
                  <a:prstClr val="black"/>
                </a:solidFill>
              </a:rPr>
              <a:t>  </a:t>
            </a:r>
            <a:r>
              <a:rPr lang="ru-RU" sz="4000" b="1" dirty="0">
                <a:solidFill>
                  <a:srgbClr val="FF0000"/>
                </a:solidFill>
              </a:rPr>
              <a:t>у = 2х – 2</a:t>
            </a:r>
          </a:p>
          <a:p>
            <a:pPr marL="533400" lvl="0" indent="-533400" algn="ctr">
              <a:spcBef>
                <a:spcPct val="20000"/>
              </a:spcBef>
            </a:pPr>
            <a:endParaRPr lang="ru-RU" sz="1000" dirty="0">
              <a:solidFill>
                <a:prstClr val="black"/>
              </a:solidFill>
            </a:endParaRPr>
          </a:p>
          <a:p>
            <a:pPr marL="533400" lvl="0" indent="-533400" algn="ctr">
              <a:spcBef>
                <a:spcPct val="20000"/>
              </a:spcBef>
            </a:pPr>
            <a:r>
              <a:rPr lang="ru-RU" sz="4000" b="1" dirty="0">
                <a:solidFill>
                  <a:prstClr val="black"/>
                </a:solidFill>
              </a:rPr>
              <a:t>2. </a:t>
            </a:r>
            <a:r>
              <a:rPr lang="ru-RU" sz="4000" b="1" dirty="0">
                <a:solidFill>
                  <a:srgbClr val="5ECCF3"/>
                </a:solidFill>
              </a:rPr>
              <a:t> у = х + 2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1874729"/>
            <a:ext cx="374441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4000" b="1" dirty="0" smtClean="0">
                <a:solidFill>
                  <a:prstClr val="black"/>
                </a:solidFill>
              </a:rPr>
              <a:t>2 вариант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ru-RU" sz="4000" b="1" dirty="0" smtClean="0">
                <a:solidFill>
                  <a:prstClr val="black"/>
                </a:solidFill>
              </a:rPr>
              <a:t>1.</a:t>
            </a:r>
            <a:r>
              <a:rPr lang="ru-RU" sz="4000" dirty="0" smtClean="0">
                <a:solidFill>
                  <a:prstClr val="black"/>
                </a:solidFill>
              </a:rPr>
              <a:t>  </a:t>
            </a:r>
            <a:r>
              <a:rPr lang="ru-RU" sz="4000" b="1" dirty="0">
                <a:solidFill>
                  <a:srgbClr val="FF00FF"/>
                </a:solidFill>
              </a:rPr>
              <a:t>у = 4 – х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ru-RU" sz="4000" b="1" dirty="0">
                <a:solidFill>
                  <a:srgbClr val="FF00FF"/>
                </a:solidFill>
              </a:rPr>
              <a:t> </a:t>
            </a:r>
            <a:r>
              <a:rPr lang="ru-RU" sz="4000" b="1" dirty="0" smtClean="0">
                <a:solidFill>
                  <a:srgbClr val="FF00FF"/>
                </a:solidFill>
              </a:rPr>
              <a:t> </a:t>
            </a:r>
            <a:r>
              <a:rPr lang="ru-RU" sz="4000" b="1" dirty="0" smtClean="0">
                <a:solidFill>
                  <a:prstClr val="black"/>
                </a:solidFill>
              </a:rPr>
              <a:t>2.</a:t>
            </a:r>
            <a:r>
              <a:rPr lang="ru-RU" sz="4000" dirty="0" smtClean="0">
                <a:solidFill>
                  <a:prstClr val="black"/>
                </a:solidFill>
              </a:rPr>
              <a:t>  </a:t>
            </a:r>
            <a:r>
              <a:rPr lang="ru-RU" sz="4000" b="1" dirty="0">
                <a:solidFill>
                  <a:srgbClr val="009900"/>
                </a:solidFill>
              </a:rPr>
              <a:t>у = 1 – 3х</a:t>
            </a:r>
          </a:p>
          <a:p>
            <a:pPr marL="342900" lvl="0" indent="-342900" algn="ctr">
              <a:spcBef>
                <a:spcPct val="20000"/>
              </a:spcBef>
            </a:pP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3789041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b="1" dirty="0" smtClean="0">
              <a:solidFill>
                <a:srgbClr val="FF0000"/>
              </a:solidFill>
            </a:endParaRPr>
          </a:p>
          <a:p>
            <a:pPr lvl="0" algn="ctr"/>
            <a:endParaRPr lang="en-US" b="1" dirty="0">
              <a:solidFill>
                <a:srgbClr val="FF0000"/>
              </a:solidFill>
            </a:endParaRPr>
          </a:p>
          <a:p>
            <a:pPr lvl="0" algn="ctr"/>
            <a:endParaRPr lang="en-US" b="1" dirty="0" smtClean="0">
              <a:solidFill>
                <a:srgbClr val="FF0000"/>
              </a:solidFill>
            </a:endParaRPr>
          </a:p>
          <a:p>
            <a:pPr lvl="0" algn="ctr"/>
            <a:endParaRPr lang="en-US" b="1" dirty="0">
              <a:solidFill>
                <a:srgbClr val="FF0000"/>
              </a:solidFill>
            </a:endParaRPr>
          </a:p>
          <a:p>
            <a:pPr lvl="0" algn="ctr"/>
            <a:endParaRPr lang="en-US" b="1" dirty="0" smtClean="0">
              <a:solidFill>
                <a:srgbClr val="FF0000"/>
              </a:solidFill>
            </a:endParaRPr>
          </a:p>
          <a:p>
            <a:pPr lvl="0" algn="ctr"/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89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20688"/>
            <a:ext cx="9252520" cy="601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052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marL="0" indent="0" eaLnBrk="1" hangingPunct="1">
              <a:buNone/>
            </a:pPr>
            <a:r>
              <a:rPr lang="ru-RU" b="1" dirty="0" smtClean="0">
                <a:solidFill>
                  <a:srgbClr val="009900"/>
                </a:solidFill>
              </a:rPr>
              <a:t>Ответ к заданию 1        1вариант</a:t>
            </a:r>
          </a:p>
        </p:txBody>
      </p:sp>
      <p:pic>
        <p:nvPicPr>
          <p:cNvPr id="9220" name="Picture 1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44824"/>
            <a:ext cx="2968624" cy="3475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D:\Мои документы\рисунки\school181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1993404"/>
            <a:ext cx="3414675" cy="273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50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marL="0" indent="0" eaLnBrk="1" hangingPunct="1">
              <a:buNone/>
            </a:pPr>
            <a:r>
              <a:rPr lang="ru-RU" b="1" dirty="0" smtClean="0">
                <a:solidFill>
                  <a:srgbClr val="009900"/>
                </a:solidFill>
              </a:rPr>
              <a:t>1 вариант     Ответ к заданию 2                      </a:t>
            </a:r>
          </a:p>
        </p:txBody>
      </p:sp>
      <p:pic>
        <p:nvPicPr>
          <p:cNvPr id="10244" name="Picture 9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clrChange>
              <a:clrFrom>
                <a:srgbClr val="FFFFD0"/>
              </a:clrFrom>
              <a:clrTo>
                <a:srgbClr val="FFFFD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000" y="1196752"/>
            <a:ext cx="3458314" cy="40324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D:\Мои документы\рисунки\school23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08135"/>
            <a:ext cx="3384376" cy="426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96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1907704" y="332656"/>
            <a:ext cx="5688632" cy="720080"/>
          </a:xfrm>
        </p:spPr>
        <p:txBody>
          <a:bodyPr>
            <a:normAutofit fontScale="90000"/>
          </a:bodyPr>
          <a:lstStyle/>
          <a:p>
            <a:pPr marL="0" indent="0" eaLnBrk="1" hangingPunct="1">
              <a:buNone/>
            </a:pPr>
            <a:r>
              <a:rPr lang="ru-RU" b="1" dirty="0" smtClean="0">
                <a:solidFill>
                  <a:srgbClr val="009900"/>
                </a:solidFill>
              </a:rPr>
              <a:t>2 вариант   Ответ к заданию 1</a:t>
            </a:r>
          </a:p>
        </p:txBody>
      </p:sp>
      <p:pic>
        <p:nvPicPr>
          <p:cNvPr id="11268" name="Picture 8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96752"/>
            <a:ext cx="2966149" cy="3475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D:\Мои документы\рисунки\school240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56992"/>
            <a:ext cx="475252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18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marL="0" indent="0" eaLnBrk="1" hangingPunct="1">
              <a:buNone/>
            </a:pPr>
            <a:r>
              <a:rPr lang="ru-RU" b="1" dirty="0" smtClean="0">
                <a:solidFill>
                  <a:srgbClr val="009900"/>
                </a:solidFill>
              </a:rPr>
              <a:t>2 вариант Ответ к заданию 2</a:t>
            </a:r>
          </a:p>
        </p:txBody>
      </p:sp>
      <p:pic>
        <p:nvPicPr>
          <p:cNvPr id="12292" name="Picture 8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440" y="1196752"/>
            <a:ext cx="4536504" cy="53235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D:\Мои документы\рисунки\040208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92643"/>
            <a:ext cx="3985920" cy="2635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58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42875"/>
            <a:ext cx="8404101" cy="98186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 каком рисунке изображён график линейной функции </a:t>
            </a:r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r>
              <a:rPr lang="en-US" sz="28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kx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 Ответ объяснить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9144000" cy="5073351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dirty="0" smtClean="0"/>
              <a:t>1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</a:t>
            </a:r>
            <a:r>
              <a:rPr lang="ru-RU" b="1" dirty="0" smtClean="0"/>
              <a:t>2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   </a:t>
            </a:r>
            <a:r>
              <a:rPr lang="ru-RU" b="1" dirty="0" smtClean="0"/>
              <a:t>3</a:t>
            </a:r>
          </a:p>
          <a:p>
            <a:pPr eaLnBrk="1" hangingPunct="1">
              <a:buFont typeface="Arial" charset="0"/>
              <a:buNone/>
            </a:pPr>
            <a:endParaRPr lang="ru-RU" b="1" dirty="0" smtClean="0">
              <a:solidFill>
                <a:srgbClr val="660033"/>
              </a:solidFill>
            </a:endParaRP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       </a:t>
            </a:r>
            <a:r>
              <a:rPr lang="ru-RU" b="1" dirty="0" smtClean="0"/>
              <a:t>4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</a:t>
            </a:r>
            <a:r>
              <a:rPr lang="en-US" b="1" dirty="0" smtClean="0">
                <a:solidFill>
                  <a:schemeClr val="bg1"/>
                </a:solidFill>
              </a:rPr>
              <a:t>      </a:t>
            </a:r>
            <a:r>
              <a:rPr lang="ru-RU" b="1" dirty="0" smtClean="0"/>
              <a:t>5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1676400" y="1752600"/>
            <a:ext cx="0" cy="20574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762000" y="2971800"/>
            <a:ext cx="2209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1116013" y="2133600"/>
            <a:ext cx="114300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5105400" y="1524000"/>
            <a:ext cx="0" cy="22860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191000" y="2895600"/>
            <a:ext cx="2286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4211638" y="2420938"/>
            <a:ext cx="22320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8229600" y="1447800"/>
            <a:ext cx="0" cy="2362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7239000" y="2895600"/>
            <a:ext cx="1752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1676400" y="4191000"/>
            <a:ext cx="0" cy="1981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685800" y="5334000"/>
            <a:ext cx="2514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V="1">
            <a:off x="990600" y="4648200"/>
            <a:ext cx="13716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467600" y="3810000"/>
            <a:ext cx="0" cy="2362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6477000" y="5334000"/>
            <a:ext cx="2362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6372225" y="4724400"/>
            <a:ext cx="1439863" cy="1441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8" name="Freeform 19"/>
          <p:cNvSpPr>
            <a:spLocks/>
          </p:cNvSpPr>
          <p:nvPr/>
        </p:nvSpPr>
        <p:spPr bwMode="auto">
          <a:xfrm>
            <a:off x="7696200" y="1916113"/>
            <a:ext cx="1196975" cy="1657350"/>
          </a:xfrm>
          <a:custGeom>
            <a:avLst/>
            <a:gdLst>
              <a:gd name="T0" fmla="*/ 0 w 672"/>
              <a:gd name="T1" fmla="*/ 0 h 816"/>
              <a:gd name="T2" fmla="*/ 2147483647 w 672"/>
              <a:gd name="T3" fmla="*/ 2147483647 h 816"/>
              <a:gd name="T4" fmla="*/ 2147483647 w 672"/>
              <a:gd name="T5" fmla="*/ 0 h 816"/>
              <a:gd name="T6" fmla="*/ 0 60000 65536"/>
              <a:gd name="T7" fmla="*/ 0 60000 65536"/>
              <a:gd name="T8" fmla="*/ 0 60000 65536"/>
              <a:gd name="T9" fmla="*/ 0 w 672"/>
              <a:gd name="T10" fmla="*/ 0 h 816"/>
              <a:gd name="T11" fmla="*/ 672 w 672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2" h="816">
                <a:moveTo>
                  <a:pt x="0" y="0"/>
                </a:moveTo>
                <a:cubicBezTo>
                  <a:pt x="112" y="408"/>
                  <a:pt x="224" y="816"/>
                  <a:pt x="336" y="816"/>
                </a:cubicBezTo>
                <a:cubicBezTo>
                  <a:pt x="448" y="816"/>
                  <a:pt x="560" y="408"/>
                  <a:pt x="672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Text Box 21"/>
          <p:cNvSpPr txBox="1">
            <a:spLocks noChangeArrowheads="1"/>
          </p:cNvSpPr>
          <p:nvPr/>
        </p:nvSpPr>
        <p:spPr bwMode="auto">
          <a:xfrm>
            <a:off x="2751138" y="2924175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0" name="Text Box 22"/>
          <p:cNvSpPr txBox="1">
            <a:spLocks noChangeArrowheads="1"/>
          </p:cNvSpPr>
          <p:nvPr/>
        </p:nvSpPr>
        <p:spPr bwMode="auto">
          <a:xfrm>
            <a:off x="1743075" y="1577975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1" name="Text Box 23"/>
          <p:cNvSpPr txBox="1">
            <a:spLocks noChangeArrowheads="1"/>
          </p:cNvSpPr>
          <p:nvPr/>
        </p:nvSpPr>
        <p:spPr bwMode="auto">
          <a:xfrm>
            <a:off x="6280150" y="2852738"/>
            <a:ext cx="298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2" name="Text Box 24"/>
          <p:cNvSpPr txBox="1">
            <a:spLocks noChangeArrowheads="1"/>
          </p:cNvSpPr>
          <p:nvPr/>
        </p:nvSpPr>
        <p:spPr bwMode="auto">
          <a:xfrm>
            <a:off x="5200650" y="1433513"/>
            <a:ext cx="300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3" name="Text Box 25"/>
          <p:cNvSpPr txBox="1">
            <a:spLocks noChangeArrowheads="1"/>
          </p:cNvSpPr>
          <p:nvPr/>
        </p:nvSpPr>
        <p:spPr bwMode="auto">
          <a:xfrm>
            <a:off x="8801100" y="2852738"/>
            <a:ext cx="298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4" name="Text Box 26"/>
          <p:cNvSpPr txBox="1">
            <a:spLocks noChangeArrowheads="1"/>
          </p:cNvSpPr>
          <p:nvPr/>
        </p:nvSpPr>
        <p:spPr bwMode="auto">
          <a:xfrm>
            <a:off x="8224838" y="1412875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u="sng">
                <a:latin typeface="Times New Roman" pitchFamily="18" charset="0"/>
              </a:rPr>
              <a:t>y</a:t>
            </a:r>
            <a:endParaRPr lang="ru-RU" u="sng">
              <a:latin typeface="Times New Roman" pitchFamily="18" charset="0"/>
            </a:endParaRPr>
          </a:p>
        </p:txBody>
      </p:sp>
      <p:sp>
        <p:nvSpPr>
          <p:cNvPr id="15385" name="Text Box 27"/>
          <p:cNvSpPr txBox="1">
            <a:spLocks noChangeArrowheads="1"/>
          </p:cNvSpPr>
          <p:nvPr/>
        </p:nvSpPr>
        <p:spPr bwMode="auto">
          <a:xfrm>
            <a:off x="3040063" y="5300663"/>
            <a:ext cx="298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6" name="Text Box 28"/>
          <p:cNvSpPr txBox="1">
            <a:spLocks noChangeArrowheads="1"/>
          </p:cNvSpPr>
          <p:nvPr/>
        </p:nvSpPr>
        <p:spPr bwMode="auto">
          <a:xfrm>
            <a:off x="1743075" y="40259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7" name="Text Box 29"/>
          <p:cNvSpPr txBox="1">
            <a:spLocks noChangeArrowheads="1"/>
          </p:cNvSpPr>
          <p:nvPr/>
        </p:nvSpPr>
        <p:spPr bwMode="auto">
          <a:xfrm>
            <a:off x="8583613" y="5300663"/>
            <a:ext cx="298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88" name="Text Box 30"/>
          <p:cNvSpPr txBox="1">
            <a:spLocks noChangeArrowheads="1"/>
          </p:cNvSpPr>
          <p:nvPr/>
        </p:nvSpPr>
        <p:spPr bwMode="auto">
          <a:xfrm>
            <a:off x="7504113" y="3738563"/>
            <a:ext cx="30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210844"/>
            <a:ext cx="2286000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389585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188640"/>
            <a:ext cx="8858250" cy="1701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Ученик допустил ошибку при построении графика функции. На каком рисунке?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916113"/>
            <a:ext cx="8424862" cy="4033837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400" dirty="0" smtClean="0">
                <a:solidFill>
                  <a:srgbClr val="660033"/>
                </a:solidFill>
              </a:rPr>
              <a:t>	</a:t>
            </a:r>
            <a:r>
              <a:rPr lang="en-US" sz="2400" dirty="0" smtClean="0">
                <a:solidFill>
                  <a:srgbClr val="660033"/>
                </a:solidFill>
              </a:rPr>
              <a:t>    </a:t>
            </a:r>
            <a:r>
              <a:rPr lang="ru-RU" sz="2800" b="1" dirty="0" smtClean="0">
                <a:solidFill>
                  <a:srgbClr val="FF0000"/>
                </a:solidFill>
              </a:rPr>
              <a:t>1. </a:t>
            </a:r>
            <a:r>
              <a:rPr lang="en-US" sz="2800" b="1" dirty="0" smtClean="0">
                <a:solidFill>
                  <a:srgbClr val="FF0000"/>
                </a:solidFill>
              </a:rPr>
              <a:t>y</a:t>
            </a:r>
            <a:r>
              <a:rPr lang="ru-RU" sz="2800" b="1" dirty="0" smtClean="0">
                <a:solidFill>
                  <a:srgbClr val="FF0000"/>
                </a:solidFill>
              </a:rPr>
              <a:t>=х+2     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   2. </a:t>
            </a:r>
            <a:r>
              <a:rPr lang="en-US" sz="2800" b="1" dirty="0" smtClean="0">
                <a:solidFill>
                  <a:srgbClr val="FF0000"/>
                </a:solidFill>
              </a:rPr>
              <a:t>y</a:t>
            </a:r>
            <a:r>
              <a:rPr lang="ru-RU" sz="2800" b="1" dirty="0" smtClean="0">
                <a:solidFill>
                  <a:srgbClr val="FF0000"/>
                </a:solidFill>
              </a:rPr>
              <a:t>=1,5х          </a:t>
            </a:r>
            <a:r>
              <a:rPr lang="en-US" sz="2800" b="1" dirty="0" smtClean="0">
                <a:solidFill>
                  <a:srgbClr val="FF0000"/>
                </a:solidFill>
              </a:rPr>
              <a:t>     </a:t>
            </a:r>
            <a:r>
              <a:rPr lang="ru-RU" sz="2800" b="1" dirty="0" smtClean="0">
                <a:solidFill>
                  <a:srgbClr val="FF0000"/>
                </a:solidFill>
              </a:rPr>
              <a:t>3. </a:t>
            </a:r>
            <a:r>
              <a:rPr lang="en-US" sz="2800" b="1" dirty="0" smtClean="0">
                <a:solidFill>
                  <a:srgbClr val="FF0000"/>
                </a:solidFill>
              </a:rPr>
              <a:t>y</a:t>
            </a:r>
            <a:r>
              <a:rPr lang="ru-RU" sz="2800" b="1" dirty="0" smtClean="0">
                <a:solidFill>
                  <a:srgbClr val="FF0000"/>
                </a:solidFill>
              </a:rPr>
              <a:t>=-х-1</a:t>
            </a:r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 flipH="1" flipV="1">
            <a:off x="1476375" y="2852738"/>
            <a:ext cx="0" cy="28797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457200" y="4495800"/>
            <a:ext cx="2514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 flipH="1" flipV="1">
            <a:off x="4284663" y="2852738"/>
            <a:ext cx="0" cy="280828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3276600" y="4508500"/>
            <a:ext cx="2590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 flipH="1" flipV="1">
            <a:off x="7596188" y="2852738"/>
            <a:ext cx="23812" cy="27987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 flipV="1">
            <a:off x="6372225" y="4508500"/>
            <a:ext cx="237648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 flipV="1">
            <a:off x="755650" y="2924175"/>
            <a:ext cx="1584325" cy="20177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5" name="Line 12"/>
          <p:cNvSpPr>
            <a:spLocks noChangeShapeType="1"/>
          </p:cNvSpPr>
          <p:nvPr/>
        </p:nvSpPr>
        <p:spPr bwMode="auto">
          <a:xfrm flipV="1">
            <a:off x="3352800" y="3048000"/>
            <a:ext cx="22860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Line 13"/>
          <p:cNvSpPr>
            <a:spLocks noChangeShapeType="1"/>
          </p:cNvSpPr>
          <p:nvPr/>
        </p:nvSpPr>
        <p:spPr bwMode="auto">
          <a:xfrm>
            <a:off x="6516688" y="3860800"/>
            <a:ext cx="1943100" cy="1512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Text Box 14"/>
          <p:cNvSpPr txBox="1">
            <a:spLocks noChangeArrowheads="1"/>
          </p:cNvSpPr>
          <p:nvPr/>
        </p:nvSpPr>
        <p:spPr bwMode="auto">
          <a:xfrm>
            <a:off x="2771775" y="4437063"/>
            <a:ext cx="287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398" name="Text Box 15"/>
          <p:cNvSpPr txBox="1">
            <a:spLocks noChangeArrowheads="1"/>
          </p:cNvSpPr>
          <p:nvPr/>
        </p:nvSpPr>
        <p:spPr bwMode="auto">
          <a:xfrm>
            <a:off x="1455738" y="2730500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399" name="Text Box 16"/>
          <p:cNvSpPr txBox="1">
            <a:spLocks noChangeArrowheads="1"/>
          </p:cNvSpPr>
          <p:nvPr/>
        </p:nvSpPr>
        <p:spPr bwMode="auto">
          <a:xfrm>
            <a:off x="1455738" y="3716338"/>
            <a:ext cx="379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>
                <a:latin typeface="Times New Roman" pitchFamily="18" charset="0"/>
              </a:rPr>
              <a:t>2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1527175" y="44370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>
                <a:latin typeface="Times New Roman" pitchFamily="18" charset="0"/>
              </a:rPr>
              <a:t>1</a:t>
            </a:r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5867400" y="4437063"/>
            <a:ext cx="288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4335463" y="2657475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4211638" y="3500438"/>
            <a:ext cx="288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>
                <a:latin typeface="Times New Roman" pitchFamily="18" charset="0"/>
              </a:rPr>
              <a:t>3</a:t>
            </a:r>
          </a:p>
        </p:txBody>
      </p:sp>
      <p:sp>
        <p:nvSpPr>
          <p:cNvPr id="16404" name="Text Box 21"/>
          <p:cNvSpPr txBox="1">
            <a:spLocks noChangeArrowheads="1"/>
          </p:cNvSpPr>
          <p:nvPr/>
        </p:nvSpPr>
        <p:spPr bwMode="auto">
          <a:xfrm>
            <a:off x="4427538" y="4581525"/>
            <a:ext cx="2365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>
              <a:latin typeface="Times New Roman" pitchFamily="18" charset="0"/>
            </a:endParaRPr>
          </a:p>
        </p:txBody>
      </p:sp>
      <p:sp>
        <p:nvSpPr>
          <p:cNvPr id="16405" name="Text Box 22"/>
          <p:cNvSpPr txBox="1">
            <a:spLocks noChangeArrowheads="1"/>
          </p:cNvSpPr>
          <p:nvPr/>
        </p:nvSpPr>
        <p:spPr bwMode="auto">
          <a:xfrm>
            <a:off x="4356100" y="4457700"/>
            <a:ext cx="350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>
                <a:latin typeface="Times New Roman" pitchFamily="18" charset="0"/>
              </a:rPr>
              <a:t>1</a:t>
            </a:r>
          </a:p>
        </p:txBody>
      </p:sp>
      <p:sp>
        <p:nvSpPr>
          <p:cNvPr id="16406" name="Text Box 23"/>
          <p:cNvSpPr txBox="1">
            <a:spLocks noChangeArrowheads="1"/>
          </p:cNvSpPr>
          <p:nvPr/>
        </p:nvSpPr>
        <p:spPr bwMode="auto">
          <a:xfrm>
            <a:off x="8388350" y="4437063"/>
            <a:ext cx="287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407" name="Text Box 24"/>
          <p:cNvSpPr txBox="1">
            <a:spLocks noChangeArrowheads="1"/>
          </p:cNvSpPr>
          <p:nvPr/>
        </p:nvSpPr>
        <p:spPr bwMode="auto">
          <a:xfrm>
            <a:off x="7648575" y="2636838"/>
            <a:ext cx="300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6408" name="Text Box 25"/>
          <p:cNvSpPr txBox="1">
            <a:spLocks noChangeArrowheads="1"/>
          </p:cNvSpPr>
          <p:nvPr/>
        </p:nvSpPr>
        <p:spPr bwMode="auto">
          <a:xfrm>
            <a:off x="7380288" y="3644900"/>
            <a:ext cx="271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3</a:t>
            </a:r>
          </a:p>
        </p:txBody>
      </p:sp>
      <p:sp>
        <p:nvSpPr>
          <p:cNvPr id="16409" name="Text Box 26"/>
          <p:cNvSpPr txBox="1">
            <a:spLocks noChangeArrowheads="1"/>
          </p:cNvSpPr>
          <p:nvPr/>
        </p:nvSpPr>
        <p:spPr bwMode="auto">
          <a:xfrm>
            <a:off x="8224838" y="45085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>
                <a:latin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4594351"/>
      </p:ext>
    </p:extLst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2286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89154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rot="5400000">
            <a:off x="4572000" y="22098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rot="5400000">
            <a:off x="4572000" y="-41910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899592" y="980728"/>
            <a:ext cx="6110808" cy="176247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3949"/>
              </a:avLst>
            </a:prstTxWarp>
          </a:bodyPr>
          <a:lstStyle/>
          <a:p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rPr>
              <a:t>подведем</a:t>
            </a: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3779912" y="3429000"/>
            <a:ext cx="4824536" cy="15605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rPr>
              <a:t>итог </a:t>
            </a:r>
          </a:p>
        </p:txBody>
      </p:sp>
      <p:pic>
        <p:nvPicPr>
          <p:cNvPr id="9218" name="Picture 2" descr="D:\Мои документы\рисунки\school25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2896524" cy="229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1018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</a:t>
            </a:r>
            <a:r>
              <a:rPr lang="ru-RU" sz="3600" dirty="0" smtClean="0"/>
              <a:t>Какая функция называется линейной?</a:t>
            </a:r>
          </a:p>
          <a:p>
            <a:r>
              <a:rPr lang="ru-RU" sz="3600" dirty="0" smtClean="0"/>
              <a:t>2. Что является графиком линейной функции?</a:t>
            </a:r>
          </a:p>
          <a:p>
            <a:r>
              <a:rPr lang="ru-RU" sz="3600" dirty="0" smtClean="0"/>
              <a:t>3. Как построить график линейной функции?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76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67544" y="5949280"/>
            <a:ext cx="8280920" cy="90872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  <a:t>Выводы записать в тетрадь</a:t>
            </a:r>
            <a:endParaRPr lang="ru-RU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12967" cy="5256583"/>
          </a:xfrm>
        </p:spPr>
        <p:txBody>
          <a:bodyPr/>
          <a:lstStyle/>
          <a:p>
            <a:pPr marL="45720" lvl="0" indent="0">
              <a:spcBef>
                <a:spcPct val="20000"/>
              </a:spcBef>
              <a:spcAft>
                <a:spcPts val="300"/>
              </a:spcAft>
              <a:buNone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Мы узнали:</a:t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*Функция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вида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у = </a:t>
            </a:r>
            <a:r>
              <a:rPr lang="en-US" sz="2800" dirty="0" err="1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kx</a:t>
            </a:r>
            <a:r>
              <a:rPr lang="en-US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+ b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называется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линейной.</a:t>
            </a:r>
            <a:b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dirty="0" smtClean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*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Графиком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функции вида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у = </a:t>
            </a:r>
            <a:r>
              <a:rPr lang="en-US" sz="2800" dirty="0" err="1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kx</a:t>
            </a:r>
            <a:r>
              <a:rPr lang="en-US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+ b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является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прямая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b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*Для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построения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прямой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необходимы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только две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точки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так как через две точки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проходит   единственная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прямая.</a:t>
            </a:r>
            <a:b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cs typeface="Times New Roman" pitchFamily="18" charset="0"/>
              </a:rPr>
              <a:t>График функции </a:t>
            </a:r>
            <a:r>
              <a:rPr lang="ru-RU" sz="2800" dirty="0">
                <a:solidFill>
                  <a:srgbClr val="009900"/>
                </a:solidFill>
                <a:effectLst/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2800" dirty="0" err="1">
                <a:solidFill>
                  <a:srgbClr val="009900"/>
                </a:solidFill>
                <a:effectLst/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2800" dirty="0">
                <a:solidFill>
                  <a:srgbClr val="0099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называется графиком прямой пропорциональности (частный вид линейной функции)</a:t>
            </a:r>
            <a:r>
              <a:rPr lang="ru-RU" sz="2800" dirty="0" smtClean="0">
                <a:solidFill>
                  <a:srgbClr val="0099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99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cs typeface="Times New Roman" pitchFamily="18" charset="0"/>
              </a:rPr>
              <a:t>проходит через начало координат.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2472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593" y="1410819"/>
            <a:ext cx="916559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Рефлексия (самоанализ </a:t>
            </a:r>
            <a:r>
              <a:rPr lang="ru-RU" sz="3200" b="1" dirty="0" smtClean="0">
                <a:solidFill>
                  <a:srgbClr val="FF0000"/>
                </a:solidFill>
              </a:rPr>
              <a:t>урока)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r>
              <a:rPr lang="ru-RU" sz="3200" dirty="0" smtClean="0">
                <a:solidFill>
                  <a:srgbClr val="FF0000"/>
                </a:solidFill>
              </a:rPr>
              <a:t> подчеркнуть нужное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endParaRPr lang="ru-RU" sz="3200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3200" dirty="0" smtClean="0"/>
              <a:t>На уроке я работал      активно/пассивно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Своей работой на уроке  я доволен/не доволен</a:t>
            </a:r>
            <a:endParaRPr lang="en-US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Урок для меня показался   коротким </a:t>
            </a:r>
            <a:r>
              <a:rPr lang="ru-RU" sz="3200" dirty="0" smtClean="0"/>
              <a:t> / длинным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За урок я не устал/устал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Мое настроение   стало лучше/стало хуже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Материал урока мне был   понятен/ не понятен</a:t>
            </a:r>
          </a:p>
        </p:txBody>
      </p:sp>
    </p:spTree>
    <p:extLst>
      <p:ext uri="{BB962C8B-B14F-4D97-AF65-F5344CB8AC3E}">
        <p14:creationId xmlns:p14="http://schemas.microsoft.com/office/powerpoint/2010/main" val="39604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55613"/>
            <a:ext cx="9252520" cy="594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2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84784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Полезен/бесполезен</a:t>
            </a:r>
          </a:p>
          <a:p>
            <a:r>
              <a:rPr lang="ru-RU" sz="3200" dirty="0" smtClean="0"/>
              <a:t>Интересен/скучен</a:t>
            </a:r>
          </a:p>
          <a:p>
            <a:r>
              <a:rPr lang="ru-RU" sz="3200" dirty="0" smtClean="0"/>
              <a:t>Легким/трудным</a:t>
            </a:r>
          </a:p>
          <a:p>
            <a:r>
              <a:rPr lang="ru-RU" sz="3200" dirty="0" smtClean="0"/>
              <a:t>интересным/неинтересным</a:t>
            </a:r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648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ru-RU" dirty="0" smtClean="0"/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539552" y="332656"/>
            <a:ext cx="8280920" cy="432048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Georgia"/>
              </a:rPr>
              <a:t>Желаю  успехов!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472" y="4190806"/>
            <a:ext cx="3240360" cy="2194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73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1150"/>
            <a:ext cx="9144000" cy="623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772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46312"/>
            <a:ext cx="8849370" cy="226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307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295680"/>
            <a:ext cx="69847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Тема нашего урока «Линейная функция и её график».</a:t>
            </a:r>
          </a:p>
          <a:p>
            <a:r>
              <a:rPr lang="ru-RU" sz="3200" dirty="0" smtClean="0"/>
              <a:t>Подумайте, что бы хотели узнать, изучая эту тему, какие цели нам надо поставить перед собой?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8650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052736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Задача №1:</a:t>
            </a:r>
          </a:p>
          <a:p>
            <a:r>
              <a:rPr lang="ru-RU" sz="3200" dirty="0" smtClean="0"/>
              <a:t> На складе было 500 тонн угля. Ежедневно стали увозить по 30 тонн угля. Сколько угля (у) будет через х дней?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755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11510"/>
            <a:ext cx="59046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Решение:</a:t>
            </a:r>
            <a:r>
              <a:rPr lang="en-US" sz="4000" dirty="0" smtClean="0"/>
              <a:t> </a:t>
            </a:r>
            <a:r>
              <a:rPr lang="en-US" sz="4000" dirty="0"/>
              <a:t>y</a:t>
            </a:r>
            <a:r>
              <a:rPr lang="en-US" sz="4000" dirty="0" smtClean="0"/>
              <a:t>= 500-30x</a:t>
            </a:r>
            <a:endParaRPr lang="ru-RU" sz="4000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055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908720"/>
            <a:ext cx="84969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Задача №2</a:t>
            </a:r>
          </a:p>
          <a:p>
            <a:r>
              <a:rPr lang="ru-RU" sz="3200" dirty="0" smtClean="0"/>
              <a:t>Турист проехал на автобусе 15 километров от пункта А до пункта Б, а затем продолжил движение из пункта Б в том же направлении, но уже пешком со скоростью 4 км/ч. На каком расстоянии (</a:t>
            </a:r>
            <a:r>
              <a:rPr lang="en-US" sz="3200" dirty="0" smtClean="0"/>
              <a:t>y) </a:t>
            </a:r>
            <a:r>
              <a:rPr lang="ru-RU" sz="3200" dirty="0" smtClean="0"/>
              <a:t>от пункта А будет турист через х часов ходьбы?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4736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996</TotalTime>
  <Words>680</Words>
  <Application>Microsoft Office PowerPoint</Application>
  <PresentationFormat>Экран (4:3)</PresentationFormat>
  <Paragraphs>175</Paragraphs>
  <Slides>31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Найти линейные функции</vt:lpstr>
      <vt:lpstr>Презентация PowerPoint</vt:lpstr>
      <vt:lpstr>Презентация PowerPoint</vt:lpstr>
      <vt:lpstr>             у = - 2х + 3 – линейная функция.      Графиком линейной функции является прямая,     для построения прямой нужно иметь две точки </vt:lpstr>
      <vt:lpstr>Презентация PowerPoint</vt:lpstr>
      <vt:lpstr>Найти значение линейной функции  1) y=x-4 и 2)y=-x+4   при заданном значении аргумента, заполнив таблицу и  построить график: </vt:lpstr>
      <vt:lpstr>y=x-4                     y=-x+4</vt:lpstr>
      <vt:lpstr>Презентация PowerPoint</vt:lpstr>
      <vt:lpstr>Ответ к заданию 1        1вариант</vt:lpstr>
      <vt:lpstr>1 вариант     Ответ к заданию 2                      </vt:lpstr>
      <vt:lpstr>2 вариант   Ответ к заданию 1</vt:lpstr>
      <vt:lpstr>2 вариант Ответ к заданию 2</vt:lpstr>
      <vt:lpstr>На каком рисунке изображён график линейной функции y=kx? Ответ объяснить.</vt:lpstr>
      <vt:lpstr>Ученик допустил ошибку при построении графика функции. На каком рисунке?</vt:lpstr>
      <vt:lpstr>Презентация PowerPoint</vt:lpstr>
      <vt:lpstr>Презентация PowerPoint</vt:lpstr>
      <vt:lpstr>Мы узнали: *Функция вида у = kx + b называется линейной. *Графиком функции вида у = kx + b является   прямая. *Для построения прямой необходимы только две точки, так как через две точки проходит   единственная прямая. * График функции у = kx называется графиком прямой пропорциональности (частный вид линейной функции) и проходит через начало координат. 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PC</cp:lastModifiedBy>
  <cp:revision>72</cp:revision>
  <dcterms:created xsi:type="dcterms:W3CDTF">2012-03-31T13:25:51Z</dcterms:created>
  <dcterms:modified xsi:type="dcterms:W3CDTF">2026-05-02T14:05:19Z</dcterms:modified>
</cp:coreProperties>
</file>