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D1F4A-3418-4936-B320-25C6B72D69FF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3D568-EBF8-45FF-A233-C5898F6EDA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D568-EBF8-45FF-A233-C5898F6EDAE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D568-EBF8-45FF-A233-C5898F6EDAE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D568-EBF8-45FF-A233-C5898F6EDAE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D568-EBF8-45FF-A233-C5898F6EDAE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0BB2B-1759-4DC8-B4A5-3297C3C6B50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A63B4-42A9-400C-A9B1-E5149E6278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850" y="3466465"/>
            <a:ext cx="6936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Комната матери и ребенка</a:t>
            </a:r>
            <a:endParaRPr lang="ru-RU" sz="3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51531" y="246240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ПЛИ во ТГТУ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39100" y="4205710"/>
            <a:ext cx="415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выполнил: Пудовкина С.Р.</a:t>
            </a:r>
          </a:p>
          <a:p>
            <a:r>
              <a:rPr lang="ru-RU" dirty="0" smtClean="0"/>
              <a:t>Классный руководитель: </a:t>
            </a:r>
            <a:r>
              <a:rPr lang="ru-RU" dirty="0" err="1" smtClean="0"/>
              <a:t>Шамшина</a:t>
            </a:r>
            <a:r>
              <a:rPr lang="ru-RU" dirty="0" smtClean="0"/>
              <a:t> НВ</a:t>
            </a:r>
          </a:p>
          <a:p>
            <a:r>
              <a:rPr lang="ru-RU" dirty="0" smtClean="0"/>
              <a:t>Наставник: Егорова ЕЕ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53356" y="6241561"/>
            <a:ext cx="79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2025 г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320" y="246240"/>
            <a:ext cx="507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МАОУ СОШ №22</a:t>
            </a:r>
          </a:p>
          <a:p>
            <a:pPr algn="ctr"/>
            <a:r>
              <a:rPr lang="ru-RU" dirty="0" smtClean="0"/>
              <a:t>ЦДО «Детский технопарк «</a:t>
            </a:r>
            <a:r>
              <a:rPr lang="ru-RU" dirty="0" err="1" smtClean="0"/>
              <a:t>Кванториум</a:t>
            </a:r>
            <a:r>
              <a:rPr lang="ru-RU" dirty="0" smtClean="0"/>
              <a:t>-Тамбов»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164" y="2572870"/>
            <a:ext cx="5871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Комната матери и ребенка предлагает комфортное, приватное и спокойное пространство с необходимой мебелью, санузлом, техникой и автоматом с едой. Она решает проблему нехватки удобных помещений</a:t>
            </a:r>
            <a:r>
              <a:rPr lang="ru-RU" sz="2400" dirty="0" smtClean="0"/>
              <a:t>.</a:t>
            </a:r>
            <a:endParaRPr lang="ru-RU" dirty="0"/>
          </a:p>
        </p:txBody>
      </p:sp>
      <p:pic>
        <p:nvPicPr>
          <p:cNvPr id="1026" name="Picture 2" descr="C:\Users\Софи\Desktop\Новая папка (6)\IMG_20260115_075153.jpg"/>
          <p:cNvPicPr>
            <a:picLocks noChangeAspect="1" noChangeArrowheads="1"/>
          </p:cNvPicPr>
          <p:nvPr/>
        </p:nvPicPr>
        <p:blipFill>
          <a:blip r:embed="rId3" cstate="print"/>
          <a:srcRect t="4661" b="17579"/>
          <a:stretch>
            <a:fillRect/>
          </a:stretch>
        </p:blipFill>
        <p:spPr bwMode="auto">
          <a:xfrm>
            <a:off x="6338047" y="795625"/>
            <a:ext cx="5853953" cy="6062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820" y="1428900"/>
            <a:ext cx="9123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 </a:t>
            </a:r>
            <a:endParaRPr lang="ru-RU" sz="2400" b="1" i="1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395882" y="0"/>
            <a:ext cx="442856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 закону о студенческих семьях</a:t>
            </a:r>
          </a:p>
          <a:p>
            <a:pPr algn="ctr"/>
            <a:r>
              <a:rPr lang="ru-RU" sz="2800" dirty="0" smtClean="0"/>
              <a:t>С целью повышения демографии государство делает упор на студентеческие семьи </a:t>
            </a:r>
          </a:p>
          <a:p>
            <a:pPr algn="ctr"/>
            <a:r>
              <a:rPr lang="ru-RU" sz="2800" dirty="0" smtClean="0"/>
              <a:t>В связи с этим в университетах создаются комнаты матери и ребенка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altLang="en-US" sz="3000" b="1" i="1" dirty="0"/>
          </a:p>
        </p:txBody>
      </p:sp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387" y="3875326"/>
            <a:ext cx="4464425" cy="3153001"/>
          </a:xfrm>
          <a:prstGeom prst="rect">
            <a:avLst/>
          </a:prstGeom>
          <a:noFill/>
        </p:spPr>
      </p:pic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319" y="2701953"/>
            <a:ext cx="5848058" cy="38960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5129" y="1532964"/>
            <a:ext cx="5262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u="sng" dirty="0" smtClean="0"/>
              <a:t>В университетах такие комнаты отсутствуют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125" y="1390612"/>
            <a:ext cx="4235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96118" y="860611"/>
            <a:ext cx="136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 проблема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77" y="1340178"/>
            <a:ext cx="7591237" cy="508805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399931" y="4249271"/>
            <a:ext cx="3666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В общежитии отсутствуют удобные комнаты матери и ребенка</a:t>
            </a:r>
            <a:endParaRPr lang="ru-RU" sz="3200" b="1" i="1" dirty="0"/>
          </a:p>
        </p:txBody>
      </p:sp>
      <p:pic>
        <p:nvPicPr>
          <p:cNvPr id="11270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64570" t="50889"/>
          <a:stretch>
            <a:fillRect/>
          </a:stretch>
        </p:blipFill>
        <p:spPr bwMode="auto">
          <a:xfrm>
            <a:off x="7897905" y="188258"/>
            <a:ext cx="3588572" cy="329004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090212" y="1192306"/>
            <a:ext cx="130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 2024 год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491" y="1542828"/>
            <a:ext cx="51824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Целевая аудитория-</a:t>
            </a:r>
            <a:r>
              <a:rPr lang="ru-RU" sz="4000" i="1" dirty="0" smtClean="0"/>
              <a:t>правительство, руководство университета, а так же </a:t>
            </a:r>
          </a:p>
          <a:p>
            <a:r>
              <a:rPr lang="ru-RU" sz="4000" i="1" dirty="0" smtClean="0"/>
              <a:t>студенческие семьи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625" y="3337558"/>
            <a:ext cx="5334000" cy="3412865"/>
          </a:xfrm>
          <a:prstGeom prst="rect">
            <a:avLst/>
          </a:prstGeom>
          <a:noFill/>
        </p:spPr>
      </p:pic>
      <p:pic>
        <p:nvPicPr>
          <p:cNvPr id="13314" name="Picture 2" descr="https://avatars.mds.yandex.net/i?id=71b4ffae0dc0988ef28e2f2caa712c8434d74eda-7084690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2764" y="248021"/>
            <a:ext cx="4442013" cy="2961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906" y="1335741"/>
            <a:ext cx="3397624" cy="2194441"/>
          </a:xfrm>
          <a:prstGeom prst="rect">
            <a:avLst/>
          </a:prstGeom>
          <a:noFill/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0306" y="176332"/>
            <a:ext cx="3442448" cy="1876586"/>
          </a:xfrm>
          <a:prstGeom prst="rect">
            <a:avLst/>
          </a:prstGeom>
          <a:noFill/>
        </p:spPr>
      </p:pic>
      <p:pic>
        <p:nvPicPr>
          <p:cNvPr id="11270" name="Picture 6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3411" y="2295736"/>
            <a:ext cx="3756213" cy="2132828"/>
          </a:xfrm>
          <a:prstGeom prst="rect">
            <a:avLst/>
          </a:prstGeom>
          <a:noFill/>
        </p:spPr>
      </p:pic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4447" y="4518211"/>
            <a:ext cx="3379694" cy="1891554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11388" y="1398493"/>
          <a:ext cx="3774141" cy="43126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4403"/>
                <a:gridCol w="410562"/>
                <a:gridCol w="358588"/>
                <a:gridCol w="358588"/>
                <a:gridCol w="349624"/>
                <a:gridCol w="412376"/>
              </a:tblGrid>
              <a:tr h="4784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Безопасный пол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Практичность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какой-либо техники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Площадь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места для отдыха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Удобство</a:t>
                      </a:r>
                      <a:r>
                        <a:rPr lang="ru-RU" baseline="0" dirty="0" smtClean="0"/>
                        <a:t> при перемещении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491">
                <a:tc>
                  <a:txBody>
                    <a:bodyPr/>
                    <a:lstStyle/>
                    <a:p>
                      <a:r>
                        <a:rPr lang="ru-RU" dirty="0" smtClean="0"/>
                        <a:t>Комфортность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Умножение 10"/>
          <p:cNvSpPr/>
          <p:nvPr/>
        </p:nvSpPr>
        <p:spPr>
          <a:xfrm>
            <a:off x="5549153" y="2357718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множение 11"/>
          <p:cNvSpPr/>
          <p:nvPr/>
        </p:nvSpPr>
        <p:spPr>
          <a:xfrm>
            <a:off x="5576048" y="1882590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5970494" y="1891553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/>
          <p:cNvSpPr/>
          <p:nvPr/>
        </p:nvSpPr>
        <p:spPr>
          <a:xfrm>
            <a:off x="5961528" y="5226424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6329082" y="1882589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/>
          <p:cNvSpPr/>
          <p:nvPr/>
        </p:nvSpPr>
        <p:spPr>
          <a:xfrm>
            <a:off x="5943600" y="2913529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множение 17"/>
          <p:cNvSpPr/>
          <p:nvPr/>
        </p:nvSpPr>
        <p:spPr>
          <a:xfrm>
            <a:off x="5961529" y="3478307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5979459" y="4069976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/>
          <p:cNvSpPr/>
          <p:nvPr/>
        </p:nvSpPr>
        <p:spPr>
          <a:xfrm>
            <a:off x="6651812" y="2357718"/>
            <a:ext cx="439271" cy="44823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овина рамки 20"/>
          <p:cNvSpPr/>
          <p:nvPr/>
        </p:nvSpPr>
        <p:spPr>
          <a:xfrm rot="12655011">
            <a:off x="7168334" y="4648254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овина рамки 22"/>
          <p:cNvSpPr/>
          <p:nvPr/>
        </p:nvSpPr>
        <p:spPr>
          <a:xfrm rot="12655011">
            <a:off x="7132473" y="1869195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овина рамки 23"/>
          <p:cNvSpPr/>
          <p:nvPr/>
        </p:nvSpPr>
        <p:spPr>
          <a:xfrm rot="12655011">
            <a:off x="6047744" y="2326396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овина рамки 24"/>
          <p:cNvSpPr/>
          <p:nvPr/>
        </p:nvSpPr>
        <p:spPr>
          <a:xfrm rot="12655011">
            <a:off x="6424262" y="2371219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оловина рамки 25"/>
          <p:cNvSpPr/>
          <p:nvPr/>
        </p:nvSpPr>
        <p:spPr>
          <a:xfrm rot="12655011">
            <a:off x="7168332" y="2353290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оловина рамки 26"/>
          <p:cNvSpPr/>
          <p:nvPr/>
        </p:nvSpPr>
        <p:spPr>
          <a:xfrm rot="12655011">
            <a:off x="5698121" y="2891172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оловина рамки 27"/>
          <p:cNvSpPr/>
          <p:nvPr/>
        </p:nvSpPr>
        <p:spPr>
          <a:xfrm rot="12655011">
            <a:off x="5680191" y="3446984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оловина рамки 28"/>
          <p:cNvSpPr/>
          <p:nvPr/>
        </p:nvSpPr>
        <p:spPr>
          <a:xfrm rot="12655011">
            <a:off x="5671227" y="3993831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оловина рамки 29"/>
          <p:cNvSpPr/>
          <p:nvPr/>
        </p:nvSpPr>
        <p:spPr>
          <a:xfrm rot="12655011">
            <a:off x="5671227" y="4666184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оловина рамки 30"/>
          <p:cNvSpPr/>
          <p:nvPr/>
        </p:nvSpPr>
        <p:spPr>
          <a:xfrm rot="12655011">
            <a:off x="6065674" y="4711006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оловина рамки 31"/>
          <p:cNvSpPr/>
          <p:nvPr/>
        </p:nvSpPr>
        <p:spPr>
          <a:xfrm rot="12655011">
            <a:off x="5689156" y="5186137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оловина рамки 32"/>
          <p:cNvSpPr/>
          <p:nvPr/>
        </p:nvSpPr>
        <p:spPr>
          <a:xfrm rot="12655011">
            <a:off x="6433228" y="2909101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оловина рамки 33"/>
          <p:cNvSpPr/>
          <p:nvPr/>
        </p:nvSpPr>
        <p:spPr>
          <a:xfrm rot="12655011">
            <a:off x="6773886" y="2962889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оловина рамки 34"/>
          <p:cNvSpPr/>
          <p:nvPr/>
        </p:nvSpPr>
        <p:spPr>
          <a:xfrm rot="12655011">
            <a:off x="7123509" y="2882207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оловина рамки 35"/>
          <p:cNvSpPr/>
          <p:nvPr/>
        </p:nvSpPr>
        <p:spPr>
          <a:xfrm rot="12655011">
            <a:off x="6442191" y="3411126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оловина рамки 36"/>
          <p:cNvSpPr/>
          <p:nvPr/>
        </p:nvSpPr>
        <p:spPr>
          <a:xfrm rot="12655011">
            <a:off x="6800781" y="3438020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оловина рамки 37"/>
          <p:cNvSpPr/>
          <p:nvPr/>
        </p:nvSpPr>
        <p:spPr>
          <a:xfrm rot="12655011">
            <a:off x="6424261" y="4693079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оловина рамки 38"/>
          <p:cNvSpPr/>
          <p:nvPr/>
        </p:nvSpPr>
        <p:spPr>
          <a:xfrm rot="12655011">
            <a:off x="6478050" y="4002797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оловина рамки 39"/>
          <p:cNvSpPr/>
          <p:nvPr/>
        </p:nvSpPr>
        <p:spPr>
          <a:xfrm rot="12655011">
            <a:off x="6764920" y="4702043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оловина рамки 40"/>
          <p:cNvSpPr/>
          <p:nvPr/>
        </p:nvSpPr>
        <p:spPr>
          <a:xfrm rot="12655011">
            <a:off x="6845604" y="4038655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оловина рамки 41"/>
          <p:cNvSpPr/>
          <p:nvPr/>
        </p:nvSpPr>
        <p:spPr>
          <a:xfrm rot="12655011">
            <a:off x="7213156" y="4002796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оловина рамки 42"/>
          <p:cNvSpPr/>
          <p:nvPr/>
        </p:nvSpPr>
        <p:spPr>
          <a:xfrm rot="12655011">
            <a:off x="7159368" y="3429056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оловина рамки 43"/>
          <p:cNvSpPr/>
          <p:nvPr/>
        </p:nvSpPr>
        <p:spPr>
          <a:xfrm rot="12655011">
            <a:off x="7186262" y="5204067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Половина рамки 44"/>
          <p:cNvSpPr/>
          <p:nvPr/>
        </p:nvSpPr>
        <p:spPr>
          <a:xfrm rot="12655011">
            <a:off x="6764921" y="5213031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оловина рамки 45"/>
          <p:cNvSpPr/>
          <p:nvPr/>
        </p:nvSpPr>
        <p:spPr>
          <a:xfrm rot="12655011">
            <a:off x="6424260" y="5177173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27576" y="4213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7682753" y="2348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7700683" y="453614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0" y="1371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134471" y="37472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 cstate="print"/>
          <a:srcRect l="9007" r="3910"/>
          <a:stretch>
            <a:fillRect/>
          </a:stretch>
        </p:blipFill>
        <p:spPr bwMode="auto">
          <a:xfrm>
            <a:off x="430306" y="3809999"/>
            <a:ext cx="3330270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Половина рамки 52"/>
          <p:cNvSpPr/>
          <p:nvPr/>
        </p:nvSpPr>
        <p:spPr>
          <a:xfrm rot="12655011">
            <a:off x="6818708" y="1824371"/>
            <a:ext cx="201231" cy="411355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0730" y="0"/>
            <a:ext cx="501127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Помещение: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Площадь: до 30 м², с зонами для кормления, пеленания, отдыха и санитарной.</a:t>
            </a:r>
          </a:p>
          <a:p>
            <a:pPr lvl="0"/>
            <a:r>
              <a:rPr lang="ru-RU" dirty="0" smtClean="0"/>
              <a:t>Вентиляция: Естественная/принудительная (по </a:t>
            </a:r>
            <a:r>
              <a:rPr lang="ru-RU" dirty="0" err="1" smtClean="0"/>
              <a:t>СанПиН</a:t>
            </a:r>
            <a:r>
              <a:rPr lang="ru-RU" dirty="0" smtClean="0"/>
              <a:t>), без сквозняков, температура 20-24°C.</a:t>
            </a:r>
          </a:p>
          <a:p>
            <a:pPr lvl="0"/>
            <a:r>
              <a:rPr lang="ru-RU" dirty="0" smtClean="0"/>
              <a:t>Освещение: Естественное + искусственное (рассеянное, 200 лк).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Доступность: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Ширина двери: не менее 0,9 м.</a:t>
            </a:r>
          </a:p>
          <a:p>
            <a:pPr lvl="0"/>
            <a:r>
              <a:rPr lang="ru-RU" dirty="0" smtClean="0"/>
              <a:t>Пространство для разворота коляски: диаметр 1,4 м.</a:t>
            </a:r>
          </a:p>
          <a:p>
            <a:pPr lvl="0"/>
            <a:r>
              <a:rPr lang="ru-RU" dirty="0" smtClean="0"/>
              <a:t>Поручни, адаптированные </a:t>
            </a:r>
            <a:r>
              <a:rPr lang="ru-RU" dirty="0" err="1" smtClean="0"/>
              <a:t>пеленальные</a:t>
            </a:r>
            <a:r>
              <a:rPr lang="ru-RU" dirty="0" smtClean="0"/>
              <a:t> столы.</a:t>
            </a:r>
          </a:p>
          <a:p>
            <a:pPr lvl="0"/>
            <a:r>
              <a:rPr lang="ru-RU" dirty="0" smtClean="0"/>
              <a:t>Беспрепятственный доступ.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Оснащение: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Санузел (унитаз, раковина), антисептики.</a:t>
            </a:r>
          </a:p>
          <a:p>
            <a:pPr lvl="0"/>
            <a:r>
              <a:rPr lang="ru-RU" dirty="0" smtClean="0"/>
              <a:t>Мягкая мебель, гигиенические принадлежности.</a:t>
            </a:r>
          </a:p>
          <a:p>
            <a:pPr lvl="0"/>
            <a:r>
              <a:rPr lang="ru-RU" dirty="0" smtClean="0"/>
              <a:t>Звукоизоляция.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482" y="1398494"/>
            <a:ext cx="6624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Мое </a:t>
            </a:r>
            <a:r>
              <a:rPr lang="ru-RU" dirty="0" err="1" smtClean="0"/>
              <a:t>проекное</a:t>
            </a:r>
            <a:r>
              <a:rPr lang="ru-RU" dirty="0" smtClean="0"/>
              <a:t> решение будет </a:t>
            </a:r>
            <a:r>
              <a:rPr lang="ru-RU" dirty="0" err="1" smtClean="0"/>
              <a:t>соответсвовать</a:t>
            </a:r>
            <a:r>
              <a:rPr lang="ru-RU" dirty="0" smtClean="0"/>
              <a:t> нормам </a:t>
            </a:r>
            <a:r>
              <a:rPr lang="ru-RU" dirty="0" err="1" smtClean="0"/>
              <a:t>СанПиНа</a:t>
            </a:r>
            <a:r>
              <a:rPr lang="ru-RU" dirty="0" smtClean="0"/>
              <a:t>, а так  же будет удобна и практична </a:t>
            </a:r>
            <a:r>
              <a:rPr lang="ru-RU" smtClean="0"/>
              <a:t>для матерей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15035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4bUDOYESOkPgVE-4AD0YIob3qsuue3AjgyMKL81Y0V3zrSE7XYr-iSlgN_0MyutYVNjfHQaterZyKT8DSkc9bnO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191896" y="2633703"/>
            <a:ext cx="4483814" cy="3731698"/>
          </a:xfrm>
          <a:prstGeom prst="rect">
            <a:avLst/>
          </a:prstGeom>
        </p:spPr>
      </p:pic>
      <p:sp>
        <p:nvSpPr>
          <p:cNvPr id="7170" name="AutoShape 2" descr="blob:https://web.telegram.org/d47c75b6-5c68-41a4-a66a-7e9eebbff99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blob:https://web.telegram.org/d47c75b6-5c68-41a4-a66a-7e9eebbff99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blob:https://web.telegram.org/d47c75b6-5c68-41a4-a66a-7e9eebbff99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photo_5465556673024953659_y.jpg"/>
          <p:cNvPicPr>
            <a:picLocks noChangeAspect="1"/>
          </p:cNvPicPr>
          <p:nvPr/>
        </p:nvPicPr>
        <p:blipFill>
          <a:blip r:embed="rId5" cstate="print"/>
          <a:srcRect t="9804" b="30719"/>
          <a:stretch>
            <a:fillRect/>
          </a:stretch>
        </p:blipFill>
        <p:spPr>
          <a:xfrm>
            <a:off x="285750" y="2537012"/>
            <a:ext cx="3086100" cy="4078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69" y="1446021"/>
            <a:ext cx="9454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сделать макет комнаты матери и ребенка, в которой будет техника, безопасный пол, разделение на 2 комнаты, щеточки на входе для отчистки, а также место для отдыха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776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307" y="4320988"/>
            <a:ext cx="114568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/>
              <a:t>Изучить ГОСТ, а также рассмотреть аналоги и выявить плюсы комнат матери и ребенка и использовать их в своей работе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Подобрать материалы и технологии, которые помогут в создании макета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Создать 3д модель и распечатать необходимые детали 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Собрать основу модели и детали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7502" y="208892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 t="23145" b="3270"/>
          <a:stretch>
            <a:fillRect/>
          </a:stretch>
        </p:blipFill>
        <p:spPr bwMode="auto">
          <a:xfrm>
            <a:off x="0" y="1317812"/>
            <a:ext cx="4638675" cy="286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https://sun9-54.userapi.com/s/v1/ig2/6OSuP7GJwHRjDRwGfCSsbJ5rEZzCDp0Q9Ypafpv_jTH5H8yztbD8LQxbYj4lspUTpc0dhkTI5MItNnJpMtK9yAPv.jpg?quality=95&amp;as=32x24,48x36,72x54,108x81,160x120,240x180,360x270,480x360,540x405,640x480,720x541,1080x811,1280x961,1440x1081,2560x1922&amp;from=bu&amp;cs=2560x0"/>
          <p:cNvPicPr>
            <a:picLocks noChangeAspect="1" noChangeArrowheads="1"/>
          </p:cNvPicPr>
          <p:nvPr/>
        </p:nvPicPr>
        <p:blipFill>
          <a:blip r:embed="rId5" cstate="print"/>
          <a:srcRect t="20203"/>
          <a:stretch>
            <a:fillRect/>
          </a:stretch>
        </p:blipFill>
        <p:spPr bwMode="auto">
          <a:xfrm>
            <a:off x="1622160" y="4016188"/>
            <a:ext cx="4474143" cy="2680448"/>
          </a:xfrm>
          <a:prstGeom prst="rect">
            <a:avLst/>
          </a:prstGeom>
          <a:noFill/>
        </p:spPr>
      </p:pic>
      <p:pic>
        <p:nvPicPr>
          <p:cNvPr id="3077" name="Picture 5" descr="https://sun9-75.userapi.com/s/v1/ig2/Vv4ll7M2isbrdzukWIv5qR46ZMvUKbWqMOzIeFMe4kDi5m6J52PiQUd2qoG9ukOcNopw88m_5_r3IfbXycYKGGME.jpg?quality=95&amp;as=32x24,48x36,72x54,108x81,160x120,240x180,360x270,480x360,540x405,640x480,720x541,1080x811,1280x961,1440x1081,2560x1922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560" y="1243772"/>
            <a:ext cx="4038985" cy="3032394"/>
          </a:xfrm>
          <a:prstGeom prst="rect">
            <a:avLst/>
          </a:prstGeom>
          <a:noFill/>
        </p:spPr>
      </p:pic>
      <p:pic>
        <p:nvPicPr>
          <p:cNvPr id="3079" name="Picture 7" descr="https://avatars.mds.yandex.net/i?id=188c6e9009eb8094bc0bb65ac7e1ff5e5e16ea12-8507274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83271" y="950258"/>
            <a:ext cx="2608729" cy="2608730"/>
          </a:xfrm>
          <a:prstGeom prst="rect">
            <a:avLst/>
          </a:prstGeom>
          <a:noFill/>
        </p:spPr>
      </p:pic>
      <p:pic>
        <p:nvPicPr>
          <p:cNvPr id="3081" name="Picture 9" descr="https://avatars.mds.yandex.net/i?id=542ba51a19a6facebfc30c381e73e7da4e24c4ae-10146330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3809999"/>
            <a:ext cx="3048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421" y="1380564"/>
            <a:ext cx="4783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устранения выявленных дефектов проведён дополнительный анализ состава краски и подобраны альтернативные варианты с улучшенными характеристиками. В дальнейшем планируется провести тестирование новых материалов на устойчивость и совместимость с основой макета.</a:t>
            </a:r>
            <a:endParaRPr lang="ru-RU" dirty="0"/>
          </a:p>
        </p:txBody>
      </p:sp>
      <p:pic>
        <p:nvPicPr>
          <p:cNvPr id="4" name="Рисунок 3" descr="IMG_20260115_075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8565" y="-1075766"/>
            <a:ext cx="3953435" cy="5265174"/>
          </a:xfrm>
          <a:prstGeom prst="rect">
            <a:avLst/>
          </a:prstGeom>
        </p:spPr>
      </p:pic>
      <p:pic>
        <p:nvPicPr>
          <p:cNvPr id="5" name="Рисунок 4" descr="IMG_20260115_075202.jpg"/>
          <p:cNvPicPr>
            <a:picLocks noChangeAspect="1"/>
          </p:cNvPicPr>
          <p:nvPr/>
        </p:nvPicPr>
        <p:blipFill>
          <a:blip r:embed="rId4" cstate="print"/>
          <a:srcRect l="36650" b="23485"/>
          <a:stretch>
            <a:fillRect/>
          </a:stretch>
        </p:blipFill>
        <p:spPr>
          <a:xfrm>
            <a:off x="5522258" y="1048870"/>
            <a:ext cx="2510118" cy="3532095"/>
          </a:xfrm>
          <a:prstGeom prst="rect">
            <a:avLst/>
          </a:prstGeom>
        </p:spPr>
      </p:pic>
      <p:pic>
        <p:nvPicPr>
          <p:cNvPr id="7" name="Рисунок 6" descr="IMG_20260115_075209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2024" y="4096871"/>
            <a:ext cx="2828591" cy="2653553"/>
          </a:xfrm>
          <a:prstGeom prst="rect">
            <a:avLst/>
          </a:prstGeom>
        </p:spPr>
      </p:pic>
      <p:pic>
        <p:nvPicPr>
          <p:cNvPr id="8" name="Рисунок 7" descr="IMG_20260115_075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566" y="3864424"/>
            <a:ext cx="2247772" cy="2993576"/>
          </a:xfrm>
          <a:prstGeom prst="rect">
            <a:avLst/>
          </a:prstGeom>
        </p:spPr>
      </p:pic>
      <p:pic>
        <p:nvPicPr>
          <p:cNvPr id="9" name="Рисунок 8" descr="IMG_20260115_0752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541" y="3765177"/>
            <a:ext cx="3200400" cy="297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27456</TotalTime>
  <Words>361</Words>
  <Application>Microsoft Office PowerPoint</Application>
  <PresentationFormat>Произвольный</PresentationFormat>
  <Paragraphs>67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KvantoiumKosmo</dc:creator>
  <cp:lastModifiedBy>Софи</cp:lastModifiedBy>
  <cp:revision>31</cp:revision>
  <dcterms:created xsi:type="dcterms:W3CDTF">2023-09-04T16:37:00Z</dcterms:created>
  <dcterms:modified xsi:type="dcterms:W3CDTF">2026-01-29T09:44:06Z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64825440BBE64FB8B0AFF33CB5A6741F</vt:lpwstr>
  </property>
  <property fmtid="{D5CDD505-2E9C-101B-9397-08002B2CF9AE}" pid="3" name="KSOProductBuildVer">
    <vt:lpwstr>1049-11.2.0.11225</vt:lpwstr>
  </property>
</Properties>
</file>