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5" r:id="rId6"/>
    <p:sldId id="267" r:id="rId7"/>
    <p:sldId id="269" r:id="rId8"/>
    <p:sldId id="270" r:id="rId9"/>
    <p:sldId id="271" r:id="rId10"/>
  </p:sldIdLst>
  <p:sldSz cx="18288000" cy="10287000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Bold" panose="0200000000000000000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14162" y="3368017"/>
            <a:ext cx="2992318" cy="739955"/>
            <a:chOff x="0" y="0"/>
            <a:chExt cx="788100" cy="1948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00" cy="194885"/>
            </a:xfrm>
            <a:custGeom>
              <a:avLst/>
              <a:gdLst/>
              <a:ahLst/>
              <a:cxnLst/>
              <a:rect l="l" t="t" r="r" b="b"/>
              <a:pathLst>
                <a:path w="788100" h="194885">
                  <a:moveTo>
                    <a:pt x="82792" y="0"/>
                  </a:moveTo>
                  <a:lnTo>
                    <a:pt x="705308" y="0"/>
                  </a:lnTo>
                  <a:cubicBezTo>
                    <a:pt x="751033" y="0"/>
                    <a:pt x="788100" y="37067"/>
                    <a:pt x="788100" y="82792"/>
                  </a:cubicBezTo>
                  <a:lnTo>
                    <a:pt x="788100" y="112093"/>
                  </a:lnTo>
                  <a:cubicBezTo>
                    <a:pt x="788100" y="134051"/>
                    <a:pt x="779377" y="155109"/>
                    <a:pt x="763851" y="170636"/>
                  </a:cubicBezTo>
                  <a:cubicBezTo>
                    <a:pt x="748324" y="186162"/>
                    <a:pt x="727266" y="194885"/>
                    <a:pt x="705308" y="194885"/>
                  </a:cubicBezTo>
                  <a:lnTo>
                    <a:pt x="82792" y="194885"/>
                  </a:lnTo>
                  <a:cubicBezTo>
                    <a:pt x="60835" y="194885"/>
                    <a:pt x="39776" y="186162"/>
                    <a:pt x="24249" y="170636"/>
                  </a:cubicBezTo>
                  <a:cubicBezTo>
                    <a:pt x="8723" y="155109"/>
                    <a:pt x="0" y="134051"/>
                    <a:pt x="0" y="112093"/>
                  </a:cubicBezTo>
                  <a:lnTo>
                    <a:pt x="0" y="82792"/>
                  </a:lnTo>
                  <a:cubicBezTo>
                    <a:pt x="0" y="60835"/>
                    <a:pt x="8723" y="39776"/>
                    <a:pt x="24249" y="24249"/>
                  </a:cubicBezTo>
                  <a:cubicBezTo>
                    <a:pt x="39776" y="8723"/>
                    <a:pt x="60835" y="0"/>
                    <a:pt x="82792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88100" cy="24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47841" y="3368017"/>
            <a:ext cx="3324960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2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Сменные каблуки</a:t>
            </a:r>
            <a:endParaRPr lang="en-US" sz="2400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4969019" y="9258300"/>
            <a:ext cx="2992318" cy="739955"/>
            <a:chOff x="0" y="0"/>
            <a:chExt cx="788100" cy="1948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100" cy="194885"/>
            </a:xfrm>
            <a:custGeom>
              <a:avLst/>
              <a:gdLst/>
              <a:ahLst/>
              <a:cxnLst/>
              <a:rect l="l" t="t" r="r" b="b"/>
              <a:pathLst>
                <a:path w="788100" h="194885">
                  <a:moveTo>
                    <a:pt x="82792" y="0"/>
                  </a:moveTo>
                  <a:lnTo>
                    <a:pt x="705308" y="0"/>
                  </a:lnTo>
                  <a:cubicBezTo>
                    <a:pt x="751033" y="0"/>
                    <a:pt x="788100" y="37067"/>
                    <a:pt x="788100" y="82792"/>
                  </a:cubicBezTo>
                  <a:lnTo>
                    <a:pt x="788100" y="112093"/>
                  </a:lnTo>
                  <a:cubicBezTo>
                    <a:pt x="788100" y="134051"/>
                    <a:pt x="779377" y="155109"/>
                    <a:pt x="763851" y="170636"/>
                  </a:cubicBezTo>
                  <a:cubicBezTo>
                    <a:pt x="748324" y="186162"/>
                    <a:pt x="727266" y="194885"/>
                    <a:pt x="705308" y="194885"/>
                  </a:cubicBezTo>
                  <a:lnTo>
                    <a:pt x="82792" y="194885"/>
                  </a:lnTo>
                  <a:cubicBezTo>
                    <a:pt x="60835" y="194885"/>
                    <a:pt x="39776" y="186162"/>
                    <a:pt x="24249" y="170636"/>
                  </a:cubicBezTo>
                  <a:cubicBezTo>
                    <a:pt x="8723" y="155109"/>
                    <a:pt x="0" y="134051"/>
                    <a:pt x="0" y="112093"/>
                  </a:cubicBezTo>
                  <a:lnTo>
                    <a:pt x="0" y="82792"/>
                  </a:lnTo>
                  <a:cubicBezTo>
                    <a:pt x="0" y="60835"/>
                    <a:pt x="8723" y="39776"/>
                    <a:pt x="24249" y="24249"/>
                  </a:cubicBezTo>
                  <a:cubicBezTo>
                    <a:pt x="39776" y="8723"/>
                    <a:pt x="60835" y="0"/>
                    <a:pt x="82792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88100" cy="24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19699" y="4610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Сменные каблуки для туфель для бальных танцев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7239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Ваша образовательная организация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58954" y="73291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МАОУ СОШ №22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9937" y="6332178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Автор: Банников Марк Сергеевич</a:t>
            </a:r>
          </a:p>
          <a:p>
            <a:r>
              <a:rPr lang="ru-RU" sz="2400" dirty="0"/>
              <a:t>Наставник: Болтнев Юрий Викторович</a:t>
            </a:r>
          </a:p>
          <a:p>
            <a:r>
              <a:rPr lang="ru-RU" sz="2400" dirty="0"/>
              <a:t>Классный руководитель: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19239" y="9305111"/>
            <a:ext cx="14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141710"/>
              </p:ext>
            </p:extLst>
          </p:nvPr>
        </p:nvGraphicFramePr>
        <p:xfrm>
          <a:off x="708002" y="2281854"/>
          <a:ext cx="16871996" cy="7433646"/>
        </p:xfrm>
        <a:graphic>
          <a:graphicData uri="http://schemas.openxmlformats.org/drawingml/2006/table">
            <a:tbl>
              <a:tblPr/>
              <a:tblGrid>
                <a:gridCol w="843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5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7882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Найденные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проблемные</a:t>
                      </a:r>
                      <a:r>
                        <a:rPr lang="en-US" sz="1999" b="1" dirty="0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</a:t>
                      </a:r>
                      <a:r>
                        <a:rPr lang="en-US" sz="1999" b="1" dirty="0" err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ситуации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Проблемная ситуация, на решение которой будет направлен проект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88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2400" dirty="0"/>
                        <a:t>Дороговизна и количество спортивной одежды и обуви</a:t>
                      </a:r>
                      <a:endParaRPr lang="en-US" sz="24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Быстрая </a:t>
                      </a:r>
                      <a:r>
                        <a:rPr lang="ru-RU" sz="3200" dirty="0" err="1"/>
                        <a:t>изнашиваемсть</a:t>
                      </a:r>
                      <a:r>
                        <a:rPr lang="ru-RU" sz="3200" dirty="0"/>
                        <a:t> каблука</a:t>
                      </a:r>
                      <a:endParaRPr lang="en-US" sz="3200" dirty="0"/>
                    </a:p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8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Быстрая изнашиваемость одежды</a:t>
                      </a:r>
                    </a:p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52400" y="666750"/>
            <a:ext cx="869309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ПРОБЛЕМНОЕ ПОЛЕ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96205" y="438204"/>
            <a:ext cx="819102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ЦЕЛЕВАЯ АУДИТОРИЯ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56FCF-814A-6EA7-B39E-64013BD6A1AD}"/>
              </a:ext>
            </a:extLst>
          </p:cNvPr>
          <p:cNvSpPr txBox="1"/>
          <p:nvPr/>
        </p:nvSpPr>
        <p:spPr>
          <a:xfrm>
            <a:off x="1661783" y="3716996"/>
            <a:ext cx="9180094" cy="1416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20"/>
              </a:lnSpc>
              <a:defRPr/>
            </a:pPr>
            <a:r>
              <a:rPr lang="ru-RU" sz="3600" dirty="0"/>
              <a:t>Аудиторией являются танцоры спортивно-бальных танцев и бальных ансамблей</a:t>
            </a:r>
          </a:p>
          <a:p>
            <a:pPr algn="ctr">
              <a:lnSpc>
                <a:spcPts val="2520"/>
              </a:lnSpc>
              <a:defRPr/>
            </a:pPr>
            <a:r>
              <a:rPr lang="ru-RU" sz="3600" dirty="0"/>
              <a:t>Так же являются любители и профессиональные тренеры </a:t>
            </a:r>
            <a:endParaRPr lang="en-US" sz="3600" dirty="0"/>
          </a:p>
        </p:txBody>
      </p:sp>
      <p:pic>
        <p:nvPicPr>
          <p:cNvPr id="1026" name="Picture 2" descr="5 вопросов о бальных танцах для начинающих">
            <a:extLst>
              <a:ext uri="{FF2B5EF4-FFF2-40B4-BE49-F238E27FC236}">
                <a16:creationId xmlns:a16="http://schemas.microsoft.com/office/drawing/2014/main" id="{6E76D8EE-D025-31C4-87EC-393744FA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564709" y="631468"/>
            <a:ext cx="6038850" cy="40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самбль бального танца «Виктория» | НТЦ &quot;Звездочка&quot; официальный сайт">
            <a:extLst>
              <a:ext uri="{FF2B5EF4-FFF2-40B4-BE49-F238E27FC236}">
                <a16:creationId xmlns:a16="http://schemas.microsoft.com/office/drawing/2014/main" id="{5355B9CF-B3B7-6294-EE3F-8B9076975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b="7068"/>
          <a:stretch>
            <a:fillRect/>
          </a:stretch>
        </p:blipFill>
        <p:spPr bwMode="auto">
          <a:xfrm>
            <a:off x="3654198" y="5315762"/>
            <a:ext cx="7910511" cy="47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1409624" y="368300"/>
            <a:ext cx="5268277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АНАЛОГИЧНЫЕ</a:t>
            </a:r>
          </a:p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РЕШЕНИЯ</a:t>
            </a:r>
          </a:p>
        </p:txBody>
      </p:sp>
      <p:sp>
        <p:nvSpPr>
          <p:cNvPr id="10" name="AutoShape 2" descr="Мужские Танцевальные Туфли для помещений, Профессиональная Обувь для бальных  танцев, Танго, латинских танцев, черные, белые | AliExpress">
            <a:extLst>
              <a:ext uri="{FF2B5EF4-FFF2-40B4-BE49-F238E27FC236}">
                <a16:creationId xmlns:a16="http://schemas.microsoft.com/office/drawing/2014/main" id="{1D3E3400-809A-3CEC-AE57-786A29D2BE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5715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Мужские Танцевальные Туфли для помещений, Профессиональная Обувь для бальных  танцев, Танго, латинских танцев, черные, белые | AliExpress">
            <a:extLst>
              <a:ext uri="{FF2B5EF4-FFF2-40B4-BE49-F238E27FC236}">
                <a16:creationId xmlns:a16="http://schemas.microsoft.com/office/drawing/2014/main" id="{FFA78981-A6B3-EC7D-988E-C271A571C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Мужские Танцевальные Туфли для помещений, Профессиональная Обувь для бальных  танцев, Танго, латинских танцев, черные, белые | AliExpress">
            <a:extLst>
              <a:ext uri="{FF2B5EF4-FFF2-40B4-BE49-F238E27FC236}">
                <a16:creationId xmlns:a16="http://schemas.microsoft.com/office/drawing/2014/main" id="{4DCD20AD-86A0-3AF4-01E8-B5815B24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Туфли мужские. Кожа. Арт. 03471НК, из категории &quot;Европейская программа&quot; -  Интернет магазин Grishko-shop - Одежда и обувь для танцев и балета.">
            <a:extLst>
              <a:ext uri="{FF2B5EF4-FFF2-40B4-BE49-F238E27FC236}">
                <a16:creationId xmlns:a16="http://schemas.microsoft.com/office/drawing/2014/main" id="{A748DB85-1AE2-042F-699D-D4CD1532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3" y="1764005"/>
            <a:ext cx="4905375" cy="36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Туфли бальные мужские латина - Купить в интернет магазине WildBerries.ru">
            <a:extLst>
              <a:ext uri="{FF2B5EF4-FFF2-40B4-BE49-F238E27FC236}">
                <a16:creationId xmlns:a16="http://schemas.microsoft.com/office/drawing/2014/main" id="{487C3C8A-6FF8-30D9-F779-090539AC88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Мужские туфли для бальных танцев «DanceMaster 450 (лак)» латина 4см купить  в интернет-магазине EsMio.ru">
            <a:extLst>
              <a:ext uri="{FF2B5EF4-FFF2-40B4-BE49-F238E27FC236}">
                <a16:creationId xmlns:a16="http://schemas.microsoft.com/office/drawing/2014/main" id="{2661D92C-FD8C-4FC7-79AF-C6A98996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71" y="6506701"/>
            <a:ext cx="5121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D94E71-899E-ED3B-F031-7446FD2840CF}"/>
              </a:ext>
            </a:extLst>
          </p:cNvPr>
          <p:cNvSpPr txBox="1"/>
          <p:nvPr/>
        </p:nvSpPr>
        <p:spPr>
          <a:xfrm>
            <a:off x="7311671" y="2284874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Плюсы решения: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E11BC-9F3C-AF8B-AD34-039F5BC50E07}"/>
              </a:ext>
            </a:extLst>
          </p:cNvPr>
          <p:cNvSpPr txBox="1"/>
          <p:nvPr/>
        </p:nvSpPr>
        <p:spPr>
          <a:xfrm>
            <a:off x="13352837" y="2225814"/>
            <a:ext cx="402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Минусы решения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196B0-AB70-8853-6D0A-C0089CB45F53}"/>
              </a:ext>
            </a:extLst>
          </p:cNvPr>
          <p:cNvSpPr txBox="1"/>
          <p:nvPr/>
        </p:nvSpPr>
        <p:spPr>
          <a:xfrm>
            <a:off x="7410107" y="3373785"/>
            <a:ext cx="3933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Одна пара обуви вместо нескольких, лёгкая смена износившегося каблука и уменьшение трат на обувь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381A43-5924-3C79-E017-3C40D554168E}"/>
              </a:ext>
            </a:extLst>
          </p:cNvPr>
          <p:cNvSpPr txBox="1"/>
          <p:nvPr/>
        </p:nvSpPr>
        <p:spPr>
          <a:xfrm>
            <a:off x="13332834" y="3427235"/>
            <a:ext cx="37159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Хранение сменных каблуков и высокий износ механизма крепления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87949" y="715963"/>
            <a:ext cx="800753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АВТОРСКОЕ РЕШЕНИЕ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F81A7-5B32-9F83-5E33-C813A272BCD4}"/>
              </a:ext>
            </a:extLst>
          </p:cNvPr>
          <p:cNvSpPr txBox="1"/>
          <p:nvPr/>
        </p:nvSpPr>
        <p:spPr>
          <a:xfrm>
            <a:off x="609599" y="2162066"/>
            <a:ext cx="10232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Авторское решение позволяет минимизировать траты на танцевальные туфли за счёт сменных деталей каблука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A44323-72BF-3210-2D33-768D6C8091C9}"/>
              </a:ext>
            </a:extLst>
          </p:cNvPr>
          <p:cNvSpPr txBox="1"/>
          <p:nvPr/>
        </p:nvSpPr>
        <p:spPr>
          <a:xfrm>
            <a:off x="502365" y="4758779"/>
            <a:ext cx="78796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Данное решение предлагает больше вариантов высоты каблука у танцевальных туфель за счёт сменных деталей</a:t>
            </a:r>
          </a:p>
        </p:txBody>
      </p:sp>
      <p:pic>
        <p:nvPicPr>
          <p:cNvPr id="1026" name="Picture 2" descr="Танцевальная обувь DanceMaster 161 каблук 5 см">
            <a:extLst>
              <a:ext uri="{FF2B5EF4-FFF2-40B4-BE49-F238E27FC236}">
                <a16:creationId xmlns:a16="http://schemas.microsoft.com/office/drawing/2014/main" id="{999E6A3A-F3CE-A9E3-1C36-68A18424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631468"/>
            <a:ext cx="4534574" cy="32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уфли латина Eckse Альба Элегант">
            <a:extLst>
              <a:ext uri="{FF2B5EF4-FFF2-40B4-BE49-F238E27FC236}">
                <a16:creationId xmlns:a16="http://schemas.microsoft.com/office/drawing/2014/main" id="{C6534917-1EC2-3B6E-F421-533660D5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339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87949" y="715963"/>
            <a:ext cx="800753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ЦЕЛЬ ПРОЕКТА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9F0CE-46DB-1651-DA0E-48F24B5FCC96}"/>
              </a:ext>
            </a:extLst>
          </p:cNvPr>
          <p:cNvSpPr txBox="1"/>
          <p:nvPr/>
        </p:nvSpPr>
        <p:spPr>
          <a:xfrm>
            <a:off x="487949" y="2162067"/>
            <a:ext cx="8972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Практическое воплощение сменных каблуков для сменных туфель</a:t>
            </a:r>
          </a:p>
          <a:p>
            <a:r>
              <a:rPr lang="ru-RU" sz="4000" dirty="0"/>
              <a:t>Создание прототипа крепления сменных туфель</a:t>
            </a:r>
          </a:p>
        </p:txBody>
      </p:sp>
      <p:sp>
        <p:nvSpPr>
          <p:cNvPr id="11" name="AutoShape 4" descr="дышащие мужские танцевальные туфли для латины с - Temu">
            <a:extLst>
              <a:ext uri="{FF2B5EF4-FFF2-40B4-BE49-F238E27FC236}">
                <a16:creationId xmlns:a16="http://schemas.microsoft.com/office/drawing/2014/main" id="{9D615B76-23DB-1FE7-D270-E88398A17D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Мужская обувь для латинских танцев на каблуке 3,5 см, обувь для бальных  танцев на мягкой подошве в помещении Купить дешево на Joom">
            <a:extLst>
              <a:ext uri="{FF2B5EF4-FFF2-40B4-BE49-F238E27FC236}">
                <a16:creationId xmlns:a16="http://schemas.microsoft.com/office/drawing/2014/main" id="{87F633EF-6AE8-92F5-87C5-EED2B594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79" y="2400300"/>
            <a:ext cx="6471364" cy="64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ужские танцевальные туфли BD Dance для латины, сальсы, танго, джаза, – BD  Dance Official Store">
            <a:extLst>
              <a:ext uri="{FF2B5EF4-FFF2-40B4-BE49-F238E27FC236}">
                <a16:creationId xmlns:a16="http://schemas.microsoft.com/office/drawing/2014/main" id="{5C726E5D-0E22-AFB5-37DE-031C93F5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1" y="6054575"/>
            <a:ext cx="8783742" cy="34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87949" y="715963"/>
            <a:ext cx="800753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ЗАДАЧИ ПРОЕКТА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9533C-9F63-AA79-0541-778F8D094907}"/>
              </a:ext>
            </a:extLst>
          </p:cNvPr>
          <p:cNvSpPr txBox="1"/>
          <p:nvPr/>
        </p:nvSpPr>
        <p:spPr>
          <a:xfrm>
            <a:off x="609600" y="2032524"/>
            <a:ext cx="738458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Задачи проекта</a:t>
            </a:r>
            <a:r>
              <a:rPr lang="en-US" sz="6000" dirty="0"/>
              <a:t>:</a:t>
            </a:r>
            <a:endParaRPr lang="ru-RU" sz="6000" dirty="0"/>
          </a:p>
          <a:p>
            <a:pPr marL="457200" indent="-457200">
              <a:buAutoNum type="arabicPeriod"/>
            </a:pPr>
            <a:r>
              <a:rPr lang="ru-RU" sz="4000" dirty="0"/>
              <a:t>Создать идею</a:t>
            </a:r>
          </a:p>
          <a:p>
            <a:pPr marL="457200" indent="-457200">
              <a:buAutoNum type="arabicPeriod"/>
            </a:pPr>
            <a:r>
              <a:rPr lang="ru-RU" sz="4000" dirty="0"/>
              <a:t>Создать набросок прототипа</a:t>
            </a:r>
          </a:p>
          <a:p>
            <a:pPr marL="457200" indent="-457200">
              <a:buAutoNum type="arabicPeriod"/>
            </a:pPr>
            <a:r>
              <a:rPr lang="ru-RU" sz="4000" dirty="0"/>
              <a:t>Создать прототип</a:t>
            </a:r>
          </a:p>
          <a:p>
            <a:pPr marL="457200" indent="-457200">
              <a:buAutoNum type="arabicPeriod"/>
            </a:pPr>
            <a:r>
              <a:rPr lang="ru-RU" sz="4000" dirty="0"/>
              <a:t>Представить рабочее решение</a:t>
            </a:r>
          </a:p>
        </p:txBody>
      </p:sp>
      <p:pic>
        <p:nvPicPr>
          <p:cNvPr id="3074" name="Picture 2" descr="Идея – Бесплатные иконки: технологии">
            <a:extLst>
              <a:ext uri="{FF2B5EF4-FFF2-40B4-BE49-F238E27FC236}">
                <a16:creationId xmlns:a16="http://schemas.microsoft.com/office/drawing/2014/main" id="{FCAB3F4B-007E-9C52-A3B2-53C0C622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85" y="1950561"/>
            <a:ext cx="3477875" cy="34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деи на тему «Рисунки туфли (shoes)» (10) | модные иллюстрации, модные  эскизы, туфли">
            <a:extLst>
              <a:ext uri="{FF2B5EF4-FFF2-40B4-BE49-F238E27FC236}">
                <a16:creationId xmlns:a16="http://schemas.microsoft.com/office/drawing/2014/main" id="{B9B9FCCA-BD37-D625-1927-B51F2EF1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3943084"/>
            <a:ext cx="4648200" cy="39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98HT и китайские студенты работают над 3D-печатью модульных туфель">
            <a:extLst>
              <a:ext uri="{FF2B5EF4-FFF2-40B4-BE49-F238E27FC236}">
                <a16:creationId xmlns:a16="http://schemas.microsoft.com/office/drawing/2014/main" id="{7DE0512C-B1C0-7DEA-691B-2EA0938C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43" y="6198024"/>
            <a:ext cx="6629400" cy="3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4713245" y="-3124544"/>
            <a:ext cx="8861510" cy="17631263"/>
            <a:chOff x="0" y="0"/>
            <a:chExt cx="2333896" cy="46436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896" cy="4643625"/>
            </a:xfrm>
            <a:custGeom>
              <a:avLst/>
              <a:gdLst/>
              <a:ahLst/>
              <a:cxnLst/>
              <a:rect l="l" t="t" r="r" b="b"/>
              <a:pathLst>
                <a:path w="2333896" h="4643625">
                  <a:moveTo>
                    <a:pt x="44557" y="0"/>
                  </a:moveTo>
                  <a:lnTo>
                    <a:pt x="2289339" y="0"/>
                  </a:lnTo>
                  <a:cubicBezTo>
                    <a:pt x="2313947" y="0"/>
                    <a:pt x="2333896" y="19949"/>
                    <a:pt x="2333896" y="44557"/>
                  </a:cubicBezTo>
                  <a:lnTo>
                    <a:pt x="2333896" y="4599068"/>
                  </a:lnTo>
                  <a:cubicBezTo>
                    <a:pt x="2333896" y="4623676"/>
                    <a:pt x="2313947" y="4643625"/>
                    <a:pt x="2289339" y="4643625"/>
                  </a:cubicBezTo>
                  <a:lnTo>
                    <a:pt x="44557" y="4643625"/>
                  </a:lnTo>
                  <a:cubicBezTo>
                    <a:pt x="19949" y="4643625"/>
                    <a:pt x="0" y="4623676"/>
                    <a:pt x="0" y="4599068"/>
                  </a:cubicBezTo>
                  <a:lnTo>
                    <a:pt x="0" y="44557"/>
                  </a:lnTo>
                  <a:cubicBezTo>
                    <a:pt x="0" y="19949"/>
                    <a:pt x="19949" y="0"/>
                    <a:pt x="445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ysDot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896" cy="469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>
            <a:off x="1062846" y="5077359"/>
            <a:ext cx="3428871" cy="1968994"/>
          </a:xfrm>
          <a:custGeom>
            <a:avLst/>
            <a:gdLst/>
            <a:ahLst/>
            <a:cxnLst/>
            <a:rect l="l" t="t" r="r" b="b"/>
            <a:pathLst>
              <a:path w="3428871" h="1968994">
                <a:moveTo>
                  <a:pt x="0" y="0"/>
                </a:moveTo>
                <a:lnTo>
                  <a:pt x="3428871" y="0"/>
                </a:lnTo>
                <a:lnTo>
                  <a:pt x="3428871" y="1968994"/>
                </a:lnTo>
                <a:lnTo>
                  <a:pt x="0" y="1968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14"/>
          <p:cNvSpPr/>
          <p:nvPr/>
        </p:nvSpPr>
        <p:spPr>
          <a:xfrm>
            <a:off x="1062846" y="7008324"/>
            <a:ext cx="3463017" cy="1977987"/>
          </a:xfrm>
          <a:custGeom>
            <a:avLst/>
            <a:gdLst/>
            <a:ahLst/>
            <a:cxnLst/>
            <a:rect l="l" t="t" r="r" b="b"/>
            <a:pathLst>
              <a:path w="3463017" h="1977987">
                <a:moveTo>
                  <a:pt x="0" y="0"/>
                </a:moveTo>
                <a:lnTo>
                  <a:pt x="3463017" y="0"/>
                </a:lnTo>
                <a:lnTo>
                  <a:pt x="3463017" y="1977987"/>
                </a:lnTo>
                <a:lnTo>
                  <a:pt x="0" y="1977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13206035" y="4927799"/>
            <a:ext cx="3584727" cy="3609336"/>
          </a:xfrm>
          <a:custGeom>
            <a:avLst/>
            <a:gdLst/>
            <a:ahLst/>
            <a:cxnLst/>
            <a:rect l="l" t="t" r="r" b="b"/>
            <a:pathLst>
              <a:path w="3584727" h="3609336">
                <a:moveTo>
                  <a:pt x="0" y="0"/>
                </a:moveTo>
                <a:lnTo>
                  <a:pt x="3584727" y="0"/>
                </a:lnTo>
                <a:lnTo>
                  <a:pt x="3584727" y="3609336"/>
                </a:lnTo>
                <a:lnTo>
                  <a:pt x="0" y="36093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6"/>
          <p:cNvSpPr/>
          <p:nvPr/>
        </p:nvSpPr>
        <p:spPr>
          <a:xfrm>
            <a:off x="8321606" y="5172348"/>
            <a:ext cx="3540811" cy="1835976"/>
          </a:xfrm>
          <a:custGeom>
            <a:avLst/>
            <a:gdLst/>
            <a:ahLst/>
            <a:cxnLst/>
            <a:rect l="l" t="t" r="r" b="b"/>
            <a:pathLst>
              <a:path w="3540811" h="1835976">
                <a:moveTo>
                  <a:pt x="0" y="0"/>
                </a:moveTo>
                <a:lnTo>
                  <a:pt x="3540811" y="0"/>
                </a:lnTo>
                <a:lnTo>
                  <a:pt x="3540811" y="1835976"/>
                </a:lnTo>
                <a:lnTo>
                  <a:pt x="0" y="18359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9296830" y="5691087"/>
            <a:ext cx="3541569" cy="2884665"/>
          </a:xfrm>
          <a:custGeom>
            <a:avLst/>
            <a:gdLst/>
            <a:ahLst/>
            <a:cxnLst/>
            <a:rect l="l" t="t" r="r" b="b"/>
            <a:pathLst>
              <a:path w="3541569" h="2884665">
                <a:moveTo>
                  <a:pt x="0" y="0"/>
                </a:moveTo>
                <a:lnTo>
                  <a:pt x="3541569" y="0"/>
                </a:lnTo>
                <a:lnTo>
                  <a:pt x="3541569" y="2884665"/>
                </a:lnTo>
                <a:lnTo>
                  <a:pt x="0" y="28846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 rot="81755">
            <a:off x="4602784" y="5605901"/>
            <a:ext cx="4003768" cy="2253133"/>
          </a:xfrm>
          <a:custGeom>
            <a:avLst/>
            <a:gdLst/>
            <a:ahLst/>
            <a:cxnLst/>
            <a:rect l="l" t="t" r="r" b="b"/>
            <a:pathLst>
              <a:path w="4003768" h="2253133">
                <a:moveTo>
                  <a:pt x="0" y="0"/>
                </a:moveTo>
                <a:lnTo>
                  <a:pt x="4003768" y="0"/>
                </a:lnTo>
                <a:lnTo>
                  <a:pt x="4003768" y="2253133"/>
                </a:lnTo>
                <a:lnTo>
                  <a:pt x="0" y="22531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487949" y="715963"/>
            <a:ext cx="800753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ХОД РАБОТЫ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2302409"/>
            <a:ext cx="16230600" cy="175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Слайды, демонстрирующие: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процесс работы над проектом и содержащие фото, скриншоты экрана и краткое описание под каждым изображением (1-2 фото с описанием на 1 слайд) 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количество используемых ресурсов с учетом всех попыток в шт, кг, м2, м3 и т.д. (где это возможно)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57551" y="9076373"/>
            <a:ext cx="2039461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Создание чертежа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31472" y="8919210"/>
            <a:ext cx="2443639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Изготовление корпуса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Ресурсы: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13102" y="8938686"/>
            <a:ext cx="3257550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Сборка электрической схемы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Ресурсы: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63520" y="8938686"/>
            <a:ext cx="1748314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Сборка изделия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Ресурсы: 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11571100" y="266417"/>
            <a:ext cx="5949152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ru-RU" sz="2800" b="1" dirty="0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Удалите слайд перед защитой</a:t>
            </a:r>
            <a:endParaRPr lang="en-US" sz="2800" b="1" dirty="0">
              <a:solidFill>
                <a:srgbClr val="FF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87949" y="715963"/>
            <a:ext cx="800753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ХОД РАБОТЫ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239</Words>
  <Application>Microsoft Office PowerPoint</Application>
  <PresentationFormat>Произвольный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Roboto Bold</vt:lpstr>
      <vt:lpstr>Roboto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2.0_Индивидуальные проекты_метода</dc:title>
  <dc:creator>Mang0App</dc:creator>
  <cp:lastModifiedBy>Марк Банников</cp:lastModifiedBy>
  <cp:revision>8</cp:revision>
  <dcterms:created xsi:type="dcterms:W3CDTF">2006-08-16T00:00:00Z</dcterms:created>
  <dcterms:modified xsi:type="dcterms:W3CDTF">2026-01-22T09:40:32Z</dcterms:modified>
  <dc:identifier>DAGbrlvMeag</dc:identifier>
</cp:coreProperties>
</file>