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0" r:id="rId3"/>
    <p:sldId id="257" r:id="rId4"/>
    <p:sldId id="258" r:id="rId5"/>
    <p:sldId id="259" r:id="rId6"/>
    <p:sldId id="278" r:id="rId7"/>
    <p:sldId id="260" r:id="rId8"/>
    <p:sldId id="261" r:id="rId9"/>
    <p:sldId id="262" r:id="rId10"/>
    <p:sldId id="264" r:id="rId11"/>
    <p:sldId id="265" r:id="rId12"/>
    <p:sldId id="277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72" autoAdjust="0"/>
  </p:normalViewPr>
  <p:slideViewPr>
    <p:cSldViewPr snapToGrid="0">
      <p:cViewPr varScale="1">
        <p:scale>
          <a:sx n="119" d="100"/>
          <a:sy n="119" d="100"/>
        </p:scale>
        <p:origin x="2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86633-A468-499A-B05E-DBA927DA7EE8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07DF8-C1F3-4809-BD1D-A4D86A0F1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72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07DF8-C1F3-4809-BD1D-A4D86A0F17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1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Мать </a:t>
            </a:r>
            <a:r>
              <a:rPr lang="ru-RU" dirty="0" err="1"/>
              <a:t>Турата</a:t>
            </a:r>
            <a:r>
              <a:rPr lang="ru-RU" dirty="0"/>
              <a:t> </a:t>
            </a:r>
            <a:r>
              <a:rPr lang="ru-RU" dirty="0" err="1"/>
              <a:t>Альбековича</a:t>
            </a:r>
            <a:r>
              <a:rPr lang="ru-RU" dirty="0"/>
              <a:t> была уроженкой Татарстана, но в голодные годы, переселилась в Ташкент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07DF8-C1F3-4809-BD1D-A4D86A0F17F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224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07DF8-C1F3-4809-BD1D-A4D86A0F17F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20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07DF8-C1F3-4809-BD1D-A4D86A0F17F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234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57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82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49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12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81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8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76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87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54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2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EDACD-E9F8-4841-84C6-1D683CC08CA2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DBBA6-C0F6-486F-98A9-6AF13F1F5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4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9164" y="52247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Влияние исторических событий на судьбу человека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9164" y="2910070"/>
            <a:ext cx="9144000" cy="1655762"/>
          </a:xfrm>
        </p:spPr>
        <p:txBody>
          <a:bodyPr/>
          <a:lstStyle/>
          <a:p>
            <a:r>
              <a:rPr lang="ru-RU" dirty="0"/>
              <a:t>На примере моего деда </a:t>
            </a:r>
            <a:r>
              <a:rPr lang="ru-RU" dirty="0" err="1"/>
              <a:t>Альбекова</a:t>
            </a:r>
            <a:r>
              <a:rPr lang="ru-RU" dirty="0"/>
              <a:t> </a:t>
            </a:r>
            <a:r>
              <a:rPr lang="ru-RU" dirty="0" err="1"/>
              <a:t>Турата</a:t>
            </a:r>
            <a:r>
              <a:rPr lang="ru-RU" dirty="0"/>
              <a:t> </a:t>
            </a:r>
            <a:r>
              <a:rPr lang="ru-RU" dirty="0" err="1"/>
              <a:t>Альбековича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2665"/>
          <p:cNvPicPr/>
          <p:nvPr/>
        </p:nvPicPr>
        <p:blipFill>
          <a:blip r:embed="rId3"/>
          <a:stretch>
            <a:fillRect/>
          </a:stretch>
        </p:blipFill>
        <p:spPr>
          <a:xfrm>
            <a:off x="1933878" y="3327619"/>
            <a:ext cx="7543800" cy="3574415"/>
          </a:xfrm>
          <a:prstGeom prst="rect">
            <a:avLst/>
          </a:prstGeom>
        </p:spPr>
      </p:pic>
      <p:pic>
        <p:nvPicPr>
          <p:cNvPr id="4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5083034" y="3412989"/>
            <a:ext cx="1536700" cy="230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1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1944г – </a:t>
            </a:r>
            <a:r>
              <a:rPr lang="ru-RU" dirty="0" err="1"/>
              <a:t>Нашраждение</a:t>
            </a:r>
            <a:r>
              <a:rPr lang="ru-RU" dirty="0"/>
              <a:t>: Медаль «За отвагу»</a:t>
            </a:r>
          </a:p>
        </p:txBody>
      </p:sp>
      <p:pic>
        <p:nvPicPr>
          <p:cNvPr id="4" name="Picture 61"/>
          <p:cNvPicPr/>
          <p:nvPr/>
        </p:nvPicPr>
        <p:blipFill>
          <a:blip r:embed="rId2"/>
          <a:stretch>
            <a:fillRect/>
          </a:stretch>
        </p:blipFill>
        <p:spPr>
          <a:xfrm>
            <a:off x="1010391" y="1353788"/>
            <a:ext cx="2350326" cy="4055422"/>
          </a:xfrm>
          <a:prstGeom prst="rect">
            <a:avLst/>
          </a:prstGeom>
        </p:spPr>
      </p:pic>
      <p:pic>
        <p:nvPicPr>
          <p:cNvPr id="5" name="Picture 233"/>
          <p:cNvPicPr/>
          <p:nvPr/>
        </p:nvPicPr>
        <p:blipFill>
          <a:blip r:embed="rId3"/>
          <a:stretch>
            <a:fillRect/>
          </a:stretch>
        </p:blipFill>
        <p:spPr>
          <a:xfrm>
            <a:off x="3776353" y="2473411"/>
            <a:ext cx="8039595" cy="2520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6353" y="1947553"/>
            <a:ext cx="803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Описание подвига 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511" y="5729844"/>
            <a:ext cx="387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Документ о награждении 28.08.1944г</a:t>
            </a:r>
          </a:p>
        </p:txBody>
      </p:sp>
    </p:spTree>
    <p:extLst>
      <p:ext uri="{BB962C8B-B14F-4D97-AF65-F5344CB8AC3E}">
        <p14:creationId xmlns:p14="http://schemas.microsoft.com/office/powerpoint/2010/main" val="2327598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3451"/>
          </a:xfrm>
        </p:spPr>
        <p:txBody>
          <a:bodyPr>
            <a:normAutofit fontScale="90000"/>
          </a:bodyPr>
          <a:lstStyle/>
          <a:p>
            <a:r>
              <a:rPr lang="ru-RU" dirty="0"/>
              <a:t>1944 г. -Награждении Медаль «За отвагу»</a:t>
            </a:r>
          </a:p>
        </p:txBody>
      </p:sp>
      <p:pic>
        <p:nvPicPr>
          <p:cNvPr id="4" name="Picture 247"/>
          <p:cNvPicPr/>
          <p:nvPr/>
        </p:nvPicPr>
        <p:blipFill>
          <a:blip r:embed="rId2"/>
          <a:stretch>
            <a:fillRect/>
          </a:stretch>
        </p:blipFill>
        <p:spPr>
          <a:xfrm>
            <a:off x="285386" y="1426930"/>
            <a:ext cx="3541116" cy="5282552"/>
          </a:xfrm>
          <a:prstGeom prst="rect">
            <a:avLst/>
          </a:prstGeom>
        </p:spPr>
      </p:pic>
      <p:pic>
        <p:nvPicPr>
          <p:cNvPr id="5" name="Picture 261"/>
          <p:cNvPicPr/>
          <p:nvPr/>
        </p:nvPicPr>
        <p:blipFill>
          <a:blip r:embed="rId3"/>
          <a:stretch>
            <a:fillRect/>
          </a:stretch>
        </p:blipFill>
        <p:spPr>
          <a:xfrm>
            <a:off x="4072415" y="1426930"/>
            <a:ext cx="3533996" cy="5282552"/>
          </a:xfrm>
          <a:prstGeom prst="rect">
            <a:avLst/>
          </a:prstGeom>
        </p:spPr>
      </p:pic>
      <p:pic>
        <p:nvPicPr>
          <p:cNvPr id="6" name="Picture 275"/>
          <p:cNvPicPr/>
          <p:nvPr/>
        </p:nvPicPr>
        <p:blipFill>
          <a:blip r:embed="rId4"/>
          <a:stretch>
            <a:fillRect/>
          </a:stretch>
        </p:blipFill>
        <p:spPr>
          <a:xfrm>
            <a:off x="7945511" y="1426930"/>
            <a:ext cx="3592237" cy="527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82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545" y="365125"/>
            <a:ext cx="10735255" cy="721467"/>
          </a:xfrm>
        </p:spPr>
        <p:txBody>
          <a:bodyPr>
            <a:normAutofit/>
          </a:bodyPr>
          <a:lstStyle/>
          <a:p>
            <a:r>
              <a:rPr lang="ru-RU" sz="3200" b="1" dirty="0"/>
              <a:t>Награждение: Орден Отечественной войны </a:t>
            </a:r>
            <a:r>
              <a:rPr lang="en-US" sz="3200" b="1" dirty="0"/>
              <a:t>I </a:t>
            </a:r>
            <a:r>
              <a:rPr lang="ru-RU" sz="3200" b="1" dirty="0"/>
              <a:t>степени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57" y="1140620"/>
            <a:ext cx="6033855" cy="39808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6" y="1140621"/>
            <a:ext cx="2985616" cy="39808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546" y="5480462"/>
            <a:ext cx="9446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Орден Отечественной войны I степени</a:t>
            </a:r>
            <a:r>
              <a:rPr lang="ru-RU" sz="1400" dirty="0"/>
              <a:t> — одна из высших наград Советского Союза, первая награда, появившаяся в годы Великой Отечественной войны.</a:t>
            </a:r>
          </a:p>
          <a:p>
            <a:r>
              <a:rPr lang="ru-RU" sz="1400" b="1" dirty="0"/>
              <a:t>В статуте ордена</a:t>
            </a:r>
            <a:r>
              <a:rPr lang="ru-RU" sz="1400" dirty="0"/>
              <a:t> подробно перечислялись конкретные подвиги, за которые отличившийся мог быть представлен к награде. </a:t>
            </a:r>
          </a:p>
        </p:txBody>
      </p:sp>
    </p:spTree>
    <p:extLst>
      <p:ext uri="{BB962C8B-B14F-4D97-AF65-F5344CB8AC3E}">
        <p14:creationId xmlns:p14="http://schemas.microsoft.com/office/powerpoint/2010/main" val="2911438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848063" cy="47802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1945г. – Награждение: Орден Отечественной войны </a:t>
            </a:r>
            <a:r>
              <a:rPr lang="en-US" sz="3200" dirty="0"/>
              <a:t>II</a:t>
            </a:r>
            <a:r>
              <a:rPr lang="ru-RU" sz="3200" dirty="0"/>
              <a:t> степени</a:t>
            </a:r>
          </a:p>
        </p:txBody>
      </p:sp>
      <p:pic>
        <p:nvPicPr>
          <p:cNvPr id="4" name="Picture 6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74" y="843148"/>
            <a:ext cx="3817432" cy="40626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007" y="4721127"/>
            <a:ext cx="398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Документ о награждении 01.04.1945 г.</a:t>
            </a:r>
          </a:p>
        </p:txBody>
      </p:sp>
      <p:pic>
        <p:nvPicPr>
          <p:cNvPr id="6" name="Picture 314"/>
          <p:cNvPicPr/>
          <p:nvPr/>
        </p:nvPicPr>
        <p:blipFill>
          <a:blip r:embed="rId3"/>
          <a:stretch>
            <a:fillRect/>
          </a:stretch>
        </p:blipFill>
        <p:spPr>
          <a:xfrm>
            <a:off x="4567836" y="1330477"/>
            <a:ext cx="7053111" cy="2813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1004" y="961145"/>
            <a:ext cx="697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Описание подвига: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6007" y="5391397"/>
            <a:ext cx="1069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/>
              <a:t>Орден Отечественной войны II степени</a:t>
            </a:r>
            <a:r>
              <a:rPr lang="ru-RU"/>
              <a:t> — награда, учреждённая Указом Президиума Верховного Совета СССР от 20 мая 1942 года. Это первая награда, появившаяся в годы Великой Отечественной войны, и первый советский орден, имевший разделение на степени.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994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6860"/>
          </a:xfrm>
        </p:spPr>
        <p:txBody>
          <a:bodyPr>
            <a:normAutofit fontScale="90000"/>
          </a:bodyPr>
          <a:lstStyle/>
          <a:p>
            <a:r>
              <a:rPr lang="ru-RU" dirty="0"/>
              <a:t>1945 г. – награждение: Орден Отечественной войны </a:t>
            </a:r>
            <a:r>
              <a:rPr lang="en-US" dirty="0"/>
              <a:t>II</a:t>
            </a:r>
            <a:r>
              <a:rPr lang="ru-RU" dirty="0"/>
              <a:t> степени</a:t>
            </a:r>
          </a:p>
        </p:txBody>
      </p:sp>
      <p:pic>
        <p:nvPicPr>
          <p:cNvPr id="4" name="Picture 328"/>
          <p:cNvPicPr/>
          <p:nvPr/>
        </p:nvPicPr>
        <p:blipFill>
          <a:blip r:embed="rId2"/>
          <a:stretch>
            <a:fillRect/>
          </a:stretch>
        </p:blipFill>
        <p:spPr>
          <a:xfrm>
            <a:off x="438112" y="1653524"/>
            <a:ext cx="3545644" cy="5055959"/>
          </a:xfrm>
          <a:prstGeom prst="rect">
            <a:avLst/>
          </a:prstGeom>
        </p:spPr>
      </p:pic>
      <p:pic>
        <p:nvPicPr>
          <p:cNvPr id="5" name="Picture 342"/>
          <p:cNvPicPr/>
          <p:nvPr/>
        </p:nvPicPr>
        <p:blipFill>
          <a:blip r:embed="rId3"/>
          <a:stretch>
            <a:fillRect/>
          </a:stretch>
        </p:blipFill>
        <p:spPr>
          <a:xfrm>
            <a:off x="4218343" y="1653524"/>
            <a:ext cx="3510376" cy="5055959"/>
          </a:xfrm>
          <a:prstGeom prst="rect">
            <a:avLst/>
          </a:prstGeom>
        </p:spPr>
      </p:pic>
      <p:pic>
        <p:nvPicPr>
          <p:cNvPr id="6" name="Picture 356"/>
          <p:cNvPicPr/>
          <p:nvPr/>
        </p:nvPicPr>
        <p:blipFill>
          <a:blip r:embed="rId4"/>
          <a:stretch>
            <a:fillRect/>
          </a:stretch>
        </p:blipFill>
        <p:spPr>
          <a:xfrm>
            <a:off x="7963306" y="1653523"/>
            <a:ext cx="3440809" cy="50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6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083" y="365125"/>
            <a:ext cx="11426117" cy="1012413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Медаль «За победу над Германией в Великой Отечественной войне 1941—1945 гг.»</a:t>
            </a:r>
            <a:r>
              <a:rPr lang="ru-RU" dirty="0"/>
              <a:t>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22" y="1636116"/>
            <a:ext cx="4761852" cy="35448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81" y="1636116"/>
            <a:ext cx="2670018" cy="3544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3" y="1636116"/>
            <a:ext cx="2543374" cy="3544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338" y="5246410"/>
            <a:ext cx="104012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«За победу над Германией в Великой Отечественной войне 1941–1945 гг.»</a:t>
            </a:r>
            <a:r>
              <a:rPr lang="ru-RU" dirty="0"/>
              <a:t> — государственная награда СССР, учреждённая Указом Президиума Верховного Совета СССР от 9 мая 1945 года. </a:t>
            </a:r>
          </a:p>
          <a:p>
            <a:r>
              <a:rPr lang="ru-RU" dirty="0"/>
              <a:t>Вручались военнослужащим и штатному составу вооружённых сил Красной армии, Военно-морского флота и войск НКВД, которые непосредственно принимали участие в разгроме противника.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489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5524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Медаль «За взятие Кёнигсберга»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5" y="1136855"/>
            <a:ext cx="4651482" cy="34976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101"/>
            <a:ext cx="2618588" cy="3491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10" y="1143101"/>
            <a:ext cx="2623273" cy="3497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153891"/>
            <a:ext cx="103347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Медаль «За взятие Кёнигсберга»</a:t>
            </a:r>
            <a:r>
              <a:rPr lang="ru-RU" dirty="0"/>
              <a:t> учреждена Указом Президиума ВС СССР от 9 июня 1945 года. </a:t>
            </a:r>
          </a:p>
          <a:p>
            <a:r>
              <a:rPr lang="ru-RU" b="1" dirty="0"/>
              <a:t>Медалью награждались</a:t>
            </a:r>
            <a:r>
              <a:rPr lang="ru-RU" dirty="0"/>
              <a:t> военнослужащие Красной Армии, Военно-Морского Флота и войск НКВД — непосредственные участники штурма и взятия города-крепости Кёнигсберг (ныне — Калининград) в период с 23 января по 10 апреля 1945 года, а также организаторы и руководители боевых операций при взятии города. 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144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071" y="221691"/>
            <a:ext cx="10515600" cy="746498"/>
          </a:xfrm>
        </p:spPr>
        <p:txBody>
          <a:bodyPr>
            <a:normAutofit/>
          </a:bodyPr>
          <a:lstStyle/>
          <a:p>
            <a:r>
              <a:rPr lang="ru-RU" sz="3600" b="1" dirty="0"/>
              <a:t>Медаль «За взятие Берлина»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1" y="1155084"/>
            <a:ext cx="2853253" cy="3804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25" y="1155084"/>
            <a:ext cx="2851960" cy="38026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589" y="4957697"/>
            <a:ext cx="1051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Медаль «За взятие Берлина»</a:t>
            </a:r>
            <a:r>
              <a:rPr lang="ru-RU" dirty="0"/>
              <a:t> — государственная награда СССР, учреждённая Указом Президиума Верховного Совета СССР от 9 июня 1945 года.</a:t>
            </a:r>
          </a:p>
          <a:p>
            <a:r>
              <a:rPr lang="ru-RU" b="1" dirty="0"/>
              <a:t>Награда была учреждена в честь взятия столицы нацистской Германии</a:t>
            </a:r>
            <a:r>
              <a:rPr lang="ru-RU" dirty="0"/>
              <a:t>, произошедшего на заключительном этапе Великой Отечественной войны. Медалью награждались советские военнослужащие, принимавшие непосредственное участие в штурме Берлина, а также организаторы и руководители боевых операций при взятии этого города. </a:t>
            </a:r>
          </a:p>
        </p:txBody>
      </p:sp>
    </p:spTree>
    <p:extLst>
      <p:ext uri="{BB962C8B-B14F-4D97-AF65-F5344CB8AC3E}">
        <p14:creationId xmlns:p14="http://schemas.microsoft.com/office/powerpoint/2010/main" val="1169037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19" y="1348376"/>
            <a:ext cx="1334089" cy="1778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64" y="1348376"/>
            <a:ext cx="1333953" cy="1778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01" y="1346864"/>
            <a:ext cx="1335087" cy="1780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62" y="1348376"/>
            <a:ext cx="1334091" cy="1778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37" y="1348376"/>
            <a:ext cx="1333953" cy="1788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32" y="1346864"/>
            <a:ext cx="1335087" cy="17801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73037" y="532045"/>
            <a:ext cx="726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Другие награды 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62" y="3663800"/>
            <a:ext cx="1334091" cy="18945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18" y="3704569"/>
            <a:ext cx="1334089" cy="18537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71363" y="3906008"/>
            <a:ext cx="1894532" cy="13955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71645" y="3908448"/>
            <a:ext cx="1901824" cy="13979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32" y="3656506"/>
            <a:ext cx="1371749" cy="19018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01" y="3656506"/>
            <a:ext cx="1371749" cy="189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0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864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Послевоенные годы, мирная жизнь.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32" y="948518"/>
            <a:ext cx="3194463" cy="3480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98" y="984579"/>
            <a:ext cx="3599786" cy="3444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6" y="984579"/>
            <a:ext cx="4310527" cy="3444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387" y="4940135"/>
            <a:ext cx="1125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войны мой дед закончил с отличием Самаркандский государственный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397772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0" y="834118"/>
            <a:ext cx="5484376" cy="36123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30" y="896777"/>
            <a:ext cx="5703381" cy="3657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447" y="5050117"/>
            <a:ext cx="11528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Альбеков Турат родился в 1924 году в селе Рабат Джизакской области Узбекской ССР, в семье Кучаева Алибека и Нигмаджяновой Айши. Семья занималась сельским хозяйством и скотоводством, имела по тем временам средний достаток.</a:t>
            </a:r>
          </a:p>
        </p:txBody>
      </p:sp>
    </p:spTree>
    <p:extLst>
      <p:ext uri="{BB962C8B-B14F-4D97-AF65-F5344CB8AC3E}">
        <p14:creationId xmlns:p14="http://schemas.microsoft.com/office/powerpoint/2010/main" val="3518064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498" y="204809"/>
            <a:ext cx="10515600" cy="49583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Послевоенные годы, мирная жизнь.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9" y="856039"/>
            <a:ext cx="2615215" cy="3373296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28" y="892134"/>
            <a:ext cx="2164772" cy="3319857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67" y="909478"/>
            <a:ext cx="3595701" cy="33198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3498" y="4828265"/>
            <a:ext cx="113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Университете </a:t>
            </a:r>
            <a:r>
              <a:rPr lang="ru-RU" dirty="0" err="1"/>
              <a:t>Турат</a:t>
            </a:r>
            <a:r>
              <a:rPr lang="ru-RU" dirty="0"/>
              <a:t> </a:t>
            </a:r>
            <a:r>
              <a:rPr lang="ru-RU" dirty="0" err="1"/>
              <a:t>Альбекович</a:t>
            </a:r>
            <a:r>
              <a:rPr lang="ru-RU" dirty="0"/>
              <a:t> познакомился со своей будущей женой Раисой </a:t>
            </a:r>
            <a:r>
              <a:rPr lang="ru-RU" dirty="0" err="1"/>
              <a:t>Камаловной</a:t>
            </a:r>
            <a:r>
              <a:rPr lang="ru-RU" dirty="0"/>
              <a:t> </a:t>
            </a:r>
            <a:r>
              <a:rPr lang="ru-RU" dirty="0" err="1"/>
              <a:t>Ханзафаровой</a:t>
            </a:r>
            <a:r>
              <a:rPr lang="ru-RU" dirty="0"/>
              <a:t>.</a:t>
            </a:r>
          </a:p>
          <a:p>
            <a:r>
              <a:rPr lang="ru-RU" dirty="0"/>
              <a:t>У них было 6 дочерей.</a:t>
            </a:r>
          </a:p>
        </p:txBody>
      </p:sp>
    </p:spTree>
    <p:extLst>
      <p:ext uri="{BB962C8B-B14F-4D97-AF65-F5344CB8AC3E}">
        <p14:creationId xmlns:p14="http://schemas.microsoft.com/office/powerpoint/2010/main" val="3750497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Послевоенные годы, мирная жизнь.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08" y="1468460"/>
            <a:ext cx="3372074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30" y="1457614"/>
            <a:ext cx="2701560" cy="4362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35650" y="1557028"/>
            <a:ext cx="40231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Трудовая деятельность моих бабушки и дедушки была связан с педагогикой и образованием. </a:t>
            </a:r>
            <a:r>
              <a:rPr lang="ru-RU" dirty="0" err="1"/>
              <a:t>Турат</a:t>
            </a:r>
            <a:r>
              <a:rPr lang="ru-RU" dirty="0"/>
              <a:t> </a:t>
            </a:r>
            <a:r>
              <a:rPr lang="ru-RU" dirty="0" err="1"/>
              <a:t>Альбекович</a:t>
            </a:r>
            <a:r>
              <a:rPr lang="ru-RU" dirty="0"/>
              <a:t> преподавал сначала в Джизакском педучилище, потом прошел курсы преподавателей вузов и три года учил студентов Самаркандского сельскохозяйственного института. С 1956 года жил и работал в городе Алмалык, был преподавателем, директором школы, заведующем </a:t>
            </a:r>
            <a:r>
              <a:rPr lang="ru-RU" dirty="0" err="1"/>
              <a:t>гороно</a:t>
            </a:r>
            <a:r>
              <a:rPr lang="ru-RU" dirty="0"/>
              <a:t>. Моя бабушка Раиса </a:t>
            </a:r>
            <a:r>
              <a:rPr lang="ru-RU" dirty="0" err="1"/>
              <a:t>Камаловна</a:t>
            </a:r>
            <a:r>
              <a:rPr lang="ru-RU" dirty="0"/>
              <a:t> тоже работала учителем истории и была директором школы.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554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4938" cy="1325563"/>
          </a:xfrm>
        </p:spPr>
        <p:txBody>
          <a:bodyPr/>
          <a:lstStyle/>
          <a:p>
            <a:r>
              <a:rPr lang="ru-RU" dirty="0"/>
              <a:t>Завещание потомкам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8" y="1895515"/>
            <a:ext cx="3601107" cy="4351338"/>
          </a:xfrm>
        </p:spPr>
      </p:pic>
      <p:sp>
        <p:nvSpPr>
          <p:cNvPr id="5" name="TextBox 4"/>
          <p:cNvSpPr txBox="1"/>
          <p:nvPr/>
        </p:nvSpPr>
        <p:spPr>
          <a:xfrm>
            <a:off x="4779704" y="1895515"/>
            <a:ext cx="71134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«Мирная жизнь, завоеванная моим поколением в кровопролитных боях, дает молодежи великое преимущество –учиться. Все шесть моих дочерей получили высшее образование. И я желаю всем молодым гражданам нашей страны неустанно учиться, быть активными во всех общественных делах, быть здоровыми физически, готовить себя заранее к службе в рядах наших Вооруженных Сил, быть не только патриотами, но и интернационалистами.»</a:t>
            </a:r>
          </a:p>
        </p:txBody>
      </p:sp>
    </p:spTree>
    <p:extLst>
      <p:ext uri="{BB962C8B-B14F-4D97-AF65-F5344CB8AC3E}">
        <p14:creationId xmlns:p14="http://schemas.microsoft.com/office/powerpoint/2010/main" val="2316419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26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ВАЖНО ПОМНИТЬ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0476" y="877824"/>
            <a:ext cx="4350212" cy="4445000"/>
          </a:xfrm>
        </p:spPr>
        <p:txBody>
          <a:bodyPr>
            <a:normAutofit/>
          </a:bodyPr>
          <a:lstStyle/>
          <a:p>
            <a:r>
              <a:rPr lang="ru-RU" sz="1800" dirty="0"/>
              <a:t>Бессмертный полк это дань памяти нашим дедам, прадедам, бабушкам, прабабушкам и просто всем людям, воевавшим в Великую отечественную войну против немецко-фашистских захватчиков, трудившимся в тылу во имя Победы.</a:t>
            </a:r>
          </a:p>
          <a:p>
            <a:r>
              <a:rPr lang="ru-RU" sz="1800" dirty="0"/>
              <a:t>Бессмертный полк создан для сохранения памяти в сердцах и умах народа об участниках Великой отечественной войны.</a:t>
            </a:r>
          </a:p>
          <a:p>
            <a:r>
              <a:rPr lang="ru-RU" sz="1800" dirty="0"/>
              <a:t>Многих ветеранов давно нет в живых, но </a:t>
            </a:r>
            <a:r>
              <a:rPr lang="ru-RU" sz="1800" b="1" dirty="0"/>
              <a:t>они должны идти победным строем в любые времена!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84" y="877823"/>
            <a:ext cx="5545756" cy="51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14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Голод в </a:t>
            </a:r>
            <a:r>
              <a:rPr lang="ru-RU" dirty="0" err="1"/>
              <a:t>Поволжье.Переселение</a:t>
            </a:r>
            <a:r>
              <a:rPr lang="ru-RU" dirty="0"/>
              <a:t> в Узбекистан.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05" y="1721809"/>
            <a:ext cx="5181600" cy="3827677"/>
          </a:xfrm>
        </p:spPr>
      </p:pic>
      <p:sp>
        <p:nvSpPr>
          <p:cNvPr id="9" name="TextBox 8"/>
          <p:cNvSpPr txBox="1"/>
          <p:nvPr/>
        </p:nvSpPr>
        <p:spPr>
          <a:xfrm>
            <a:off x="651826" y="5684423"/>
            <a:ext cx="1059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Мать Турата Альбековича была уроженкой Татарстана, но в голодные годы, переселилась в Ташкент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21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Боевой путь </a:t>
            </a:r>
            <a:r>
              <a:rPr lang="ru-RU" b="1" dirty="0" err="1"/>
              <a:t>Турата</a:t>
            </a:r>
            <a:r>
              <a:rPr lang="ru-RU" b="1" dirty="0"/>
              <a:t> </a:t>
            </a:r>
            <a:r>
              <a:rPr lang="ru-RU" b="1" dirty="0" err="1"/>
              <a:t>Альбекова</a:t>
            </a:r>
            <a:r>
              <a:rPr lang="ru-RU" b="1" dirty="0"/>
              <a:t> в годы Великой Отечественной</a:t>
            </a:r>
            <a:br>
              <a:rPr lang="ru-RU" dirty="0"/>
            </a:br>
            <a:r>
              <a:rPr lang="ru-RU" b="1" dirty="0"/>
              <a:t>войны (1941-1945 </a:t>
            </a:r>
            <a:r>
              <a:rPr lang="ru-RU" b="1" dirty="0" err="1"/>
              <a:t>г.г</a:t>
            </a:r>
            <a:r>
              <a:rPr lang="ru-RU" b="1" dirty="0"/>
              <a:t>.)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6" y="2180902"/>
            <a:ext cx="3263503" cy="4351338"/>
          </a:xfrm>
        </p:spPr>
      </p:pic>
      <p:sp>
        <p:nvSpPr>
          <p:cNvPr id="6" name="TextBox 5"/>
          <p:cNvSpPr txBox="1"/>
          <p:nvPr/>
        </p:nvSpPr>
        <p:spPr>
          <a:xfrm>
            <a:off x="4705956" y="6022227"/>
            <a:ext cx="657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возрасте 18 лет пошел добровольцем на службу. </a:t>
            </a:r>
          </a:p>
        </p:txBody>
      </p:sp>
    </p:spTree>
    <p:extLst>
      <p:ext uri="{BB962C8B-B14F-4D97-AF65-F5344CB8AC3E}">
        <p14:creationId xmlns:p14="http://schemas.microsoft.com/office/powerpoint/2010/main" val="1046280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302" y="268166"/>
            <a:ext cx="4057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Выдержка из Архива военных карточек</a:t>
            </a:r>
          </a:p>
        </p:txBody>
      </p:sp>
      <p:pic>
        <p:nvPicPr>
          <p:cNvPr id="3079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5" y="1249695"/>
            <a:ext cx="1333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669"/>
          <p:cNvGrpSpPr/>
          <p:nvPr/>
        </p:nvGrpSpPr>
        <p:grpSpPr>
          <a:xfrm>
            <a:off x="10096500" y="13269913"/>
            <a:ext cx="247650" cy="247650"/>
            <a:chOff x="0" y="0"/>
            <a:chExt cx="247650" cy="247650"/>
          </a:xfrm>
        </p:grpSpPr>
        <p:sp>
          <p:nvSpPr>
            <p:cNvPr id="6" name="Shape 46"/>
            <p:cNvSpPr/>
            <p:nvPr/>
          </p:nvSpPr>
          <p:spPr>
            <a:xfrm>
              <a:off x="36271" y="0"/>
              <a:ext cx="175108" cy="36271"/>
            </a:xfrm>
            <a:custGeom>
              <a:avLst/>
              <a:gdLst/>
              <a:ahLst/>
              <a:cxnLst/>
              <a:rect l="0" t="0" r="0" b="0"/>
              <a:pathLst>
                <a:path w="175108" h="36271">
                  <a:moveTo>
                    <a:pt x="175108" y="36271"/>
                  </a:moveTo>
                  <a:cubicBezTo>
                    <a:pt x="163652" y="24803"/>
                    <a:pt x="149911" y="15634"/>
                    <a:pt x="134938" y="9423"/>
                  </a:cubicBezTo>
                  <a:cubicBezTo>
                    <a:pt x="119964" y="3226"/>
                    <a:pt x="103760" y="0"/>
                    <a:pt x="87554" y="0"/>
                  </a:cubicBezTo>
                  <a:lnTo>
                    <a:pt x="87554" y="0"/>
                  </a:lnTo>
                  <a:cubicBezTo>
                    <a:pt x="71349" y="0"/>
                    <a:pt x="55144" y="3226"/>
                    <a:pt x="40170" y="9423"/>
                  </a:cubicBezTo>
                  <a:cubicBezTo>
                    <a:pt x="25197" y="15634"/>
                    <a:pt x="11456" y="24803"/>
                    <a:pt x="0" y="36271"/>
                  </a:cubicBez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E5313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47"/>
            <p:cNvSpPr/>
            <p:nvPr/>
          </p:nvSpPr>
          <p:spPr>
            <a:xfrm>
              <a:off x="36271" y="211379"/>
              <a:ext cx="175108" cy="36271"/>
            </a:xfrm>
            <a:custGeom>
              <a:avLst/>
              <a:gdLst/>
              <a:ahLst/>
              <a:cxnLst/>
              <a:rect l="0" t="0" r="0" b="0"/>
              <a:pathLst>
                <a:path w="175108" h="36271">
                  <a:moveTo>
                    <a:pt x="0" y="0"/>
                  </a:moveTo>
                  <a:cubicBezTo>
                    <a:pt x="11456" y="11468"/>
                    <a:pt x="25197" y="20638"/>
                    <a:pt x="40170" y="26848"/>
                  </a:cubicBezTo>
                  <a:cubicBezTo>
                    <a:pt x="55144" y="33045"/>
                    <a:pt x="71349" y="36271"/>
                    <a:pt x="87554" y="36271"/>
                  </a:cubicBezTo>
                  <a:lnTo>
                    <a:pt x="82792" y="36271"/>
                  </a:lnTo>
                  <a:cubicBezTo>
                    <a:pt x="103760" y="36271"/>
                    <a:pt x="119964" y="33045"/>
                    <a:pt x="134938" y="26848"/>
                  </a:cubicBezTo>
                  <a:cubicBezTo>
                    <a:pt x="149911" y="20638"/>
                    <a:pt x="163652" y="11468"/>
                    <a:pt x="175108" y="0"/>
                  </a:cubicBez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E5313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48"/>
            <p:cNvSpPr/>
            <p:nvPr/>
          </p:nvSpPr>
          <p:spPr>
            <a:xfrm>
              <a:off x="0" y="36271"/>
              <a:ext cx="36271" cy="175107"/>
            </a:xfrm>
            <a:custGeom>
              <a:avLst/>
              <a:gdLst/>
              <a:ahLst/>
              <a:cxnLst/>
              <a:rect l="0" t="0" r="0" b="0"/>
              <a:pathLst>
                <a:path w="36271" h="175107">
                  <a:moveTo>
                    <a:pt x="36271" y="0"/>
                  </a:moveTo>
                  <a:cubicBezTo>
                    <a:pt x="24802" y="11455"/>
                    <a:pt x="15633" y="25197"/>
                    <a:pt x="9423" y="40170"/>
                  </a:cubicBezTo>
                  <a:cubicBezTo>
                    <a:pt x="3225" y="55143"/>
                    <a:pt x="0" y="71348"/>
                    <a:pt x="0" y="87554"/>
                  </a:cubicBezTo>
                  <a:lnTo>
                    <a:pt x="0" y="82791"/>
                  </a:lnTo>
                  <a:cubicBezTo>
                    <a:pt x="0" y="103759"/>
                    <a:pt x="3225" y="119964"/>
                    <a:pt x="9423" y="134938"/>
                  </a:cubicBezTo>
                  <a:cubicBezTo>
                    <a:pt x="15633" y="149910"/>
                    <a:pt x="24802" y="163652"/>
                    <a:pt x="36271" y="175107"/>
                  </a:cubicBez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E5313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" name="Shape 49"/>
            <p:cNvSpPr/>
            <p:nvPr/>
          </p:nvSpPr>
          <p:spPr>
            <a:xfrm>
              <a:off x="211379" y="36271"/>
              <a:ext cx="36271" cy="175107"/>
            </a:xfrm>
            <a:custGeom>
              <a:avLst/>
              <a:gdLst/>
              <a:ahLst/>
              <a:cxnLst/>
              <a:rect l="0" t="0" r="0" b="0"/>
              <a:pathLst>
                <a:path w="36271" h="175107">
                  <a:moveTo>
                    <a:pt x="0" y="175107"/>
                  </a:moveTo>
                  <a:cubicBezTo>
                    <a:pt x="11468" y="163652"/>
                    <a:pt x="20638" y="149910"/>
                    <a:pt x="26848" y="134938"/>
                  </a:cubicBezTo>
                  <a:cubicBezTo>
                    <a:pt x="33045" y="119964"/>
                    <a:pt x="36271" y="103759"/>
                    <a:pt x="36271" y="87554"/>
                  </a:cubicBezTo>
                  <a:lnTo>
                    <a:pt x="36271" y="92316"/>
                  </a:lnTo>
                  <a:cubicBezTo>
                    <a:pt x="36271" y="71348"/>
                    <a:pt x="33045" y="55143"/>
                    <a:pt x="26848" y="40170"/>
                  </a:cubicBezTo>
                  <a:cubicBezTo>
                    <a:pt x="20638" y="25197"/>
                    <a:pt x="11468" y="11455"/>
                    <a:pt x="0" y="0"/>
                  </a:cubicBez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E5313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Rectangle 50"/>
            <p:cNvSpPr/>
            <p:nvPr/>
          </p:nvSpPr>
          <p:spPr>
            <a:xfrm>
              <a:off x="80098" y="66022"/>
              <a:ext cx="116311" cy="184985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-6350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 b="1" baseline="-25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 </a:t>
              </a:r>
              <a:endParaRPr lang="ru-RU" sz="100" baseline="-250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094038" y="5592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0101" y="758930"/>
            <a:ext cx="2011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Альбеков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Турат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451079"/>
              </p:ext>
            </p:extLst>
          </p:nvPr>
        </p:nvGraphicFramePr>
        <p:xfrm>
          <a:off x="2590140" y="1249695"/>
          <a:ext cx="8128000" cy="3377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-25000" dirty="0">
                          <a:effectLst/>
                        </a:rPr>
                        <a:t>Звание</a:t>
                      </a:r>
                      <a:endParaRPr lang="ru-RU" sz="1800" baseline="-25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-25000" dirty="0">
                          <a:effectLst/>
                        </a:rPr>
                        <a:t>капитан</a:t>
                      </a:r>
                      <a:endParaRPr lang="ru-RU" sz="1800" baseline="-25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-25000" dirty="0">
                          <a:effectLst/>
                        </a:rPr>
                        <a:t>Место рождения</a:t>
                      </a:r>
                      <a:endParaRPr lang="ru-RU" sz="1800" baseline="-25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0" algn="l">
                        <a:lnSpc>
                          <a:spcPct val="102000"/>
                        </a:lnSpc>
                        <a:spcAft>
                          <a:spcPts val="205"/>
                        </a:spcAft>
                      </a:pPr>
                      <a:r>
                        <a:rPr lang="ru-RU" sz="1800" baseline="-25000" dirty="0">
                          <a:effectLst/>
                        </a:rPr>
                        <a:t>Узбекская ССР, Самаркандская обл., Джизакский р-н,</a:t>
                      </a:r>
                    </a:p>
                    <a:p>
                      <a:pPr indent="-6350" algn="l">
                        <a:lnSpc>
                          <a:spcPct val="102000"/>
                        </a:lnSpc>
                        <a:spcAft>
                          <a:spcPts val="205"/>
                        </a:spcAft>
                      </a:pPr>
                      <a:r>
                        <a:rPr lang="ru-RU" sz="1800" baseline="-25000" dirty="0">
                          <a:effectLst/>
                        </a:rPr>
                        <a:t>Ленинский с/с, к. Кара-</a:t>
                      </a:r>
                      <a:r>
                        <a:rPr lang="ru-RU" sz="1800" baseline="-25000" dirty="0" err="1">
                          <a:effectLst/>
                        </a:rPr>
                        <a:t>Сырак</a:t>
                      </a:r>
                      <a:r>
                        <a:rPr lang="ru-RU" sz="1800" baseline="-25000" dirty="0">
                          <a:effectLst/>
                        </a:rPr>
                        <a:t>: Узбекская ССР,</a:t>
                      </a:r>
                    </a:p>
                    <a:p>
                      <a:pPr indent="-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-25000" dirty="0">
                          <a:effectLst/>
                        </a:rPr>
                        <a:t>Самаркандская обл., с. Мл. Ленино</a:t>
                      </a:r>
                      <a:endParaRPr lang="ru-RU" sz="1800" baseline="-25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-25000" dirty="0">
                          <a:effectLst/>
                        </a:rPr>
                        <a:t>Дата рождения</a:t>
                      </a:r>
                      <a:endParaRPr lang="ru-RU" sz="1800" baseline="-25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-25000" dirty="0">
                          <a:effectLst/>
                        </a:rPr>
                        <a:t>28.05.1924</a:t>
                      </a:r>
                      <a:endParaRPr lang="ru-RU" sz="1800" baseline="-25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-25000" dirty="0">
                          <a:effectLst/>
                        </a:rPr>
                        <a:t>Дата призыва</a:t>
                      </a:r>
                      <a:endParaRPr lang="ru-RU" sz="1800" baseline="-25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-25000" dirty="0">
                          <a:effectLst/>
                        </a:rPr>
                        <a:t>20.08.1942</a:t>
                      </a:r>
                      <a:endParaRPr lang="ru-RU" sz="1800" baseline="-25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-25000" dirty="0">
                          <a:effectLst/>
                        </a:rPr>
                        <a:t>Места службы</a:t>
                      </a:r>
                      <a:endParaRPr lang="ru-RU" sz="1800" baseline="-25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-25000" dirty="0">
                          <a:effectLst/>
                        </a:rPr>
                        <a:t>148  гвардейский стрелковый полк 50 гвардейской </a:t>
                      </a:r>
                      <a:r>
                        <a:rPr lang="ru-RU" sz="18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стрелковой дивизии</a:t>
                      </a:r>
                      <a:endParaRPr lang="ru-RU" sz="1800" baseline="-250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712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40" y="400138"/>
            <a:ext cx="4926295" cy="49028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4" y="400138"/>
            <a:ext cx="4902837" cy="4902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211" y="5302975"/>
            <a:ext cx="10075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ускоренного обучения в Харьковском военно-пехотном училище, в составе 148 гвардейского стрелкового полка 50-й стрелковой дивизии попал на Третий Украинский фронт в звании младшего лейтенанта. До конца войны прослужил в этой части, пройдя с боями Украину, Белоруссию, Польшу, Восточную Пруссию, Чехословакию.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297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55412" tIns="795087" rIns="998223" bIns="6030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Награды героя</a:t>
            </a:r>
          </a:p>
        </p:txBody>
      </p:sp>
      <p:pic>
        <p:nvPicPr>
          <p:cNvPr id="21" name="Объект 2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4" y="1690688"/>
            <a:ext cx="3232918" cy="4253308"/>
          </a:xfr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58" y="3768790"/>
            <a:ext cx="2818941" cy="21142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85" y="1510798"/>
            <a:ext cx="2757214" cy="2049007"/>
          </a:xfrm>
          <a:prstGeom prst="rect">
            <a:avLst/>
          </a:prstGeom>
        </p:spPr>
      </p:pic>
      <p:grpSp>
        <p:nvGrpSpPr>
          <p:cNvPr id="24" name="Group 2717"/>
          <p:cNvGrpSpPr/>
          <p:nvPr/>
        </p:nvGrpSpPr>
        <p:grpSpPr>
          <a:xfrm>
            <a:off x="4470961" y="1751687"/>
            <a:ext cx="906780" cy="4131309"/>
            <a:chOff x="0" y="0"/>
            <a:chExt cx="907212" cy="4131755"/>
          </a:xfrm>
        </p:grpSpPr>
        <p:pic>
          <p:nvPicPr>
            <p:cNvPr id="25" name="Picture 5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907212" cy="907212"/>
            </a:xfrm>
            <a:prstGeom prst="rect">
              <a:avLst/>
            </a:prstGeom>
          </p:spPr>
        </p:pic>
        <p:pic>
          <p:nvPicPr>
            <p:cNvPr id="26" name="Picture 5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1074852"/>
              <a:ext cx="907212" cy="907212"/>
            </a:xfrm>
            <a:prstGeom prst="rect">
              <a:avLst/>
            </a:prstGeom>
          </p:spPr>
        </p:pic>
        <p:pic>
          <p:nvPicPr>
            <p:cNvPr id="27" name="Picture 61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10655" y="2149691"/>
              <a:ext cx="485902" cy="907212"/>
            </a:xfrm>
            <a:prstGeom prst="rect">
              <a:avLst/>
            </a:prstGeom>
          </p:spPr>
        </p:pic>
        <p:pic>
          <p:nvPicPr>
            <p:cNvPr id="28" name="Picture 64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4544" y="3224543"/>
              <a:ext cx="838124" cy="9072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1441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729" y="457200"/>
            <a:ext cx="11054339" cy="538739"/>
          </a:xfrm>
        </p:spPr>
        <p:txBody>
          <a:bodyPr/>
          <a:lstStyle/>
          <a:p>
            <a:r>
              <a:rPr lang="ru-RU" dirty="0"/>
              <a:t>Орден красной звезды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2" y="2631085"/>
            <a:ext cx="2227665" cy="2277169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flipH="1">
            <a:off x="757146" y="995939"/>
            <a:ext cx="11060164" cy="1471293"/>
          </a:xfrm>
        </p:spPr>
        <p:txBody>
          <a:bodyPr>
            <a:normAutofit/>
          </a:bodyPr>
          <a:lstStyle/>
          <a:p>
            <a:r>
              <a:rPr lang="ru-RU" sz="1200" b="1" dirty="0"/>
              <a:t>Орден Красной Звезды</a:t>
            </a:r>
            <a:r>
              <a:rPr lang="ru-RU" sz="1200" dirty="0"/>
              <a:t> учреждён для награждения за большие заслуги в деле обороны СССР как в военное, так и в мирное время, в обеспечении государственной безопасности.</a:t>
            </a:r>
          </a:p>
          <a:p>
            <a:r>
              <a:rPr lang="ru-RU" sz="1200" dirty="0"/>
              <a:t>Орденом Красной Звезды награждались:</a:t>
            </a:r>
          </a:p>
          <a:p>
            <a:r>
              <a:rPr lang="ru-RU" sz="1200" dirty="0"/>
              <a:t>военнослужащие Советской Армии, Военно-Морского Флота, пограничных и внутренних войск, сотрудники органов Комитета государственной безопасности СССР, а также лица рядового и начальствующего состава органов внутренних дел;</a:t>
            </a:r>
          </a:p>
          <a:p>
            <a:r>
              <a:rPr lang="ru-RU" sz="1200" dirty="0"/>
              <a:t>воинские части, военные корабли, соединения и объединения, предприятия, учреждения, организации.</a:t>
            </a:r>
          </a:p>
        </p:txBody>
      </p:sp>
      <p:pic>
        <p:nvPicPr>
          <p:cNvPr id="13" name="Picture 166"/>
          <p:cNvPicPr/>
          <p:nvPr/>
        </p:nvPicPr>
        <p:blipFill>
          <a:blip r:embed="rId3"/>
          <a:stretch>
            <a:fillRect/>
          </a:stretch>
        </p:blipFill>
        <p:spPr>
          <a:xfrm>
            <a:off x="6702156" y="2952916"/>
            <a:ext cx="4763470" cy="19553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5474" y="2631085"/>
            <a:ext cx="920149" cy="38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1943 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4118" y="2583584"/>
            <a:ext cx="355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1944 г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88" y="2631085"/>
            <a:ext cx="2160818" cy="22771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9038" y="5177642"/>
            <a:ext cx="2224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Документ о награждении 30.09.1943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1988" y="5177642"/>
            <a:ext cx="2137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Документ о награждении 23.02.1944</a:t>
            </a:r>
          </a:p>
        </p:txBody>
      </p:sp>
    </p:spTree>
    <p:extLst>
      <p:ext uri="{BB962C8B-B14F-4D97-AF65-F5344CB8AC3E}">
        <p14:creationId xmlns:p14="http://schemas.microsoft.com/office/powerpoint/2010/main" val="2080483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0"/>
          <p:cNvPicPr/>
          <p:nvPr/>
        </p:nvPicPr>
        <p:blipFill>
          <a:blip r:embed="rId2"/>
          <a:stretch>
            <a:fillRect/>
          </a:stretch>
        </p:blipFill>
        <p:spPr>
          <a:xfrm>
            <a:off x="257559" y="1257549"/>
            <a:ext cx="3825207" cy="5312154"/>
          </a:xfrm>
          <a:prstGeom prst="rect">
            <a:avLst/>
          </a:prstGeom>
        </p:spPr>
      </p:pic>
      <p:pic>
        <p:nvPicPr>
          <p:cNvPr id="3" name="Picture 194"/>
          <p:cNvPicPr/>
          <p:nvPr/>
        </p:nvPicPr>
        <p:blipFill>
          <a:blip r:embed="rId3"/>
          <a:stretch>
            <a:fillRect/>
          </a:stretch>
        </p:blipFill>
        <p:spPr>
          <a:xfrm>
            <a:off x="4276263" y="1257549"/>
            <a:ext cx="3755314" cy="5312154"/>
          </a:xfrm>
          <a:prstGeom prst="rect">
            <a:avLst/>
          </a:prstGeom>
        </p:spPr>
      </p:pic>
      <p:pic>
        <p:nvPicPr>
          <p:cNvPr id="4" name="Picture 208"/>
          <p:cNvPicPr/>
          <p:nvPr/>
        </p:nvPicPr>
        <p:blipFill>
          <a:blip r:embed="rId4"/>
          <a:stretch>
            <a:fillRect/>
          </a:stretch>
        </p:blipFill>
        <p:spPr>
          <a:xfrm>
            <a:off x="8225075" y="1257549"/>
            <a:ext cx="3489934" cy="5312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559" y="641268"/>
            <a:ext cx="11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1944 –Награждение: Орден красной звезды</a:t>
            </a:r>
          </a:p>
        </p:txBody>
      </p:sp>
    </p:spTree>
    <p:extLst>
      <p:ext uri="{BB962C8B-B14F-4D97-AF65-F5344CB8AC3E}">
        <p14:creationId xmlns:p14="http://schemas.microsoft.com/office/powerpoint/2010/main" val="32648830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933</Words>
  <Application>Microsoft Office PowerPoint</Application>
  <PresentationFormat>Широкоэкранный</PresentationFormat>
  <Paragraphs>74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Влияние исторических событий на судьбу человека</vt:lpstr>
      <vt:lpstr>Презентация PowerPoint</vt:lpstr>
      <vt:lpstr>Голод в Поволжье.Переселение в Узбекистан.</vt:lpstr>
      <vt:lpstr>Боевой путь Турата Альбекова в годы Великой Отечественной войны (1941-1945 г.г.)</vt:lpstr>
      <vt:lpstr>Презентация PowerPoint</vt:lpstr>
      <vt:lpstr>Презентация PowerPoint</vt:lpstr>
      <vt:lpstr>Награды героя</vt:lpstr>
      <vt:lpstr>Орден красной звезды</vt:lpstr>
      <vt:lpstr>Презентация PowerPoint</vt:lpstr>
      <vt:lpstr>1944г – Нашраждение: Медаль «За отвагу»</vt:lpstr>
      <vt:lpstr>1944 г. -Награждении Медаль «За отвагу»</vt:lpstr>
      <vt:lpstr>Награждение: Орден Отечественной войны I степени</vt:lpstr>
      <vt:lpstr>1945г. – Награждение: Орден Отечественной войны II степени</vt:lpstr>
      <vt:lpstr>1945 г. – награждение: Орден Отечественной войны II степени</vt:lpstr>
      <vt:lpstr>Медаль «За победу над Германией в Великой Отечественной войне 1941—1945 гг.» </vt:lpstr>
      <vt:lpstr>Медаль «За взятие Кёнигсберга»</vt:lpstr>
      <vt:lpstr>Медаль «За взятие Берлина»</vt:lpstr>
      <vt:lpstr>Презентация PowerPoint</vt:lpstr>
      <vt:lpstr>Послевоенные годы, мирная жизнь.</vt:lpstr>
      <vt:lpstr>Послевоенные годы, мирная жизнь.</vt:lpstr>
      <vt:lpstr>Послевоенные годы, мирная жизнь.</vt:lpstr>
      <vt:lpstr>Завещание потомкам</vt:lpstr>
      <vt:lpstr>ВАЖНО ПОМНИТЬ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Розалия Хадеева</dc:creator>
  <cp:lastModifiedBy>jcukenjcuken302@gmail.com</cp:lastModifiedBy>
  <cp:revision>32</cp:revision>
  <dcterms:created xsi:type="dcterms:W3CDTF">2026-03-09T14:45:08Z</dcterms:created>
  <dcterms:modified xsi:type="dcterms:W3CDTF">2026-05-08T14:57:29Z</dcterms:modified>
</cp:coreProperties>
</file>