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18DC7-051B-4016-BA1A-A2FDA3C07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437913-1D59-4D13-B5E5-CEB150A05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D7B20-69FB-49E2-92BD-0F7DCB29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BFE8B-EAF4-4715-87BE-A8BB0A1A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CD7F6-5A66-4443-ADDF-0A76547A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2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4AA9-B6D3-4A53-8057-1C969DC9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A31FC1-C083-4533-9B13-C3790E78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D9F62-1599-4968-9A8D-2F4E4D09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4E177-FD31-480A-B5BC-BE0BC05D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1FDC9-FA35-425E-ACAF-4F49E066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3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0EF5C5-EEE9-4E24-B0C9-C65D38675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1C4E7B-CF88-4380-86B5-2EEECC25E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F1CB1-8697-46D4-9367-C6E54EB0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BE4B2-8F10-4315-AFDE-040B1999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4DE19-04ED-4F12-9C3C-33B11BE7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6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5C876-D7DB-4F4F-B864-4DBC343A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82949-31D9-41A3-9B3B-B895DC5C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04287-4ADD-4FB6-9EBB-2DB3F0DB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20FC7-8902-40A0-80C7-5ACCD35F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EAFD4-3B1D-4719-A442-DF7E48D5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6C497-548E-4B80-8365-C8FF0A63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C820E-D4F4-4669-8C59-1B134F14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A8F74-B187-4B4C-9482-32FE3C08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FAFFA-BB03-48A0-93C6-7E7C9967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5E71B-8C8F-4AC8-8192-B899C4AF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2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7D90D-D43A-49CC-BEB6-E94484DD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1A43C-8D1A-4233-91E1-4839D5ED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E4EA26-2995-43BF-9DF2-55B1A15EF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03008-4003-44D8-B047-50B4D663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6255AD-72EC-4683-868D-B18433F4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D2DE61-35EC-429F-BEF5-5B89E805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2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BEFC-8ADF-48C2-9E24-48B75019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4B5DBA-DBCA-4E2D-B478-AED00DA5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C9ECA5-65A6-4D74-A68C-43C62D5F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1168E2-D839-41CE-8AA0-BF1CDE648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18A6AB-959C-4FA7-8E62-8B1837EBD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ECBCED-6D82-4982-A4FD-C077FA96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A5E0D6-6544-45D1-A8D5-6ECCA86D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046615-9D55-4E86-A6AB-FF12A14B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67722-3327-4CDA-BD15-5355D30D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BA6FD6-6084-4A63-B65A-3C2B3223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BF37A3-B60C-47AF-A7E6-A999992A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62E934-F6D3-4AD7-B812-643EE249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BC3C5C-F7E6-435E-8EC0-6DF5DECA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80DB0C-EBEF-451F-BCB5-1F384F4D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ECE450-FC43-413D-9D4C-F7E534B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92005-5219-4941-B315-4E925A63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F549A-30F4-4161-9ADD-B206B248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DABDD1-7DA8-4E8D-8E2D-62300FAB7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029A3-9A8D-44E6-81ED-B66E6F44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309ED6-4CC6-4EC1-90F1-8AC3E4C9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65026-C4C9-4F5F-A6D1-ADF471D4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8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8430D-3BDC-484A-8079-AAFF4AEF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D6EFCA-D646-4C17-A5B6-88A389B0D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0FE7CD-CB97-436F-8913-51D9F82FD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AEE2A-B968-44C0-A668-358B345B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996DD4-9721-4ABB-B1B3-61F3A949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3FA67C-DF8C-455C-A012-1BD39DD8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7FBCC-5D1B-499A-B65D-9B7E8E64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1A85A8-E25D-4E9E-8B81-5F979D76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511BB-3963-4631-9A53-7C77A1809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22D-DEB6-4C53-B3FB-C67E96BDAD4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C1C0F-5D18-409D-AC2B-5B1488167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50396-1167-429E-B4D8-7EAFFB195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260A-273B-42BD-8114-ADE8900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1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ulledu.ru/articles/professii/article/582_pekar.html" TargetMode="External"/><Relationship Id="rId3" Type="http://schemas.openxmlformats.org/officeDocument/2006/relationships/hyperlink" Target="http://potomy.ru/begin/1218.html" TargetMode="External"/><Relationship Id="rId7" Type="http://schemas.openxmlformats.org/officeDocument/2006/relationships/hyperlink" Target="https://ru.wikipedia.org/wiki/&#1055;&#1077;&#1082;&#1072;&#1088;&#1100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f.biografguru.ru/about/konditeri/?q=3000&amp;dp=435" TargetMode="External"/><Relationship Id="rId5" Type="http://schemas.openxmlformats.org/officeDocument/2006/relationships/hyperlink" Target="https://povar.ru/menu/vypechka_dlya_detey/" TargetMode="External"/><Relationship Id="rId4" Type="http://schemas.openxmlformats.org/officeDocument/2006/relationships/hyperlink" Target="https://www.povarenok.ru/recipes/show/16490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05CE93-84FE-4AC2-AC49-605E1E9B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6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1AD7B-8BC2-4139-8E8A-7BB59CEA9AEB}"/>
              </a:ext>
            </a:extLst>
          </p:cNvPr>
          <p:cNvSpPr txBox="1"/>
          <p:nvPr/>
        </p:nvSpPr>
        <p:spPr>
          <a:xfrm>
            <a:off x="1778000" y="313266"/>
            <a:ext cx="8720667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/>
              <a:t> «Детский сад комбинированного вида № 44 «Соловушка»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Проект по профориентации </a:t>
            </a:r>
          </a:p>
          <a:p>
            <a:pPr algn="ctr"/>
            <a:r>
              <a:rPr lang="ru-RU" sz="2000" b="1" dirty="0"/>
              <a:t>«Пекарь – кондитер»</a:t>
            </a:r>
          </a:p>
          <a:p>
            <a:pPr algn="ctr"/>
            <a:r>
              <a:rPr lang="ru-RU" dirty="0"/>
              <a:t>Печенье «Фантазия»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                                                                                                 </a:t>
            </a:r>
          </a:p>
          <a:p>
            <a:pPr algn="ctr"/>
            <a:r>
              <a:rPr lang="ru-RU" sz="2000" b="1" dirty="0"/>
              <a:t>                                                                                                  </a:t>
            </a:r>
            <a:r>
              <a:rPr lang="ru-RU" b="1" dirty="0"/>
              <a:t>Исполнитель: </a:t>
            </a:r>
          </a:p>
          <a:p>
            <a:pPr algn="ctr"/>
            <a:r>
              <a:rPr lang="ru-RU" b="1" dirty="0"/>
              <a:t>                                                                                                      </a:t>
            </a:r>
            <a:r>
              <a:rPr lang="ru-RU" dirty="0"/>
              <a:t>Бережная Полина, 6 лет,</a:t>
            </a:r>
          </a:p>
          <a:p>
            <a:pPr algn="ctr"/>
            <a:r>
              <a:rPr lang="ru-RU" b="1" dirty="0"/>
              <a:t>                                                                                                             Руководители:</a:t>
            </a:r>
          </a:p>
          <a:p>
            <a:pPr algn="ctr"/>
            <a:r>
              <a:rPr lang="ru-RU" b="1" dirty="0"/>
              <a:t>                                                                                </a:t>
            </a:r>
            <a:r>
              <a:rPr lang="ru-RU" dirty="0"/>
              <a:t>Бережная Ирина Сергеевна, родитель,</a:t>
            </a:r>
          </a:p>
          <a:p>
            <a:pPr algn="ctr"/>
            <a:r>
              <a:rPr lang="ru-RU" dirty="0"/>
              <a:t>                                                                                  Жукова Ольга Валерьевна, воспитатель,</a:t>
            </a:r>
          </a:p>
          <a:p>
            <a:pPr algn="ctr"/>
            <a:r>
              <a:rPr lang="ru-RU" dirty="0"/>
              <a:t>                                                                          </a:t>
            </a:r>
            <a:r>
              <a:rPr lang="ru-RU" dirty="0" err="1"/>
              <a:t>Ступак</a:t>
            </a:r>
            <a:r>
              <a:rPr lang="ru-RU" dirty="0"/>
              <a:t> Татьяна Александровна, воспитатель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05CE93-84FE-4AC2-AC49-605E1E9B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6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916DC-7D30-4EE8-845F-A9093780EE3A}"/>
              </a:ext>
            </a:extLst>
          </p:cNvPr>
          <p:cNvSpPr txBox="1"/>
          <p:nvPr/>
        </p:nvSpPr>
        <p:spPr>
          <a:xfrm>
            <a:off x="2108200" y="237067"/>
            <a:ext cx="8305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Актуальность</a:t>
            </a:r>
          </a:p>
          <a:p>
            <a:r>
              <a:rPr lang="ru-RU" sz="2000" b="1" dirty="0"/>
              <a:t>   </a:t>
            </a:r>
            <a:r>
              <a:rPr lang="ru-RU" sz="2000" dirty="0"/>
              <a:t>В современном мире скоростей и технологий наши дети всё меньше и меньше знают о профессиях, которые появились задолго до высоких технологий. Одна из таких профессий – пекарь – кондитер. Название «кондитер» произошло от итальянского глагола «</a:t>
            </a:r>
            <a:r>
              <a:rPr lang="ru-RU" sz="2000" dirty="0" err="1"/>
              <a:t>кандиере</a:t>
            </a:r>
            <a:r>
              <a:rPr lang="ru-RU" sz="2000" dirty="0"/>
              <a:t>» (варить в сахаре). Пекарь является одной  из самых древних профессий на земле. Данный проект призван обогатить игровой опыт обучающихся и через игру дать им представление о профессии. Проект ориентирован на раннюю ориентацию и знакомство с основными этапами проведения </a:t>
            </a:r>
            <a:r>
              <a:rPr lang="ru-RU" sz="2000" dirty="0" err="1"/>
              <a:t>проектно</a:t>
            </a:r>
            <a:r>
              <a:rPr lang="ru-RU" sz="2000" dirty="0"/>
              <a:t> – исследовательской работы через выполнение пошаговых инструкций совместно со взрослыми.</a:t>
            </a:r>
          </a:p>
          <a:p>
            <a:endParaRPr lang="ru-RU" sz="2000" b="1" u="sng" dirty="0"/>
          </a:p>
          <a:p>
            <a:r>
              <a:rPr lang="ru-RU" sz="2000" b="1" u="sng" dirty="0"/>
              <a:t>Цель проекта: </a:t>
            </a:r>
            <a:r>
              <a:rPr lang="ru-RU" sz="2000" dirty="0"/>
              <a:t>освоение обучающимися ключевых этапов проведения </a:t>
            </a:r>
            <a:r>
              <a:rPr lang="ru-RU" sz="2000" dirty="0" err="1"/>
              <a:t>проектно</a:t>
            </a:r>
            <a:r>
              <a:rPr lang="ru-RU" sz="2000" dirty="0"/>
              <a:t> – исследовательской работы через практическое выполнение трудовых действий по технологическим картам в рамках определённой профессии совместно со взрослыми.</a:t>
            </a:r>
            <a:endParaRPr lang="ru-RU" sz="2000" b="1" u="sng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05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05CE93-84FE-4AC2-AC49-605E1E9B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6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5624C-D7FB-4373-BF97-3983FCEC2B36}"/>
              </a:ext>
            </a:extLst>
          </p:cNvPr>
          <p:cNvSpPr txBox="1"/>
          <p:nvPr/>
        </p:nvSpPr>
        <p:spPr>
          <a:xfrm>
            <a:off x="1955800" y="237067"/>
            <a:ext cx="852593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Задачи проекта: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знакомить обучающихся трудовыми действиями по профессии пекаря – кондитера;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способствовать формированию исследовательской культуры обучающихся, приобщение их к </a:t>
            </a:r>
            <a:r>
              <a:rPr lang="ru-RU" sz="2000" dirty="0" err="1"/>
              <a:t>проектно</a:t>
            </a:r>
            <a:r>
              <a:rPr lang="ru-RU" sz="2000" dirty="0"/>
              <a:t> – исследовательской деятельности;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воспитывать бережное отношение к труду и его результатам.</a:t>
            </a:r>
          </a:p>
          <a:p>
            <a:endParaRPr lang="ru-RU" sz="2000" dirty="0"/>
          </a:p>
          <a:p>
            <a:r>
              <a:rPr lang="ru-RU" sz="2000" b="1" u="sng" dirty="0"/>
              <a:t>Вид проекта: </a:t>
            </a:r>
            <a:r>
              <a:rPr lang="ru-RU" sz="2000" dirty="0"/>
              <a:t>информационно – творческий.</a:t>
            </a:r>
            <a:endParaRPr lang="ru-RU" sz="2000" b="1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/>
          </a:p>
          <a:p>
            <a:r>
              <a:rPr lang="ru-RU" sz="2000" b="1" u="sng" dirty="0"/>
              <a:t>Объект  исследования: </a:t>
            </a:r>
            <a:r>
              <a:rPr lang="ru-RU" sz="2000" dirty="0"/>
              <a:t>изготовление теста.</a:t>
            </a:r>
          </a:p>
          <a:p>
            <a:endParaRPr lang="ru-RU" sz="2000" b="1" u="sng" dirty="0"/>
          </a:p>
          <a:p>
            <a:r>
              <a:rPr lang="ru-RU" sz="2000" b="1" u="sng" dirty="0"/>
              <a:t>Предмет исследования: </a:t>
            </a:r>
            <a:r>
              <a:rPr lang="ru-RU" sz="2000" dirty="0"/>
              <a:t>выпечка печенья.</a:t>
            </a:r>
          </a:p>
          <a:p>
            <a:endParaRPr lang="ru-RU" sz="2000" b="1" u="sng" dirty="0"/>
          </a:p>
          <a:p>
            <a:r>
              <a:rPr lang="ru-RU" sz="2000" b="1" u="sng" dirty="0"/>
              <a:t>Гипотеза: </a:t>
            </a:r>
            <a:r>
              <a:rPr lang="ru-RU" sz="2000" dirty="0"/>
              <a:t>применение предполагаемых результатов.</a:t>
            </a:r>
          </a:p>
          <a:p>
            <a:endParaRPr lang="ru-RU" sz="2000" b="1" u="sng" dirty="0"/>
          </a:p>
          <a:p>
            <a:r>
              <a:rPr lang="ru-RU" sz="2000" b="1" u="sng" dirty="0"/>
              <a:t>Практическая значимость работы: </a:t>
            </a:r>
            <a:r>
              <a:rPr lang="ru-RU" sz="2000" dirty="0"/>
              <a:t>проект показал эффективность  </a:t>
            </a:r>
            <a:r>
              <a:rPr lang="ru-RU" sz="2000" dirty="0" err="1"/>
              <a:t>проектно</a:t>
            </a:r>
            <a:r>
              <a:rPr lang="ru-RU" sz="2000" dirty="0"/>
              <a:t> – исследовательской работы через практическое выполнение трудовых действий по технологическим картам в рамках определённой профессии.</a:t>
            </a:r>
            <a:endParaRPr lang="ru-RU" sz="2000" b="1" u="sng" dirty="0"/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010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05CE93-84FE-4AC2-AC49-605E1E9B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6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35EA2-F14F-4A0B-8493-49BF7987074F}"/>
              </a:ext>
            </a:extLst>
          </p:cNvPr>
          <p:cNvSpPr txBox="1"/>
          <p:nvPr/>
        </p:nvSpPr>
        <p:spPr>
          <a:xfrm>
            <a:off x="1938867" y="228599"/>
            <a:ext cx="8424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Основная часть</a:t>
            </a:r>
          </a:p>
          <a:p>
            <a:pPr algn="ctr"/>
            <a:endParaRPr lang="ru-RU" sz="2000" b="1" u="sng" dirty="0"/>
          </a:p>
          <a:p>
            <a:pPr algn="ctr"/>
            <a:r>
              <a:rPr lang="ru-RU" sz="2000" b="1" dirty="0"/>
              <a:t>Технологическая карта по профессии «Пекаря – кондитера»</a:t>
            </a:r>
          </a:p>
          <a:p>
            <a:endParaRPr lang="ru-RU" sz="2000" b="1" dirty="0"/>
          </a:p>
          <a:p>
            <a:endParaRPr lang="ru-RU" sz="2000" b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B18EFF2-B55B-4268-B0AC-E13AEC9A3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8193"/>
              </p:ext>
            </p:extLst>
          </p:nvPr>
        </p:nvGraphicFramePr>
        <p:xfrm>
          <a:off x="1811867" y="1380066"/>
          <a:ext cx="88138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760">
                  <a:extLst>
                    <a:ext uri="{9D8B030D-6E8A-4147-A177-3AD203B41FA5}">
                      <a16:colId xmlns:a16="http://schemas.microsoft.com/office/drawing/2014/main" val="778409657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2998614603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598698928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1853435976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3357984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Профессия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Пекарь - кондитер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Что делает?</a:t>
                      </a:r>
                    </a:p>
                    <a:p>
                      <a:pPr algn="l"/>
                      <a:endParaRPr lang="ru-RU" sz="2000" dirty="0"/>
                    </a:p>
                    <a:p>
                      <a:pPr algn="l"/>
                      <a:r>
                        <a:rPr lang="ru-RU" sz="1800" dirty="0"/>
                        <a:t>Занимается приготовлением различных видов теста, начинок, кремов по заданной рецептуре, выпекает и украшает продукцию, определяет готовность теста.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Инструменты</a:t>
                      </a:r>
                    </a:p>
                    <a:p>
                      <a:pPr algn="ctr"/>
                      <a:r>
                        <a:rPr lang="ru-RU" sz="1400" b="0" dirty="0"/>
                        <a:t>(</a:t>
                      </a:r>
                      <a:r>
                        <a:rPr lang="ru-RU" sz="1400" b="0" i="1" dirty="0"/>
                        <a:t>вещи – помощники)</a:t>
                      </a:r>
                    </a:p>
                    <a:p>
                      <a:pPr algn="l"/>
                      <a:endParaRPr lang="ru-RU" sz="1400" b="0" i="0" dirty="0"/>
                    </a:p>
                    <a:p>
                      <a:pPr algn="l"/>
                      <a:r>
                        <a:rPr lang="ru-RU" sz="1800" b="1" i="0" dirty="0"/>
                        <a:t>Силиконовая лопатка, кольцо с регулируемым диаметром, поворотный столбик и скребок, кондитерский мешок и насадки, капсулы для </a:t>
                      </a:r>
                      <a:r>
                        <a:rPr lang="ru-RU" sz="1800" b="1" i="0" dirty="0" err="1"/>
                        <a:t>маффинов</a:t>
                      </a:r>
                      <a:r>
                        <a:rPr lang="ru-RU" sz="1800" b="1" i="0" dirty="0"/>
                        <a:t>, тефлоновый коврик.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Материалы</a:t>
                      </a:r>
                    </a:p>
                    <a:p>
                      <a:pPr algn="ctr"/>
                      <a:r>
                        <a:rPr lang="ru-RU" sz="1400" i="1" dirty="0"/>
                        <a:t>(продукты)</a:t>
                      </a:r>
                    </a:p>
                    <a:p>
                      <a:pPr algn="ctr"/>
                      <a:endParaRPr lang="ru-RU" sz="1400" i="1" dirty="0"/>
                    </a:p>
                    <a:p>
                      <a:pPr algn="l"/>
                      <a:r>
                        <a:rPr lang="ru-RU" sz="1800" i="0" dirty="0"/>
                        <a:t>Яйцо, сахар, масло сливочное, мука пшеничная, разрыхлитель теста, ванилин, масло растительное, соль.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Результат труда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Продукт выполненного труда (готовая продукция).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2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85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217E66-602C-4FC6-850F-79269598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6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31891-81F7-401B-870F-68A65D3CB918}"/>
              </a:ext>
            </a:extLst>
          </p:cNvPr>
          <p:cNvSpPr txBox="1"/>
          <p:nvPr/>
        </p:nvSpPr>
        <p:spPr>
          <a:xfrm>
            <a:off x="1896533" y="254000"/>
            <a:ext cx="8517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Процесс изготовления печенья «Фантазия»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746B212-A948-4BD6-8700-8157F2D08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56783"/>
              </p:ext>
            </p:extLst>
          </p:nvPr>
        </p:nvGraphicFramePr>
        <p:xfrm>
          <a:off x="2032000" y="719664"/>
          <a:ext cx="8128000" cy="458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89266244"/>
                    </a:ext>
                  </a:extLst>
                </a:gridCol>
                <a:gridCol w="5918200">
                  <a:extLst>
                    <a:ext uri="{9D8B030D-6E8A-4147-A177-3AD203B41FA5}">
                      <a16:colId xmlns:a16="http://schemas.microsoft.com/office/drawing/2014/main" val="4219421242"/>
                    </a:ext>
                  </a:extLst>
                </a:gridCol>
              </a:tblGrid>
              <a:tr h="924106">
                <a:tc>
                  <a:txBody>
                    <a:bodyPr/>
                    <a:lstStyle/>
                    <a:p>
                      <a:r>
                        <a:rPr lang="ru-RU" sz="2000" dirty="0"/>
                        <a:t>Готовый продукт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6212284"/>
                  </a:ext>
                </a:extLst>
              </a:tr>
              <a:tr h="1070227">
                <a:tc>
                  <a:txBody>
                    <a:bodyPr/>
                    <a:lstStyle/>
                    <a:p>
                      <a:r>
                        <a:rPr lang="ru-RU" dirty="0"/>
                        <a:t>Трудовые действия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4648276"/>
                  </a:ext>
                </a:extLst>
              </a:tr>
              <a:tr h="864867">
                <a:tc>
                  <a:txBody>
                    <a:bodyPr/>
                    <a:lstStyle/>
                    <a:p>
                      <a:r>
                        <a:rPr lang="ru-RU" dirty="0"/>
                        <a:t>Инструменты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06743067"/>
                  </a:ext>
                </a:extLst>
              </a:tr>
              <a:tr h="864867">
                <a:tc>
                  <a:txBody>
                    <a:bodyPr/>
                    <a:lstStyle/>
                    <a:p>
                      <a:r>
                        <a:rPr lang="ru-RU" dirty="0"/>
                        <a:t>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54621498"/>
                  </a:ext>
                </a:extLst>
              </a:tr>
              <a:tr h="864867">
                <a:tc>
                  <a:txBody>
                    <a:bodyPr/>
                    <a:lstStyle/>
                    <a:p>
                      <a:r>
                        <a:rPr lang="ru-RU" dirty="0"/>
                        <a:t>Задумка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413634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внутренний, украшен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36AA4222-0368-47D1-B129-8E7A503B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787400"/>
            <a:ext cx="1566331" cy="6961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, мука, хлеб&#10;&#10;Автоматически созданное описание">
            <a:extLst>
              <a:ext uri="{FF2B5EF4-FFF2-40B4-BE49-F238E27FC236}">
                <a16:creationId xmlns:a16="http://schemas.microsoft.com/office/drawing/2014/main" id="{2C2BDC31-A7FF-424F-8F03-B64861F52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065" y="1725081"/>
            <a:ext cx="1388535" cy="7810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989711-C9AA-4111-B69D-5B07A78B7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372" y="1687515"/>
            <a:ext cx="1204028" cy="8863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рибор, кухонный прибор, плита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A6683169-0D7A-4C2A-8CDA-FB15716D8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1682749"/>
            <a:ext cx="1261533" cy="9461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6CA26AAE-37DD-47E8-86AD-F24AFA6D9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266" y="2726562"/>
            <a:ext cx="1350433" cy="80350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42BCCC21-0371-412E-AE3B-B2DD51A5A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939246" y="2726267"/>
            <a:ext cx="839754" cy="80433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стол, тарелка, завтрак&#10;&#10;Автоматически созданное описание">
            <a:extLst>
              <a:ext uri="{FF2B5EF4-FFF2-40B4-BE49-F238E27FC236}">
                <a16:creationId xmlns:a16="http://schemas.microsoft.com/office/drawing/2014/main" id="{0568FD87-6AB4-4258-BC31-D79D40B151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4984" y="3691467"/>
            <a:ext cx="966405" cy="64346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тол, еда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20AFBEE7-D78D-4B50-AC34-4EC45C1C80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5058" y="3623732"/>
            <a:ext cx="978918" cy="651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FA85A71-238F-4285-862B-987AFC6208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3599" y="3656800"/>
            <a:ext cx="829735" cy="70247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8F9C589-37C2-483A-B851-89AE3977BF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6267" y="4431168"/>
            <a:ext cx="634999" cy="89436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венчик, кухонн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58A7F0D6-AC37-4551-A01B-B4CD819623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2732" y="2771829"/>
            <a:ext cx="1118241" cy="6910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C4683DE-3ED3-4BEA-8001-94CF5BE62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7714" y="2726267"/>
            <a:ext cx="1230285" cy="81967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3ACF2DC-6E5E-407F-95ED-C5EB4752F3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3376" y="3572932"/>
            <a:ext cx="758224" cy="89746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593180-30B9-4358-94AA-AAA0C2224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185802" y="3660215"/>
            <a:ext cx="823438" cy="7339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6F859D-529C-4479-B1C7-61F71E7DFC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94200" y="1613436"/>
            <a:ext cx="897466" cy="10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4332E2-570B-40C4-99F1-5EDECF33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6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C45C3C-067C-4E7C-BCA9-694ADC1DF118}"/>
              </a:ext>
            </a:extLst>
          </p:cNvPr>
          <p:cNvSpPr txBox="1"/>
          <p:nvPr/>
        </p:nvSpPr>
        <p:spPr>
          <a:xfrm>
            <a:off x="2023533" y="237067"/>
            <a:ext cx="82380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Ингредиенты для теста</a:t>
            </a:r>
            <a:r>
              <a:rPr lang="ru-RU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Яйцо куриное – 2 шт.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Сахар – 100 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Масло сливочное (мягкое) – 5 – 6 ст. ложек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Мука пшеничная – 260 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Разрыхлитель теста (15 г) – 1 пачка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Ванилин (10 г) – 1 пакетик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Сода – 0,5 ч. ложки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Соль (щепотка)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Сгущённое молоко по вкусу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Глазурь, шоколад, сахарная пудра для украшения.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/>
          </a:p>
          <a:p>
            <a:r>
              <a:rPr lang="ru-RU" sz="2000" b="1" dirty="0"/>
              <a:t>Изготовление теста:</a:t>
            </a:r>
          </a:p>
          <a:p>
            <a:pPr marL="342900" indent="-342900">
              <a:buAutoNum type="arabicPeriod"/>
            </a:pPr>
            <a:r>
              <a:rPr lang="ru-RU" sz="2000" dirty="0"/>
              <a:t>В миску высыпаем муку, добавляем щепотку соли, соду, яйца. Всё тщательно перемешиваем.</a:t>
            </a:r>
          </a:p>
          <a:p>
            <a:pPr marL="342900" indent="-342900">
              <a:buAutoNum type="arabicPeriod"/>
            </a:pPr>
            <a:r>
              <a:rPr lang="ru-RU" sz="2000" dirty="0"/>
              <a:t>Добавляем сахар, мягкое сливочное масло, сгущённое молоко. Перемешиваем.</a:t>
            </a:r>
          </a:p>
          <a:p>
            <a:pPr marL="342900" indent="-342900">
              <a:buAutoNum type="arabicPeriod"/>
            </a:pPr>
            <a:r>
              <a:rPr lang="ru-RU" sz="2000" dirty="0"/>
              <a:t>Готовое тесто отправляем в холодильник на 15 минут.</a:t>
            </a:r>
          </a:p>
        </p:txBody>
      </p:sp>
    </p:spTree>
    <p:extLst>
      <p:ext uri="{BB962C8B-B14F-4D97-AF65-F5344CB8AC3E}">
        <p14:creationId xmlns:p14="http://schemas.microsoft.com/office/powerpoint/2010/main" val="322360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4332E2-570B-40C4-99F1-5EDECF33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6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CDC19-E965-44BB-8827-52CA2F53C9AA}"/>
              </a:ext>
            </a:extLst>
          </p:cNvPr>
          <p:cNvSpPr txBox="1"/>
          <p:nvPr/>
        </p:nvSpPr>
        <p:spPr>
          <a:xfrm>
            <a:off x="2006600" y="228600"/>
            <a:ext cx="838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Изготовление  печенья «Фантазия»</a:t>
            </a:r>
          </a:p>
          <a:p>
            <a:pPr marL="457200" indent="-457200">
              <a:buAutoNum type="arabicPeriod"/>
            </a:pPr>
            <a:r>
              <a:rPr lang="ru-RU" sz="2000" dirty="0"/>
              <a:t>С помощью скалки раскатываем тесто.</a:t>
            </a:r>
          </a:p>
          <a:p>
            <a:pPr marL="457200" indent="-457200">
              <a:buAutoNum type="arabicPeriod"/>
            </a:pPr>
            <a:r>
              <a:rPr lang="ru-RU" sz="2000" dirty="0"/>
              <a:t>Используя разные формочки вырезаем тесто.</a:t>
            </a:r>
          </a:p>
          <a:p>
            <a:pPr marL="457200" indent="-457200">
              <a:buAutoNum type="arabicPeriod"/>
            </a:pPr>
            <a:r>
              <a:rPr lang="ru-RU" sz="2000" dirty="0"/>
              <a:t>Выкладываем на противень на расстоянии друг от друга 2 см.</a:t>
            </a:r>
          </a:p>
          <a:p>
            <a:pPr marL="457200" indent="-457200">
              <a:buAutoNum type="arabicPeriod"/>
            </a:pPr>
            <a:r>
              <a:rPr lang="ru-RU" sz="2000" dirty="0"/>
              <a:t>Выпекаем в разогретой до 180 С духовке до золотистого цвета  15 минут.</a:t>
            </a:r>
          </a:p>
          <a:p>
            <a:r>
              <a:rPr lang="ru-RU" sz="2000" dirty="0"/>
              <a:t>Печенье посыпаем сахарной пудрой, шоколадом, глазурью. Угощаем родственников, друзей, знакомых. Приятного аппетита!!!</a:t>
            </a:r>
          </a:p>
          <a:p>
            <a:endParaRPr lang="ru-RU" sz="2000" dirty="0"/>
          </a:p>
          <a:p>
            <a:r>
              <a:rPr lang="ru-RU" sz="2000" b="1" u="sng" dirty="0"/>
              <a:t>Вывод: </a:t>
            </a:r>
            <a:r>
              <a:rPr lang="ru-RU" sz="2000" dirty="0"/>
              <a:t>используя знания и умения данной профессии, Полина научилась готовить вкусное печень.</a:t>
            </a:r>
          </a:p>
          <a:p>
            <a:endParaRPr lang="ru-RU" sz="2000" b="1" u="sng" dirty="0"/>
          </a:p>
          <a:p>
            <a:r>
              <a:rPr lang="ru-RU" sz="2000" b="1" u="sng" dirty="0"/>
              <a:t>Результаты: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обучающиеся осваивают ключевые этапы </a:t>
            </a:r>
            <a:r>
              <a:rPr lang="ru-RU" sz="2000" dirty="0" err="1"/>
              <a:t>проектно</a:t>
            </a:r>
            <a:r>
              <a:rPr lang="ru-RU" sz="2000" dirty="0"/>
              <a:t> – исследовательской работы через практическое выполнение трудовых действий по технологическим картам в рамках определённой профессии совместно со взрослыми;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пополняется и активизируется словарный запас;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происходит развитие познавательной активности,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178203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05CE93-84FE-4AC2-AC49-605E1E9B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2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1AD7B-8BC2-4139-8E8A-7BB59CEA9AEB}"/>
              </a:ext>
            </a:extLst>
          </p:cNvPr>
          <p:cNvSpPr txBox="1"/>
          <p:nvPr/>
        </p:nvSpPr>
        <p:spPr>
          <a:xfrm>
            <a:off x="1151466" y="685799"/>
            <a:ext cx="8720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CE9CD2-503B-4D30-A39A-D56BABEADDB3}"/>
              </a:ext>
            </a:extLst>
          </p:cNvPr>
          <p:cNvSpPr txBox="1"/>
          <p:nvPr/>
        </p:nvSpPr>
        <p:spPr>
          <a:xfrm>
            <a:off x="2048933" y="304800"/>
            <a:ext cx="80348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Интернет-сайты:</a:t>
            </a:r>
          </a:p>
          <a:p>
            <a:r>
              <a:rPr lang="ru-RU" sz="2000" dirty="0"/>
              <a:t>1. Детская онлайн энциклопедия «</a:t>
            </a:r>
            <a:r>
              <a:rPr lang="ru-RU" sz="2000" dirty="0" err="1"/>
              <a:t>Потому.ру</a:t>
            </a:r>
            <a:r>
              <a:rPr lang="ru-RU" sz="2000" dirty="0"/>
              <a:t>» </a:t>
            </a:r>
            <a:r>
              <a:rPr lang="en-US" sz="2000" dirty="0">
                <a:hlinkClick r:id="rId3"/>
              </a:rPr>
              <a:t>http://potomy.ru/begin/1218.html</a:t>
            </a:r>
            <a:endParaRPr lang="ru-RU" sz="2000" dirty="0"/>
          </a:p>
          <a:p>
            <a:r>
              <a:rPr lang="ru-RU" sz="2000" dirty="0"/>
              <a:t>2. Сайт Поваренок </a:t>
            </a:r>
            <a:r>
              <a:rPr lang="ru-RU" sz="2000" dirty="0">
                <a:hlinkClick r:id="rId4"/>
              </a:rPr>
              <a:t>https://www.povarenok.ru/recipes/show/164903/</a:t>
            </a:r>
            <a:endParaRPr lang="ru-RU" sz="2000" dirty="0"/>
          </a:p>
          <a:p>
            <a:r>
              <a:rPr lang="ru-RU" sz="2000" dirty="0"/>
              <a:t>3. Сайт «Выпечка для детей» </a:t>
            </a:r>
            <a:r>
              <a:rPr lang="ru-RU" sz="2000" dirty="0">
                <a:hlinkClick r:id="rId5"/>
              </a:rPr>
              <a:t>https://povar.ru/menu/vypechka_dlya_detey/</a:t>
            </a:r>
            <a:endParaRPr lang="ru-RU" sz="2000" dirty="0"/>
          </a:p>
          <a:p>
            <a:r>
              <a:rPr lang="ru-RU" sz="2000" dirty="0"/>
              <a:t>4. Справочник профессий «BIOGRAFGURU.RU» </a:t>
            </a:r>
          </a:p>
          <a:p>
            <a:r>
              <a:rPr lang="ru-RU" sz="2000" dirty="0">
                <a:hlinkClick r:id="rId6"/>
              </a:rPr>
              <a:t>http://prof.biografguru.ru/about/konditeri/?q=3000&amp;dp=435</a:t>
            </a:r>
            <a:endParaRPr lang="ru-RU" sz="2000" dirty="0"/>
          </a:p>
          <a:p>
            <a:r>
              <a:rPr lang="ru-RU" sz="2000" dirty="0"/>
              <a:t>5. Свободная энциклопедия «</a:t>
            </a:r>
            <a:r>
              <a:rPr lang="ru-RU" sz="2000" dirty="0" err="1"/>
              <a:t>ВикипедиЯ</a:t>
            </a:r>
            <a:r>
              <a:rPr lang="ru-RU" sz="2000" dirty="0"/>
              <a:t>» </a:t>
            </a:r>
            <a:r>
              <a:rPr lang="ru-RU" sz="2000" dirty="0">
                <a:hlinkClick r:id="rId7"/>
              </a:rPr>
              <a:t>https://ru.wikipedia.org/wiki/Пекарь</a:t>
            </a:r>
            <a:endParaRPr lang="ru-RU" sz="2000" dirty="0"/>
          </a:p>
          <a:p>
            <a:r>
              <a:rPr lang="ru-RU" sz="2000" dirty="0"/>
              <a:t>6. Навигатор образования </a:t>
            </a:r>
            <a:r>
              <a:rPr lang="ru-RU" sz="2000" dirty="0">
                <a:hlinkClick r:id="rId8"/>
              </a:rPr>
              <a:t>http://fulledu.ru/articles/professii/article/582_pekar.html</a:t>
            </a:r>
            <a:endParaRPr lang="ru-RU" sz="2000" dirty="0"/>
          </a:p>
          <a:p>
            <a:r>
              <a:rPr lang="ru-RU" sz="2000" dirty="0"/>
              <a:t>7. Карпова И.В. «Пекарь» - М: «Никея», 2011 (электронная версия) </a:t>
            </a:r>
          </a:p>
          <a:p>
            <a:r>
              <a:rPr lang="ru-RU" sz="2000" dirty="0">
                <a:hlinkClick r:id="" action="ppaction://noaction"/>
              </a:rPr>
              <a:t>http://www.docme.ru/doc/1518401/pekar.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2885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784</Words>
  <Application>Microsoft Office PowerPoint</Application>
  <PresentationFormat>Широкоэкранный</PresentationFormat>
  <Paragraphs>128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Жукова</dc:creator>
  <cp:lastModifiedBy>Ольга Жукова</cp:lastModifiedBy>
  <cp:revision>8</cp:revision>
  <dcterms:created xsi:type="dcterms:W3CDTF">2022-02-20T03:17:29Z</dcterms:created>
  <dcterms:modified xsi:type="dcterms:W3CDTF">2026-05-27T15:46:42Z</dcterms:modified>
</cp:coreProperties>
</file>