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258" r:id="rId3"/>
    <p:sldId id="276" r:id="rId4"/>
    <p:sldId id="262" r:id="rId5"/>
    <p:sldId id="260" r:id="rId6"/>
    <p:sldId id="264" r:id="rId7"/>
    <p:sldId id="277" r:id="rId8"/>
    <p:sldId id="287" r:id="rId9"/>
    <p:sldId id="281" r:id="rId10"/>
    <p:sldId id="285" r:id="rId11"/>
    <p:sldId id="284" r:id="rId12"/>
    <p:sldId id="279" r:id="rId13"/>
    <p:sldId id="289" r:id="rId14"/>
    <p:sldId id="290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5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1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98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0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0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8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50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2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94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2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0BB2B-1759-4DC8-B4A5-3297C3C6B50E}" type="datetimeFigureOut">
              <a:rPr lang="ru-RU" smtClean="0"/>
              <a:t>28.02.2026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A63B4-42A9-400C-A9B1-E5149E6278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72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uno.tstu@yandex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из молекул ДНК">
            <a:extLst>
              <a:ext uri="{FF2B5EF4-FFF2-40B4-BE49-F238E27FC236}">
                <a16:creationId xmlns:a16="http://schemas.microsoft.com/office/drawing/2014/main" id="{E486F4A7-816F-8971-2343-9D79F24A6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0"/>
            <a:ext cx="72517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9F6E4-2B81-8BEF-9441-88BD28466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371" y="1025705"/>
            <a:ext cx="6576848" cy="164591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Aptos Black" panose="020B0004020202020204" pitchFamily="34" charset="0"/>
              </a:rPr>
              <a:t>Защитное средство в период простудных заболеваний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292BE4-651C-2706-88B5-7E8CCAC7E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372" y="3158003"/>
            <a:ext cx="6910602" cy="3283299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600" dirty="0">
                <a:solidFill>
                  <a:srgbClr val="002060"/>
                </a:solidFill>
                <a:latin typeface="Aptos Black" panose="020B0004020202020204" pitchFamily="34" charset="0"/>
              </a:rPr>
              <a:t>Ученик</a:t>
            </a:r>
            <a:r>
              <a:rPr lang="ru-RU" sz="1600" dirty="0">
                <a:latin typeface="Aptos Black" panose="020B0004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ptos Black" panose="020B0004020202020204" pitchFamily="34" charset="0"/>
              </a:rPr>
              <a:t>10 Б класса </a:t>
            </a:r>
            <a:r>
              <a:rPr lang="ru-RU" sz="1600" dirty="0">
                <a:solidFill>
                  <a:srgbClr val="002060"/>
                </a:solidFill>
                <a:latin typeface="Aptos Black" panose="020B0004020202020204" pitchFamily="34" charset="0"/>
              </a:rPr>
              <a:t>Овсянников </a:t>
            </a:r>
            <a:r>
              <a:rPr lang="ru-RU" sz="1600">
                <a:solidFill>
                  <a:srgbClr val="002060"/>
                </a:solidFill>
                <a:latin typeface="Aptos Black" panose="020B0004020202020204" pitchFamily="34" charset="0"/>
              </a:rPr>
              <a:t>Степан Сергеевич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ptos Black" panose="020B0004020202020204" pitchFamily="34" charset="0"/>
              </a:rPr>
              <a:t>Политехнический лицей-интернат ФГБОУ ВО «Тамбовский государственный технический университет»</a:t>
            </a:r>
          </a:p>
          <a:p>
            <a:pPr algn="l"/>
            <a:endParaRPr lang="ru-RU" sz="1600" dirty="0">
              <a:latin typeface="Aptos Black" panose="020B0004020202020204" pitchFamily="34" charset="0"/>
            </a:endParaRPr>
          </a:p>
          <a:p>
            <a:pPr algn="l"/>
            <a:r>
              <a:rPr lang="ru-RU" sz="1600" dirty="0">
                <a:solidFill>
                  <a:srgbClr val="002060"/>
                </a:solidFill>
                <a:latin typeface="Aptos Black" panose="020B0004020202020204" pitchFamily="34" charset="0"/>
              </a:rPr>
              <a:t>Наставники:</a:t>
            </a:r>
            <a:r>
              <a:rPr lang="ru-RU" sz="1600" dirty="0">
                <a:latin typeface="Aptos Black" panose="020B0004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ptos Black" panose="020B0004020202020204" pitchFamily="34" charset="0"/>
              </a:rPr>
              <a:t>учитель ИП,  старший преподаватель кафедры «Компьютерно-интегрированные системы в машиностроении» ФГБОУ ВО «Тамбовский государственный технический университет»</a:t>
            </a:r>
            <a:r>
              <a:rPr lang="ru-RU" sz="1600" dirty="0">
                <a:latin typeface="Aptos Black" panose="020B00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ptos Black" panose="020B0004020202020204" pitchFamily="34" charset="0"/>
              </a:rPr>
              <a:t>Родина Антонина Александровна, </a:t>
            </a:r>
            <a:r>
              <a:rPr lang="en-US" sz="1600" dirty="0">
                <a:solidFill>
                  <a:srgbClr val="002060"/>
                </a:solidFill>
                <a:latin typeface="Aptos Black" panose="020B0004020202020204" pitchFamily="34" charset="0"/>
                <a:hlinkClick r:id="rId3"/>
              </a:rPr>
              <a:t>uno.tstu@yandex.ru</a:t>
            </a:r>
            <a:r>
              <a:rPr lang="en-US" sz="1600" dirty="0">
                <a:solidFill>
                  <a:srgbClr val="002060"/>
                </a:solidFill>
                <a:latin typeface="Aptos Black" panose="020B00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ptos Black" panose="020B0004020202020204" pitchFamily="34" charset="0"/>
              </a:rPr>
              <a:t>89204744442</a:t>
            </a:r>
          </a:p>
          <a:p>
            <a:pPr algn="l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ptos Black" panose="020B0004020202020204" pitchFamily="34" charset="0"/>
              </a:rPr>
              <a:t>директор института экономики и качества жизни ФГБОУ ВО директор ИЭКЖ, к.т.н., доцент каф. «Технологии и оборудование пищевых и химических производств», к.т.н., доцент каф. «Технологии и оборудование пищевых и химических производств» </a:t>
            </a:r>
            <a:r>
              <a:rPr lang="ru-RU" sz="1600" dirty="0" err="1">
                <a:solidFill>
                  <a:srgbClr val="002060"/>
                </a:solidFill>
                <a:latin typeface="Aptos Black" panose="020B0004020202020204" pitchFamily="34" charset="0"/>
              </a:rPr>
              <a:t>Смолихина</a:t>
            </a:r>
            <a:r>
              <a:rPr lang="ru-RU" sz="1600" dirty="0">
                <a:solidFill>
                  <a:srgbClr val="002060"/>
                </a:solidFill>
                <a:latin typeface="Aptos Black" panose="020B0004020202020204" pitchFamily="34" charset="0"/>
              </a:rPr>
              <a:t> Полина Михайловна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76AC00-5A8C-8B30-ECA7-6072A0D86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334077"/>
            <a:ext cx="6910603" cy="502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A3C104-EB42-D4AE-C801-E8850517EECC}"/>
              </a:ext>
            </a:extLst>
          </p:cNvPr>
          <p:cNvSpPr txBox="1"/>
          <p:nvPr/>
        </p:nvSpPr>
        <p:spPr>
          <a:xfrm>
            <a:off x="5644851" y="6339257"/>
            <a:ext cx="102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г.Тамбов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269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D68CD-2A61-E325-0BD2-6764B78B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1254A597-6939-1D6B-ADAE-5D0DDE251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141C40-53C8-B3FA-91E7-748B3F937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0" r="23352"/>
          <a:stretch/>
        </p:blipFill>
        <p:spPr>
          <a:xfrm>
            <a:off x="6222931" y="2678704"/>
            <a:ext cx="4963130" cy="3587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D0ABDD-6793-5568-DF4E-ADF6B6AAF8F1}"/>
              </a:ext>
            </a:extLst>
          </p:cNvPr>
          <p:cNvSpPr txBox="1"/>
          <p:nvPr/>
        </p:nvSpPr>
        <p:spPr>
          <a:xfrm>
            <a:off x="581260" y="93294"/>
            <a:ext cx="485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Посев на питательные среды соскобов из полости рта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5ECA7-F187-F8EC-00F9-A54F64E77B18}"/>
              </a:ext>
            </a:extLst>
          </p:cNvPr>
          <p:cNvSpPr txBox="1"/>
          <p:nvPr/>
        </p:nvSpPr>
        <p:spPr>
          <a:xfrm>
            <a:off x="7558880" y="6293895"/>
            <a:ext cx="3699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Итоговый вид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E3B1D4-FFA4-7E6A-0356-04F2237B1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9" y="894473"/>
            <a:ext cx="4783653" cy="35877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21107" y="1037381"/>
            <a:ext cx="37448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Был произведён посев на питательные среды соскобов из полости рта для выращивания колоний.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45624" y="5057929"/>
            <a:ext cx="4606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После посева были размещены диски пропитанные эфирными маслами в чашки для определения эффективности.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AFF401-0B14-84B5-C29F-FA7AC1AEF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97" y="129225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6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 из молекул ДНК">
            <a:extLst>
              <a:ext uri="{FF2B5EF4-FFF2-40B4-BE49-F238E27FC236}">
                <a16:creationId xmlns:a16="http://schemas.microsoft.com/office/drawing/2014/main" id="{84CFEEC5-6CD8-F39A-A602-E5685EF43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892" y="120134"/>
            <a:ext cx="258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Подсчет колоний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1E3FB8-4107-B452-C26F-B51D233BB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49" t="28770" r="1049" b="25224"/>
          <a:stretch/>
        </p:blipFill>
        <p:spPr>
          <a:xfrm>
            <a:off x="2832898" y="779492"/>
            <a:ext cx="2470001" cy="2588078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B7553DC2-5E41-6571-7DAE-D87007221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7642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C61E9B5-CC2C-D62E-7A47-7CA3C3B5F9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28823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06C974-0656-F6BA-DD89-E18A3B84DE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76" b="39019"/>
          <a:stretch/>
        </p:blipFill>
        <p:spPr>
          <a:xfrm>
            <a:off x="154354" y="750879"/>
            <a:ext cx="2470000" cy="2588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C38541-BD2B-1812-66ED-87A0627B36E9}"/>
              </a:ext>
            </a:extLst>
          </p:cNvPr>
          <p:cNvSpPr txBox="1"/>
          <p:nvPr/>
        </p:nvSpPr>
        <p:spPr>
          <a:xfrm>
            <a:off x="2288896" y="3531564"/>
            <a:ext cx="149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</a:rPr>
              <a:t>Бергамот*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40002"/>
              </p:ext>
            </p:extLst>
          </p:nvPr>
        </p:nvGraphicFramePr>
        <p:xfrm>
          <a:off x="842849" y="4076575"/>
          <a:ext cx="4252386" cy="198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528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Объект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ОМЧ, КОЕ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/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см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/>
                        </a:rPr>
                        <a:t>²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28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Контроль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28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Эвкалипт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28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Гвоздика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528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Бергамот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450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6EF0A4-381E-0483-605C-70BFA0E4A7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140" b="19169"/>
          <a:stretch/>
        </p:blipFill>
        <p:spPr>
          <a:xfrm>
            <a:off x="5562067" y="766934"/>
            <a:ext cx="2936972" cy="25880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C670EA-B331-AB8E-0F22-DA997BC9CA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t="27483" r="2465" b="27994"/>
          <a:stretch/>
        </p:blipFill>
        <p:spPr>
          <a:xfrm>
            <a:off x="8859792" y="3655774"/>
            <a:ext cx="2489359" cy="25880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82BE0D-AEB0-E572-4A85-38DBE5C751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5000" b="22381"/>
          <a:stretch/>
        </p:blipFill>
        <p:spPr>
          <a:xfrm>
            <a:off x="8758207" y="738122"/>
            <a:ext cx="2692528" cy="26135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34354" y="6066041"/>
            <a:ext cx="6199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Колонии проросли и были подсчитаны для подсчета ОМЧ и КОЕ. 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23919A-E830-F4E7-CE24-3E05B4A543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92" y="109238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82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C04FAF-3939-7A84-FC45-8C20A951B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48" y="3162740"/>
            <a:ext cx="3124915" cy="1372033"/>
          </a:xfrm>
          <a:prstGeom prst="rect">
            <a:avLst/>
          </a:prstGeom>
        </p:spPr>
      </p:pic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17EADEBC-2AF9-B6AB-6969-7CD88E7EC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8BD4E-6E2F-5DD5-9D2D-9F5BF0BB1194}"/>
              </a:ext>
            </a:extLst>
          </p:cNvPr>
          <p:cNvSpPr txBox="1"/>
          <p:nvPr/>
        </p:nvSpPr>
        <p:spPr>
          <a:xfrm>
            <a:off x="118491" y="225880"/>
            <a:ext cx="380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Окрашивание по грамму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9F526A-13DA-CE0C-598A-62F513C21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412"/>
          <a:stretch/>
        </p:blipFill>
        <p:spPr>
          <a:xfrm>
            <a:off x="5990991" y="526039"/>
            <a:ext cx="4083314" cy="117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13070B4F-2679-9BC6-6B07-15BEBF03CD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DFF049-1440-398C-3CB7-CC788226E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015" y="1780044"/>
            <a:ext cx="4079289" cy="1791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1765D9-0986-FE84-F73E-5377667EB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55" y="905164"/>
            <a:ext cx="1376352" cy="18351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87CFB2-8997-2C28-36D4-8E902E075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476" y="907879"/>
            <a:ext cx="1376351" cy="18351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B13125-5B5C-0681-FDAD-5611AF3B5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9453" y="905164"/>
            <a:ext cx="1376352" cy="18351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65A07E-8715-6E03-0601-6C121E6C37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150" y="4959929"/>
            <a:ext cx="3124913" cy="13720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A923A8-59EC-5C56-97AA-FD7DE93C4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2384" y="4007860"/>
            <a:ext cx="5293327" cy="23241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520BD-98F8-ED5B-8301-3AC4BDD978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05" y="124435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47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B0174-D73B-AEEC-3AE6-ACED100E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0048135C-7C0A-5CC5-1377-B894AC241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60" y="0"/>
            <a:ext cx="7244850" cy="6858000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4323212B-9029-813F-8224-A1B7A1ECB5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1632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D:\Поля\школа\AQUCBlKlt_8.jpg"/>
          <p:cNvPicPr>
            <a:picLocks noChangeAspect="1" noChangeArrowheads="1"/>
          </p:cNvPicPr>
          <p:nvPr/>
        </p:nvPicPr>
        <p:blipFill>
          <a:blip r:embed="rId3" cstate="print"/>
          <a:srcRect l="23250" t="47620" r="39174" b="12020"/>
          <a:stretch>
            <a:fillRect/>
          </a:stretch>
        </p:blipFill>
        <p:spPr bwMode="auto">
          <a:xfrm>
            <a:off x="352819" y="991584"/>
            <a:ext cx="2915815" cy="2348880"/>
          </a:xfrm>
          <a:prstGeom prst="rect">
            <a:avLst/>
          </a:prstGeom>
          <a:noFill/>
        </p:spPr>
      </p:pic>
      <p:pic>
        <p:nvPicPr>
          <p:cNvPr id="9" name="Picture 3" descr="D:\Поля\школа\ciA2Z5j2gXU.jpg"/>
          <p:cNvPicPr>
            <a:picLocks noChangeAspect="1" noChangeArrowheads="1"/>
          </p:cNvPicPr>
          <p:nvPr/>
        </p:nvPicPr>
        <p:blipFill>
          <a:blip r:embed="rId4" cstate="print"/>
          <a:srcRect l="12547" t="30506" r="44838" b="29620"/>
          <a:stretch>
            <a:fillRect/>
          </a:stretch>
        </p:blipFill>
        <p:spPr bwMode="auto">
          <a:xfrm>
            <a:off x="363326" y="3736836"/>
            <a:ext cx="2915816" cy="2232248"/>
          </a:xfrm>
          <a:prstGeom prst="rect">
            <a:avLst/>
          </a:prstGeom>
          <a:noFill/>
        </p:spPr>
      </p:pic>
      <p:pic>
        <p:nvPicPr>
          <p:cNvPr id="10" name="Picture 6" descr="https://konspekta.net/studopediaorg/baza14/3632207961300.files/image010.jpg"/>
          <p:cNvPicPr>
            <a:picLocks noChangeAspect="1" noChangeArrowheads="1"/>
          </p:cNvPicPr>
          <p:nvPr/>
        </p:nvPicPr>
        <p:blipFill>
          <a:blip r:embed="rId5" cstate="print"/>
          <a:srcRect l="49830"/>
          <a:stretch>
            <a:fillRect/>
          </a:stretch>
        </p:blipFill>
        <p:spPr bwMode="auto">
          <a:xfrm>
            <a:off x="5251824" y="891858"/>
            <a:ext cx="2537495" cy="5191126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 flipH="1">
            <a:off x="3496863" y="4315689"/>
            <a:ext cx="1205765" cy="679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кокки</a:t>
            </a:r>
          </a:p>
        </p:txBody>
      </p:sp>
      <p:sp>
        <p:nvSpPr>
          <p:cNvPr id="12" name="Стрелка вправо 11"/>
          <p:cNvSpPr/>
          <p:nvPr/>
        </p:nvSpPr>
        <p:spPr>
          <a:xfrm flipH="1">
            <a:off x="3438276" y="1826488"/>
            <a:ext cx="1643906" cy="679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палочки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B8BD4E-6E2F-5DD5-9D2D-9F5BF0BB1194}"/>
              </a:ext>
            </a:extLst>
          </p:cNvPr>
          <p:cNvSpPr txBox="1"/>
          <p:nvPr/>
        </p:nvSpPr>
        <p:spPr>
          <a:xfrm>
            <a:off x="118491" y="225880"/>
            <a:ext cx="380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Анализ микропрепаратов</a:t>
            </a:r>
          </a:p>
        </p:txBody>
      </p:sp>
      <p:pic>
        <p:nvPicPr>
          <p:cNvPr id="15" name="Picture 2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t="22936" r="2308" b="12014"/>
          <a:stretch/>
        </p:blipFill>
        <p:spPr bwMode="auto">
          <a:xfrm>
            <a:off x="8099783" y="3674069"/>
            <a:ext cx="3013664" cy="308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22936" r="49826" b="12014"/>
          <a:stretch/>
        </p:blipFill>
        <p:spPr bwMode="auto">
          <a:xfrm>
            <a:off x="8099783" y="651897"/>
            <a:ext cx="3017748" cy="31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D5A61A-39DB-F528-2384-C14E17E533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37" y="159292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B0174-D73B-AEEC-3AE6-ACED100E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0048135C-7C0A-5CC5-1377-B894AC241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9032B77-DAD5-AAA4-2417-AFB9B2807E07}"/>
              </a:ext>
            </a:extLst>
          </p:cNvPr>
          <p:cNvSpPr/>
          <p:nvPr/>
        </p:nvSpPr>
        <p:spPr>
          <a:xfrm>
            <a:off x="493651" y="3241843"/>
            <a:ext cx="5257801" cy="28644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B8BD4E-6E2F-5DD5-9D2D-9F5BF0BB1194}"/>
              </a:ext>
            </a:extLst>
          </p:cNvPr>
          <p:cNvSpPr txBox="1"/>
          <p:nvPr/>
        </p:nvSpPr>
        <p:spPr>
          <a:xfrm>
            <a:off x="493651" y="283965"/>
            <a:ext cx="664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Создание вкладыша 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создание продукта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B5420D-15F2-F692-9C2D-D1636CCB5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8" y="1196959"/>
            <a:ext cx="3801314" cy="16690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DCC86E-F2F6-6E24-D0BE-602810329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61493" y="122043"/>
            <a:ext cx="1669014" cy="3801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CD5FCD-CE07-9A21-E1DD-BC5F58E3A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030" y="1195207"/>
            <a:ext cx="3801314" cy="16690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B7DB0A-297F-3558-00CC-9FD5ABBA4D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14" t="24690" r="12425" b="24789"/>
          <a:stretch/>
        </p:blipFill>
        <p:spPr>
          <a:xfrm rot="16200000">
            <a:off x="7401957" y="2355611"/>
            <a:ext cx="3267964" cy="4780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ECC89D-5D40-E35C-7494-98468A593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411" y="3463988"/>
            <a:ext cx="4302454" cy="24201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D27233-0885-FF0E-4C0E-B1F8B02565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97" y="205516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4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из молекул ДНК">
            <a:extLst>
              <a:ext uri="{FF2B5EF4-FFF2-40B4-BE49-F238E27FC236}">
                <a16:creationId xmlns:a16="http://schemas.microsoft.com/office/drawing/2014/main" id="{E97B9A0A-E0DC-B2EC-BCE3-69C7E91FD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66" y="-1"/>
            <a:ext cx="72448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5255E-1709-9589-D821-FCE1267F0147}"/>
              </a:ext>
            </a:extLst>
          </p:cNvPr>
          <p:cNvSpPr txBox="1"/>
          <p:nvPr/>
        </p:nvSpPr>
        <p:spPr>
          <a:xfrm>
            <a:off x="666070" y="1708098"/>
            <a:ext cx="6151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https://www.kommersant.ru/doc/6559918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F57BA-CC8E-DDA2-E8B5-D5E6BD8F8114}"/>
              </a:ext>
            </a:extLst>
          </p:cNvPr>
          <p:cNvSpPr txBox="1"/>
          <p:nvPr/>
        </p:nvSpPr>
        <p:spPr>
          <a:xfrm>
            <a:off x="666069" y="2077430"/>
            <a:ext cx="11525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https://www.medicina.ru/patsientam/zabolevanija/orvi/.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4F6F8-3520-35D6-FAC8-DD687E4275BD}"/>
              </a:ext>
            </a:extLst>
          </p:cNvPr>
          <p:cNvSpPr txBox="1"/>
          <p:nvPr/>
        </p:nvSpPr>
        <p:spPr>
          <a:xfrm>
            <a:off x="660898" y="2591632"/>
            <a:ext cx="10627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https://mederen.com/catalog/disposable-clothing/disposable-face-covers/carbon-face-mask.html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CEB6F-0C5D-790C-5C1D-5B83FCFB1909}"/>
              </a:ext>
            </a:extLst>
          </p:cNvPr>
          <p:cNvSpPr txBox="1"/>
          <p:nvPr/>
        </p:nvSpPr>
        <p:spPr>
          <a:xfrm>
            <a:off x="660898" y="3105834"/>
            <a:ext cx="11400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https://meduza.io/feature/2020/10/29/tkanevaya-maska-luchshe-ili-huzhe-meditsinskoy-iz-chego-ona-dolzhna-byt-sdelana-kak-za-ney-uhazhivat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94B462-0183-B0EF-DCBC-481CAB3DB4FE}"/>
              </a:ext>
            </a:extLst>
          </p:cNvPr>
          <p:cNvSpPr txBox="1"/>
          <p:nvPr/>
        </p:nvSpPr>
        <p:spPr>
          <a:xfrm>
            <a:off x="840349" y="761716"/>
            <a:ext cx="5977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Используемые источники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7A20D9-9DC5-BF7B-91B8-67F081B94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55" y="216175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18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0CE64E50-DD3F-0160-2906-6C4207C11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491" y="225879"/>
            <a:ext cx="25582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Медицина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756" y="4243897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Здоровье человека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756" y="5146840"/>
            <a:ext cx="4911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Всплеск заболеваний</a:t>
            </a:r>
          </a:p>
          <a:p>
            <a:r>
              <a:rPr lang="ru-RU" dirty="0">
                <a:latin typeface="Arial Black" panose="020B0A04020102020204" pitchFamily="34" charset="0"/>
              </a:rPr>
              <a:t>Скопление людей</a:t>
            </a:r>
          </a:p>
          <a:p>
            <a:r>
              <a:rPr lang="ru-RU" dirty="0">
                <a:latin typeface="Arial Black" panose="020B0A04020102020204" pitchFamily="34" charset="0"/>
              </a:rPr>
              <a:t>Несоблюдение гигиены</a:t>
            </a:r>
          </a:p>
          <a:p>
            <a:r>
              <a:rPr lang="ru-RU" dirty="0">
                <a:latin typeface="Arial Black" panose="020B0A04020102020204" pitchFamily="34" charset="0"/>
              </a:rPr>
              <a:t>Недостаточная эффективность СИЗ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8BEE1-1BE1-882F-0048-B7D2062E9906}"/>
              </a:ext>
            </a:extLst>
          </p:cNvPr>
          <p:cNvSpPr txBox="1"/>
          <p:nvPr/>
        </p:nvSpPr>
        <p:spPr>
          <a:xfrm>
            <a:off x="588756" y="779877"/>
            <a:ext cx="1078409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b="0" i="0" dirty="0">
                <a:effectLst/>
                <a:latin typeface="Arial Black" panose="020B0A04020102020204" pitchFamily="34" charset="0"/>
              </a:rPr>
              <a:t>		Медико-биологические отрасли</a:t>
            </a:r>
          </a:p>
          <a:p>
            <a:pPr>
              <a:spcAft>
                <a:spcPts val="300"/>
              </a:spcAft>
            </a:pPr>
            <a:r>
              <a:rPr lang="ru-RU" dirty="0">
                <a:latin typeface="Arial Black" panose="020B0A04020102020204" pitchFamily="34" charset="0"/>
              </a:rPr>
              <a:t>			Профилактическая</a:t>
            </a:r>
          </a:p>
          <a:p>
            <a:pPr>
              <a:spcAft>
                <a:spcPts val="300"/>
              </a:spcAft>
            </a:pPr>
            <a:r>
              <a:rPr lang="ru-RU" b="0" i="0" dirty="0">
                <a:effectLst/>
                <a:latin typeface="Arial Black" panose="020B0A04020102020204" pitchFamily="34" charset="0"/>
              </a:rPr>
              <a:t>				Фармакология(фармацевтика)</a:t>
            </a:r>
          </a:p>
          <a:p>
            <a:pPr>
              <a:spcAft>
                <a:spcPts val="300"/>
              </a:spcAft>
            </a:pPr>
            <a:r>
              <a:rPr lang="ru-RU" b="0" i="0" dirty="0">
                <a:effectLst/>
                <a:latin typeface="Arial Black" panose="020B0A04020102020204" pitchFamily="34" charset="0"/>
              </a:rPr>
              <a:t>					Практическая</a:t>
            </a:r>
          </a:p>
          <a:p>
            <a:pPr>
              <a:spcAft>
                <a:spcPts val="300"/>
              </a:spcAft>
            </a:pPr>
            <a:r>
              <a:rPr lang="ru-RU" b="0" i="0" dirty="0">
                <a:effectLst/>
                <a:latin typeface="Arial Black" panose="020B0A04020102020204" pitchFamily="34" charset="0"/>
              </a:rPr>
              <a:t>				Отдельные </a:t>
            </a:r>
            <a:r>
              <a:rPr lang="ru-RU" b="1" i="0" dirty="0">
                <a:effectLst/>
                <a:latin typeface="Arial Black" panose="020B0A04020102020204" pitchFamily="34" charset="0"/>
              </a:rPr>
              <a:t>области </a:t>
            </a:r>
          </a:p>
          <a:p>
            <a:pPr>
              <a:spcAft>
                <a:spcPts val="300"/>
              </a:spcAft>
            </a:pPr>
            <a:r>
              <a:rPr lang="ru-RU" b="0" i="0" dirty="0">
                <a:effectLst/>
                <a:latin typeface="Arial Black" panose="020B0A04020102020204" pitchFamily="34" charset="0"/>
              </a:rPr>
              <a:t>			Клиническая</a:t>
            </a:r>
          </a:p>
          <a:p>
            <a:pPr>
              <a:spcAft>
                <a:spcPts val="300"/>
              </a:spcAft>
            </a:pPr>
            <a:r>
              <a:rPr lang="ru-RU" b="0" i="0" dirty="0">
                <a:effectLst/>
                <a:latin typeface="Arial Black" panose="020B0A04020102020204" pitchFamily="34" charset="0"/>
              </a:rPr>
              <a:t>		Теоретическая</a:t>
            </a:r>
            <a:endParaRPr lang="ru-RU" b="1" i="0" dirty="0">
              <a:effectLst/>
              <a:latin typeface="Arial Black" panose="020B0A040201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b="0" i="0" dirty="0">
                <a:effectLst/>
                <a:latin typeface="Arial Black" panose="020B0A04020102020204" pitchFamily="34" charset="0"/>
              </a:rPr>
              <a:t>	Доказательная</a:t>
            </a:r>
          </a:p>
          <a:p>
            <a:pPr>
              <a:spcAft>
                <a:spcPts val="300"/>
              </a:spcAft>
            </a:pPr>
            <a:r>
              <a:rPr lang="ru-RU" dirty="0">
                <a:latin typeface="Arial Black" panose="020B0A04020102020204" pitchFamily="34" charset="0"/>
              </a:rPr>
              <a:t>Профилактическая</a:t>
            </a:r>
            <a:endParaRPr lang="ru-RU" b="0" i="0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8291" y="59470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Берём!</a:t>
            </a:r>
          </a:p>
        </p:txBody>
      </p:sp>
      <p:sp>
        <p:nvSpPr>
          <p:cNvPr id="34" name="Стрелка: вниз 33">
            <a:extLst>
              <a:ext uri="{FF2B5EF4-FFF2-40B4-BE49-F238E27FC236}">
                <a16:creationId xmlns:a16="http://schemas.microsoft.com/office/drawing/2014/main" id="{65DFEC05-6A03-5DFC-C4F2-C00EC2B98AF0}"/>
              </a:ext>
            </a:extLst>
          </p:cNvPr>
          <p:cNvSpPr/>
          <p:nvPr/>
        </p:nvSpPr>
        <p:spPr>
          <a:xfrm>
            <a:off x="1600858" y="3702114"/>
            <a:ext cx="484632" cy="541783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726AA0F2-3F97-5C7D-232A-CBDE0A79FF78}"/>
              </a:ext>
            </a:extLst>
          </p:cNvPr>
          <p:cNvSpPr/>
          <p:nvPr/>
        </p:nvSpPr>
        <p:spPr>
          <a:xfrm rot="10800000">
            <a:off x="1600858" y="4613229"/>
            <a:ext cx="484632" cy="541783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avatars.mds.yandex.net/i?id=8f8706051edb2110c32d85ef1ba99afbb57e61b9-564522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85" y="3167124"/>
            <a:ext cx="3403655" cy="226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CFD2C3-9C99-2A21-7BE5-AF1DF7EB4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20" y="208957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29055-7D6A-02BC-27EF-B934748EF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F34EEFC5-2198-D491-57B4-566AA4A7E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54" y="0"/>
            <a:ext cx="724485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F514D-2823-D4A9-8E44-45B2D542563C}"/>
              </a:ext>
            </a:extLst>
          </p:cNvPr>
          <p:cNvSpPr txBox="1"/>
          <p:nvPr/>
        </p:nvSpPr>
        <p:spPr>
          <a:xfrm>
            <a:off x="118491" y="225879"/>
            <a:ext cx="3173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Актуальность</a:t>
            </a:r>
          </a:p>
        </p:txBody>
      </p:sp>
      <p:pic>
        <p:nvPicPr>
          <p:cNvPr id="11" name="Рисунок 10" descr="Изображение выглядит как текст, снимок экрана, программное обеспечение, Значок на компьютере">
            <a:extLst>
              <a:ext uri="{FF2B5EF4-FFF2-40B4-BE49-F238E27FC236}">
                <a16:creationId xmlns:a16="http://schemas.microsoft.com/office/drawing/2014/main" id="{BA8ADC8D-D013-9D93-D5F8-4EAFB368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030" t="27660" r="14867" b="14629"/>
          <a:stretch>
            <a:fillRect/>
          </a:stretch>
        </p:blipFill>
        <p:spPr>
          <a:xfrm>
            <a:off x="340895" y="1458097"/>
            <a:ext cx="7506029" cy="52852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CF4781-35F0-616F-D393-ADA8E93C7F4F}"/>
              </a:ext>
            </a:extLst>
          </p:cNvPr>
          <p:cNvSpPr txBox="1"/>
          <p:nvPr/>
        </p:nvSpPr>
        <p:spPr>
          <a:xfrm>
            <a:off x="239721" y="811766"/>
            <a:ext cx="9213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1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Сравнительные данные по заболеваемости гриппом и ОРВИ в городах России в сезоны 2024/25 и 2025/26 гг.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B5FC7-5360-90E6-03BD-E6377DC10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71" y="154566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8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F9D28AA8-1710-B063-45E6-DAF0BF1EB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226240-E418-B339-3445-F15726C780BC}"/>
              </a:ext>
            </a:extLst>
          </p:cNvPr>
          <p:cNvSpPr txBox="1"/>
          <p:nvPr/>
        </p:nvSpPr>
        <p:spPr>
          <a:xfrm>
            <a:off x="118491" y="225880"/>
            <a:ext cx="4436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Целевая аудитория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DC9C3-81C8-1AF3-FF6A-C07CF0F46AF9}"/>
              </a:ext>
            </a:extLst>
          </p:cNvPr>
          <p:cNvSpPr txBox="1"/>
          <p:nvPr/>
        </p:nvSpPr>
        <p:spPr>
          <a:xfrm>
            <a:off x="307238" y="1052280"/>
            <a:ext cx="9233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В период всплеска острых аспираторных заболеваний(ОРВИ, Грипп и т.д.) – лица, контактирующие с большим количеством людей.</a:t>
            </a:r>
          </a:p>
        </p:txBody>
      </p:sp>
      <p:pic>
        <p:nvPicPr>
          <p:cNvPr id="9" name="Рисунок 8" descr="Человек в маске">
            <a:extLst>
              <a:ext uri="{FF2B5EF4-FFF2-40B4-BE49-F238E27FC236}">
                <a16:creationId xmlns:a16="http://schemas.microsoft.com/office/drawing/2014/main" id="{E31A6970-271E-6F13-70E8-7800B3114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95" y="1924618"/>
            <a:ext cx="2616938" cy="1744625"/>
          </a:xfrm>
          <a:prstGeom prst="rect">
            <a:avLst/>
          </a:prstGeom>
        </p:spPr>
      </p:pic>
      <p:pic>
        <p:nvPicPr>
          <p:cNvPr id="11" name="Рисунок 10" descr="Детей в маске">
            <a:extLst>
              <a:ext uri="{FF2B5EF4-FFF2-40B4-BE49-F238E27FC236}">
                <a16:creationId xmlns:a16="http://schemas.microsoft.com/office/drawing/2014/main" id="{A3B9F7EC-1EAA-5CA5-A539-D424B62DD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36" y="1924619"/>
            <a:ext cx="2615636" cy="1744625"/>
          </a:xfrm>
          <a:prstGeom prst="rect">
            <a:avLst/>
          </a:prstGeom>
        </p:spPr>
      </p:pic>
      <p:pic>
        <p:nvPicPr>
          <p:cNvPr id="13" name="Рисунок 12" descr="Мужчина — Синяя маска">
            <a:extLst>
              <a:ext uri="{FF2B5EF4-FFF2-40B4-BE49-F238E27FC236}">
                <a16:creationId xmlns:a16="http://schemas.microsoft.com/office/drawing/2014/main" id="{5A4604B5-0A9D-2E9C-A1FF-CC7926271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6" y="1924618"/>
            <a:ext cx="2616937" cy="1744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296458-2B96-002B-A3F6-7924351AC4B3}"/>
              </a:ext>
            </a:extLst>
          </p:cNvPr>
          <p:cNvSpPr txBox="1"/>
          <p:nvPr/>
        </p:nvSpPr>
        <p:spPr>
          <a:xfrm>
            <a:off x="307238" y="4546408"/>
            <a:ext cx="8090232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50000"/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Самой частой заболеваемостью обладают дети(т.к. иммунная система еще формируется)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BA6CF-CFFD-B035-71AE-9A1165560BEA}"/>
              </a:ext>
            </a:extLst>
          </p:cNvPr>
          <p:cNvSpPr txBox="1"/>
          <p:nvPr/>
        </p:nvSpPr>
        <p:spPr>
          <a:xfrm>
            <a:off x="307238" y="5843662"/>
            <a:ext cx="809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50000"/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Остаются взрослые с формировавшейся иммунной системой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C0135-04F3-2550-B986-6A9CB8601884}"/>
              </a:ext>
            </a:extLst>
          </p:cNvPr>
          <p:cNvSpPr txBox="1"/>
          <p:nvPr/>
        </p:nvSpPr>
        <p:spPr>
          <a:xfrm>
            <a:off x="307238" y="5197331"/>
            <a:ext cx="809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50000"/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Далее идут люди преклонного возраста с ослабшей иммунной системой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D6B5CF-B0B4-E69C-4B86-743B9A1157B6}"/>
              </a:ext>
            </a:extLst>
          </p:cNvPr>
          <p:cNvSpPr txBox="1"/>
          <p:nvPr/>
        </p:nvSpPr>
        <p:spPr>
          <a:xfrm>
            <a:off x="307238" y="3992410"/>
            <a:ext cx="474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Случаи заболеваемости: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6F25F-B0AA-A15B-2728-ABD53EED2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1" y="270720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17EADEBC-2AF9-B6AB-6969-7CD88E7EC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5FF4B-1431-BDED-BBAD-463387B2729A}"/>
              </a:ext>
            </a:extLst>
          </p:cNvPr>
          <p:cNvSpPr txBox="1"/>
          <p:nvPr/>
        </p:nvSpPr>
        <p:spPr>
          <a:xfrm>
            <a:off x="118491" y="225880"/>
            <a:ext cx="45678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Проектное решение</a:t>
            </a:r>
          </a:p>
        </p:txBody>
      </p:sp>
      <p:pic>
        <p:nvPicPr>
          <p:cNvPr id="1028" name="Picture 4" descr="https://avatars.mds.yandex.net/i?id=e4051e2f43666bf8e71d3496bab56d0f768f72f2-4080872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" y="703997"/>
            <a:ext cx="3011791" cy="301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люс 1"/>
          <p:cNvSpPr/>
          <p:nvPr/>
        </p:nvSpPr>
        <p:spPr>
          <a:xfrm>
            <a:off x="2690786" y="1768026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89" y="1292223"/>
            <a:ext cx="2764181" cy="1856323"/>
          </a:xfrm>
          <a:prstGeom prst="rect">
            <a:avLst/>
          </a:prstGeom>
        </p:spPr>
      </p:pic>
      <p:sp>
        <p:nvSpPr>
          <p:cNvPr id="14" name="Плюс 13"/>
          <p:cNvSpPr/>
          <p:nvPr/>
        </p:nvSpPr>
        <p:spPr>
          <a:xfrm>
            <a:off x="6285289" y="1768025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avatars.mds.yandex.net/i?id=4fe5d4800a198fcb04a4edf16dc876872a6fe12c-4828361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62" y="1301905"/>
            <a:ext cx="2796176" cy="18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авая фигурная скобка 12"/>
          <p:cNvSpPr/>
          <p:nvPr/>
        </p:nvSpPr>
        <p:spPr>
          <a:xfrm rot="5400000">
            <a:off x="4733685" y="-1480655"/>
            <a:ext cx="872835" cy="9695732"/>
          </a:xfrm>
          <a:prstGeom prst="rightBrace">
            <a:avLst>
              <a:gd name="adj1" fmla="val 8333"/>
              <a:gd name="adj2" fmla="val 50325"/>
            </a:avLst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https://yastatic.net/naydex/yandex-search/T17WC0I88/f07356LiEoe/oy8wX2aDVwwjt8Z7hJgoAogldflY3FiszLa1WX2SqAWlUVSGVmJSQevtvWYwqcQ8OUNe6jl_dDXIvvyTmQ5eG-P-I0-2xYDbcrGV6IVaaQVa4if5SRtMLglwYE54xD3SZYVPSIp8TtphIKP6b6IDKTvWi6z876R7U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91" y="4669655"/>
            <a:ext cx="2269847" cy="144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нак запрета 15"/>
          <p:cNvSpPr/>
          <p:nvPr/>
        </p:nvSpPr>
        <p:spPr>
          <a:xfrm>
            <a:off x="3549062" y="4051999"/>
            <a:ext cx="3351106" cy="2677612"/>
          </a:xfrm>
          <a:prstGeom prst="noSmoking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31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EECC6ACE-8AFE-7D34-1E27-987469826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5FF4B-1431-BDED-BBAD-463387B2729A}"/>
              </a:ext>
            </a:extLst>
          </p:cNvPr>
          <p:cNvSpPr txBox="1"/>
          <p:nvPr/>
        </p:nvSpPr>
        <p:spPr>
          <a:xfrm>
            <a:off x="118491" y="225880"/>
            <a:ext cx="5193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Аналогичные решения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911CDBE2-3EB5-8224-CF0D-9A9A38F58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035357"/>
              </p:ext>
            </p:extLst>
          </p:nvPr>
        </p:nvGraphicFramePr>
        <p:xfrm>
          <a:off x="381749" y="3274424"/>
          <a:ext cx="8500993" cy="3283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753">
                  <a:extLst>
                    <a:ext uri="{9D8B030D-6E8A-4147-A177-3AD203B41FA5}">
                      <a16:colId xmlns:a16="http://schemas.microsoft.com/office/drawing/2014/main" val="2519885234"/>
                    </a:ext>
                  </a:extLst>
                </a:gridCol>
                <a:gridCol w="2089615">
                  <a:extLst>
                    <a:ext uri="{9D8B030D-6E8A-4147-A177-3AD203B41FA5}">
                      <a16:colId xmlns:a16="http://schemas.microsoft.com/office/drawing/2014/main" val="2092487698"/>
                    </a:ext>
                  </a:extLst>
                </a:gridCol>
                <a:gridCol w="2410545">
                  <a:extLst>
                    <a:ext uri="{9D8B030D-6E8A-4147-A177-3AD203B41FA5}">
                      <a16:colId xmlns:a16="http://schemas.microsoft.com/office/drawing/2014/main" val="209326327"/>
                    </a:ext>
                  </a:extLst>
                </a:gridCol>
                <a:gridCol w="2250080">
                  <a:extLst>
                    <a:ext uri="{9D8B030D-6E8A-4147-A177-3AD203B41FA5}">
                      <a16:colId xmlns:a16="http://schemas.microsoft.com/office/drawing/2014/main" val="924957964"/>
                    </a:ext>
                  </a:extLst>
                </a:gridCol>
              </a:tblGrid>
              <a:tr h="287933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</a:rPr>
                        <a:t>Характеристика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</a:rPr>
                        <a:t>Угольная маска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>
                          <a:latin typeface="Arial Black" panose="020B0A04020102020204" pitchFamily="34" charset="0"/>
                        </a:rPr>
                        <a:t>Тканевая / марлевая маска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</a:rPr>
                        <a:t>Нетканые материалы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134076"/>
                  </a:ext>
                </a:extLst>
              </a:tr>
              <a:tr h="1497256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Количество, состав(виды) слоёв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3-4 слоя(внутренние, внешние слои из полипропилена нетканого материала, внутренний – фильтровальная бумага с активированным углём)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3-4 слоя (внутренние, внешние изготовлены из </a:t>
                      </a:r>
                      <a:r>
                        <a:rPr lang="ru-RU" sz="1000" dirty="0" err="1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мелтблауна</a:t>
                      </a:r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, спанбонда)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2-4 слоя ( внешний, внутренний слои изготовлены из специализированных нетканых составов, таких как полипропилен, полиэстер и нейлон)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263293"/>
                  </a:ext>
                </a:extLst>
              </a:tr>
              <a:tr h="518966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Количество использований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Одноразовая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Многоразовая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Одноразовая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368783"/>
                  </a:ext>
                </a:extLst>
              </a:tr>
              <a:tr h="978975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Защита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Активированный уголь удаляет пары и химикаты</a:t>
                      </a:r>
                    </a:p>
                    <a:p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Защита от попадания микрочастиц</a:t>
                      </a:r>
                      <a:endParaRPr lang="ru-RU" sz="1000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Не слишком хорошо защищает от заболеваний, передающихся воздушно-капельным путем</a:t>
                      </a:r>
                      <a:endParaRPr lang="ru-RU" sz="1000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Недостаточная степень защиты,</a:t>
                      </a: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превосходная воздухопроницаемость</a:t>
                      </a:r>
                      <a:endParaRPr lang="ru-RU" sz="1000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958914"/>
                  </a:ext>
                </a:extLst>
              </a:tr>
            </a:tbl>
          </a:graphicData>
        </a:graphic>
      </p:graphicFrame>
      <p:pic>
        <p:nvPicPr>
          <p:cNvPr id="2054" name="Picture 6" descr="Маска медицинская трехслойная 50 шт. в упаковке | Все для уборки -  Калининград">
            <a:extLst>
              <a:ext uri="{FF2B5EF4-FFF2-40B4-BE49-F238E27FC236}">
                <a16:creationId xmlns:a16="http://schemas.microsoft.com/office/drawing/2014/main" id="{F589C78B-3124-6414-2BD0-BC8E926B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00" y="912454"/>
            <a:ext cx="19716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Эффективность фильтрации (BFE%) &gt;99%">
            <a:extLst>
              <a:ext uri="{FF2B5EF4-FFF2-40B4-BE49-F238E27FC236}">
                <a16:creationId xmlns:a16="http://schemas.microsoft.com/office/drawing/2014/main" id="{6799C7C0-4807-D3F1-034B-A634301D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61" y="881002"/>
            <a:ext cx="23241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аска Медицинская Тканевая Многоразовая купить на OZON по низкой цене">
            <a:extLst>
              <a:ext uri="{FF2B5EF4-FFF2-40B4-BE49-F238E27FC236}">
                <a16:creationId xmlns:a16="http://schemas.microsoft.com/office/drawing/2014/main" id="{2136BA93-BAAF-01E4-7591-0F2A8CF6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06" y="769579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3266E1-4742-0724-DEA3-0F18CCEDD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31" y="266944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17EADEBC-2AF9-B6AB-6969-7CD88E7EC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5FF4B-1431-BDED-BBAD-463387B2729A}"/>
              </a:ext>
            </a:extLst>
          </p:cNvPr>
          <p:cNvSpPr txBox="1"/>
          <p:nvPr/>
        </p:nvSpPr>
        <p:spPr>
          <a:xfrm>
            <a:off x="118491" y="225880"/>
            <a:ext cx="3256476" cy="572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Цель проекта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C3AACD-715A-727C-635A-1685CB1F01CE}"/>
              </a:ext>
            </a:extLst>
          </p:cNvPr>
          <p:cNvSpPr txBox="1"/>
          <p:nvPr/>
        </p:nvSpPr>
        <p:spPr>
          <a:xfrm>
            <a:off x="118491" y="798022"/>
            <a:ext cx="1085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Создание средства индивидуальной защиты с антибактериальными свойствами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20C84-4BED-8F12-0279-071A3B1F3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44" y="1344185"/>
            <a:ext cx="1998877" cy="1342373"/>
          </a:xfrm>
          <a:prstGeom prst="rect">
            <a:avLst/>
          </a:prstGeom>
        </p:spPr>
      </p:pic>
      <p:sp>
        <p:nvSpPr>
          <p:cNvPr id="7" name="Плюс 13">
            <a:extLst>
              <a:ext uri="{FF2B5EF4-FFF2-40B4-BE49-F238E27FC236}">
                <a16:creationId xmlns:a16="http://schemas.microsoft.com/office/drawing/2014/main" id="{D700FC95-CDF6-51C4-0030-59C72EB9754F}"/>
              </a:ext>
            </a:extLst>
          </p:cNvPr>
          <p:cNvSpPr/>
          <p:nvPr/>
        </p:nvSpPr>
        <p:spPr>
          <a:xfrm>
            <a:off x="4127137" y="4712784"/>
            <a:ext cx="611690" cy="58381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6" descr="https://avatars.mds.yandex.net/i?id=4fe5d4800a198fcb04a4edf16dc876872a6fe12c-4828361-images-thumbs&amp;n=13">
            <a:extLst>
              <a:ext uri="{FF2B5EF4-FFF2-40B4-BE49-F238E27FC236}">
                <a16:creationId xmlns:a16="http://schemas.microsoft.com/office/drawing/2014/main" id="{6418B9FA-31E8-C375-0584-AC11691B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59" y="3302049"/>
            <a:ext cx="1998877" cy="132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vatars.mds.yandex.net/i?id=e4051e2f43666bf8e71d3496bab56d0f768f72f2-4080872-images-thumbs&amp;n=13">
            <a:extLst>
              <a:ext uri="{FF2B5EF4-FFF2-40B4-BE49-F238E27FC236}">
                <a16:creationId xmlns:a16="http://schemas.microsoft.com/office/drawing/2014/main" id="{0A927B44-0F64-E5EA-DD13-63A25672E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t="18413" r="6976" b="12356"/>
          <a:stretch/>
        </p:blipFill>
        <p:spPr bwMode="auto">
          <a:xfrm>
            <a:off x="3745943" y="5296600"/>
            <a:ext cx="1548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DDC7D1CB-FDF5-1682-3603-924947F33DCD}"/>
              </a:ext>
            </a:extLst>
          </p:cNvPr>
          <p:cNvSpPr/>
          <p:nvPr/>
        </p:nvSpPr>
        <p:spPr>
          <a:xfrm>
            <a:off x="5168559" y="1150145"/>
            <a:ext cx="914401" cy="5442455"/>
          </a:xfrm>
          <a:prstGeom prst="rightBrace">
            <a:avLst>
              <a:gd name="adj1" fmla="val 8333"/>
              <a:gd name="adj2" fmla="val 50325"/>
            </a:avLst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люс 1">
            <a:extLst>
              <a:ext uri="{FF2B5EF4-FFF2-40B4-BE49-F238E27FC236}">
                <a16:creationId xmlns:a16="http://schemas.microsoft.com/office/drawing/2014/main" id="{D8FDF19B-CE7F-45E4-15DC-16AE7FFC38B1}"/>
              </a:ext>
            </a:extLst>
          </p:cNvPr>
          <p:cNvSpPr/>
          <p:nvPr/>
        </p:nvSpPr>
        <p:spPr>
          <a:xfrm>
            <a:off x="4095823" y="2692842"/>
            <a:ext cx="620456" cy="60920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0722B-99F6-BAFA-E118-46AFF593E673}"/>
              </a:ext>
            </a:extLst>
          </p:cNvPr>
          <p:cNvSpPr txBox="1"/>
          <p:nvPr/>
        </p:nvSpPr>
        <p:spPr>
          <a:xfrm>
            <a:off x="0" y="1331168"/>
            <a:ext cx="341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Поиск информации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Отбор масел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Проверка на эффективность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180679-C6D2-1DA0-3CF7-1FD22F4B4886}"/>
              </a:ext>
            </a:extLst>
          </p:cNvPr>
          <p:cNvSpPr txBox="1"/>
          <p:nvPr/>
        </p:nvSpPr>
        <p:spPr>
          <a:xfrm>
            <a:off x="0" y="3500429"/>
            <a:ext cx="3374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Поиск информации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Выбор материала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0DE0A7-8661-9D06-5308-E1356318C528}"/>
              </a:ext>
            </a:extLst>
          </p:cNvPr>
          <p:cNvSpPr txBox="1"/>
          <p:nvPr/>
        </p:nvSpPr>
        <p:spPr>
          <a:xfrm>
            <a:off x="0" y="5620435"/>
            <a:ext cx="6143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Поиск информации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 Black" panose="020B0A04020102020204" pitchFamily="34" charset="0"/>
              <a:buChar char="•"/>
            </a:pPr>
            <a:r>
              <a:rPr lang="ru-RU" dirty="0">
                <a:latin typeface="Arial Black" panose="020B0A04020102020204" pitchFamily="34" charset="0"/>
              </a:rPr>
              <a:t>Выбор основы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7390" y="3429000"/>
            <a:ext cx="4512622" cy="92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Выбор масла</a:t>
            </a:r>
          </a:p>
          <a:p>
            <a:r>
              <a:rPr lang="ru-RU" dirty="0">
                <a:latin typeface="Arial Black" panose="020B0A04020102020204" pitchFamily="34" charset="0"/>
              </a:rPr>
              <a:t>Создание вкладыша</a:t>
            </a:r>
          </a:p>
          <a:p>
            <a:r>
              <a:rPr lang="ru-RU" dirty="0">
                <a:latin typeface="Arial Black" panose="020B0A04020102020204" pitchFamily="34" charset="0"/>
              </a:rPr>
              <a:t>Тестирование маски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278D8B-8FAC-5746-3779-DF4C5AAA48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95" y="189371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3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1B69-99C2-EBAB-8930-2402DDC33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59385332-9D3B-2D25-0C88-C65EE715F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901" y="256391"/>
            <a:ext cx="450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Характеристика эфирных масел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215" y="667529"/>
            <a:ext cx="150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Бергамот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r="61524" b="33485"/>
          <a:stretch/>
        </p:blipFill>
        <p:spPr>
          <a:xfrm>
            <a:off x="4413326" y="1023771"/>
            <a:ext cx="1004246" cy="2233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7" r="31956" b="31809"/>
          <a:stretch/>
        </p:blipFill>
        <p:spPr>
          <a:xfrm>
            <a:off x="7890794" y="1036861"/>
            <a:ext cx="1000113" cy="2233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9" t="6903" r="44352" b="32020"/>
          <a:stretch/>
        </p:blipFill>
        <p:spPr>
          <a:xfrm>
            <a:off x="924895" y="1030117"/>
            <a:ext cx="956022" cy="22332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4387" y="667529"/>
            <a:ext cx="150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Гвоздика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8087" y="667529"/>
            <a:ext cx="150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Эвкалипт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EEDF2E-5DEB-A09E-2A63-F5F71E68C3A2}"/>
              </a:ext>
            </a:extLst>
          </p:cNvPr>
          <p:cNvSpPr txBox="1"/>
          <p:nvPr/>
        </p:nvSpPr>
        <p:spPr>
          <a:xfrm>
            <a:off x="3554877" y="3331493"/>
            <a:ext cx="3286691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 Black" panose="020B0A04020102020204" pitchFamily="34" charset="0"/>
              </a:rPr>
              <a:t>Eugenia </a:t>
            </a:r>
            <a:r>
              <a:rPr lang="en-US" b="0" i="0" dirty="0" err="1">
                <a:effectLst/>
                <a:latin typeface="Arial Black" panose="020B0A04020102020204" pitchFamily="34" charset="0"/>
              </a:rPr>
              <a:t>caryophyllata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1452A8-630C-E65A-1682-A6258A0D8E87}"/>
              </a:ext>
            </a:extLst>
          </p:cNvPr>
          <p:cNvSpPr txBox="1"/>
          <p:nvPr/>
        </p:nvSpPr>
        <p:spPr>
          <a:xfrm>
            <a:off x="445852" y="3331494"/>
            <a:ext cx="2272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Citrus bergamia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CB2B1C-C3F5-2DC2-13D4-17EF15B5A85A}"/>
              </a:ext>
            </a:extLst>
          </p:cNvPr>
          <p:cNvSpPr txBox="1"/>
          <p:nvPr/>
        </p:nvSpPr>
        <p:spPr>
          <a:xfrm>
            <a:off x="7399284" y="3331493"/>
            <a:ext cx="2356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Arial Black" panose="020B0A04020102020204" pitchFamily="34" charset="0"/>
              </a:rPr>
              <a:t>Oleum </a:t>
            </a:r>
            <a:r>
              <a:rPr lang="en-US" b="1" i="0" dirty="0" err="1">
                <a:effectLst/>
                <a:latin typeface="Arial Black" panose="020B0A04020102020204" pitchFamily="34" charset="0"/>
              </a:rPr>
              <a:t>Eucal</a:t>
            </a:r>
            <a:r>
              <a:rPr lang="ru-RU" b="1" i="0" dirty="0">
                <a:effectLst/>
                <a:latin typeface="Arial Black" panose="020B0A04020102020204" pitchFamily="34" charset="0"/>
              </a:rPr>
              <a:t>у</a:t>
            </a:r>
            <a:r>
              <a:rPr lang="en-US" b="1" i="0" dirty="0" err="1">
                <a:effectLst/>
                <a:latin typeface="Arial Black" panose="020B0A04020102020204" pitchFamily="34" charset="0"/>
              </a:rPr>
              <a:t>pti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231CE2-B724-61EF-1C43-2A76ABF2DB48}"/>
              </a:ext>
            </a:extLst>
          </p:cNvPr>
          <p:cNvSpPr txBox="1"/>
          <p:nvPr/>
        </p:nvSpPr>
        <p:spPr>
          <a:xfrm>
            <a:off x="3288916" y="3858017"/>
            <a:ext cx="38186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Тонизирует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Антисептические свойства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Стимулирует пищеварение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Полезно при респираторных заболеваниях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Отхаркивающие свойства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Применяется при: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Респираторных заболеваниях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Уход за полостью рта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Уход за волосами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AE66A6-D11C-3CD8-0155-DC5B2C863BBF}"/>
              </a:ext>
            </a:extLst>
          </p:cNvPr>
          <p:cNvSpPr txBox="1"/>
          <p:nvPr/>
        </p:nvSpPr>
        <p:spPr>
          <a:xfrm>
            <a:off x="156626" y="3858017"/>
            <a:ext cx="29771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1D1D1D"/>
                </a:solidFill>
                <a:effectLst/>
                <a:latin typeface="Arial Black" panose="020B0A04020102020204" pitchFamily="34" charset="0"/>
              </a:rPr>
              <a:t>Антисептическое</a:t>
            </a:r>
            <a:endParaRPr lang="ru-RU" sz="1600" dirty="0">
              <a:solidFill>
                <a:srgbClr val="1D1D1D"/>
              </a:solidFill>
              <a:latin typeface="Arial Black" panose="020B0A04020102020204" pitchFamily="34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1D1D1D"/>
                </a:solidFill>
                <a:effectLst/>
                <a:latin typeface="Arial Black" panose="020B0A04020102020204" pitchFamily="34" charset="0"/>
              </a:rPr>
              <a:t>Жаропонижающее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1D1D1D"/>
                </a:solidFill>
                <a:effectLst/>
                <a:latin typeface="Arial Black" panose="020B0A04020102020204" pitchFamily="34" charset="0"/>
              </a:rPr>
              <a:t>Заживляющее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Стимулирует пищеварение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Тонизирует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Отхаркивающие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sz="1600" b="1" dirty="0">
                <a:latin typeface="Arial Black" panose="020B0A04020102020204" pitchFamily="34" charset="0"/>
              </a:rPr>
              <a:t>Применяется при: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 Black" panose="020B0A04020102020204" pitchFamily="34" charset="0"/>
              </a:rPr>
              <a:t>Депрессии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 Black" panose="020B0A04020102020204" pitchFamily="34" charset="0"/>
              </a:rPr>
              <a:t>Уходе за волосами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FB2328-EB51-EF32-22D8-91CC4D0D55BC}"/>
              </a:ext>
            </a:extLst>
          </p:cNvPr>
          <p:cNvSpPr txBox="1"/>
          <p:nvPr/>
        </p:nvSpPr>
        <p:spPr>
          <a:xfrm>
            <a:off x="7234306" y="3858017"/>
            <a:ext cx="3818613" cy="283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Противовоспалительное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Противоотечное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Спазмолитическое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Противогрибковое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Отхаркивающее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Антибактериальное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ru-RU" sz="1600" dirty="0">
                <a:latin typeface="Arial Black" panose="020B0A04020102020204" pitchFamily="34" charset="0"/>
              </a:rPr>
              <a:t>Применяется при: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Лихорадка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Простуды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 Black" panose="020B0A04020102020204" pitchFamily="34" charset="0"/>
              </a:rPr>
              <a:t>Мышечные и ревматические боли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A1A7ED-ED46-8ED6-C3B9-D6649896B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20" y="164894"/>
            <a:ext cx="6910603" cy="5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0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из молекул ДНК">
            <a:extLst>
              <a:ext uri="{FF2B5EF4-FFF2-40B4-BE49-F238E27FC236}">
                <a16:creationId xmlns:a16="http://schemas.microsoft.com/office/drawing/2014/main" id="{17EADEBC-2AF9-B6AB-6969-7CD88E7EC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50" y="0"/>
            <a:ext cx="72448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A5FF4B-1431-BDED-BBAD-463387B2729A}"/>
              </a:ext>
            </a:extLst>
          </p:cNvPr>
          <p:cNvSpPr txBox="1"/>
          <p:nvPr/>
        </p:nvSpPr>
        <p:spPr>
          <a:xfrm>
            <a:off x="118491" y="225879"/>
            <a:ext cx="2673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Ход работы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E74D5A4-6D30-B6F8-92B0-DD88AB1B2A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2C2FEC-75FE-BDE5-3F95-467C4CF848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568" r="7091" b="-1"/>
          <a:stretch>
            <a:fillRect/>
          </a:stretch>
        </p:blipFill>
        <p:spPr>
          <a:xfrm>
            <a:off x="335551" y="1600535"/>
            <a:ext cx="3656159" cy="31184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8F7BA1-3857-EBEA-D4A2-D6B1D42ACB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600" r="5147"/>
          <a:stretch>
            <a:fillRect/>
          </a:stretch>
        </p:blipFill>
        <p:spPr>
          <a:xfrm>
            <a:off x="4688161" y="1600535"/>
            <a:ext cx="3151229" cy="3118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465" y="5599364"/>
            <a:ext cx="9943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Для начало была сварена питательная среда в пропорциях 10 г (МПА) на 150 мл воды для выращивания колоний в чашках Петри. После, был произведён розлив по чашкам Петри.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3212" y="225879"/>
            <a:ext cx="4846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Питательная среда:   МПА</a:t>
            </a:r>
          </a:p>
          <a:p>
            <a:r>
              <a:rPr lang="ru-RU" dirty="0">
                <a:latin typeface="Arial Black" panose="020B0A04020102020204" pitchFamily="34" charset="0"/>
              </a:rPr>
              <a:t>Количество в чашке: 15 мл</a:t>
            </a:r>
          </a:p>
          <a:p>
            <a:r>
              <a:rPr lang="ru-RU" dirty="0">
                <a:latin typeface="Arial Black" panose="020B0A04020102020204" pitchFamily="34" charset="0"/>
              </a:rPr>
              <a:t>Количество чашек:    6 </a:t>
            </a:r>
            <a:r>
              <a:rPr lang="ru-RU" dirty="0" err="1">
                <a:latin typeface="Arial Black" panose="020B0A04020102020204" pitchFamily="34" charset="0"/>
              </a:rPr>
              <a:t>шт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0284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623</Words>
  <Application>Microsoft Office PowerPoint</Application>
  <DocSecurity>0</DocSecurity>
  <PresentationFormat>Широкоэкранный</PresentationFormat>
  <Paragraphs>129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Aptos Black</vt:lpstr>
      <vt:lpstr>Arial</vt:lpstr>
      <vt:lpstr>Arial Black</vt:lpstr>
      <vt:lpstr>Calibri</vt:lpstr>
      <vt:lpstr>Calibri Light</vt:lpstr>
      <vt:lpstr>Open Sans</vt:lpstr>
      <vt:lpstr>Wingdings</vt:lpstr>
      <vt:lpstr>Тема Office</vt:lpstr>
      <vt:lpstr>Защитное средство в период простудных заболеваний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tot</dc:creator>
  <cp:lastModifiedBy>user</cp:lastModifiedBy>
  <cp:revision>53</cp:revision>
  <cp:lastPrinted>2016-11-15T10:52:29Z</cp:lastPrinted>
  <dcterms:created xsi:type="dcterms:W3CDTF">2008-12-11T13:01:33Z</dcterms:created>
  <dcterms:modified xsi:type="dcterms:W3CDTF">2026-02-28T11:42:42Z</dcterms:modified>
</cp:coreProperties>
</file>