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  <p:sldId id="257" r:id="rId3"/>
    <p:sldId id="261" r:id="rId4"/>
    <p:sldId id="262" r:id="rId5"/>
    <p:sldId id="266" r:id="rId6"/>
    <p:sldId id="264" r:id="rId7"/>
    <p:sldId id="267" r:id="rId8"/>
    <p:sldId id="265" r:id="rId9"/>
    <p:sldId id="268" r:id="rId10"/>
    <p:sldId id="263" r:id="rId11"/>
    <p:sldId id="272" r:id="rId12"/>
    <p:sldId id="273" r:id="rId13"/>
    <p:sldId id="258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330" y="-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DE0BF2-C9BD-4B7B-AE0B-90887AFC71EE}" type="datetimeFigureOut">
              <a:rPr lang="ru-RU" smtClean="0"/>
              <a:pPr/>
              <a:t>10.09.2021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00701-0903-4BED-8236-7849610B4D3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DE0BF2-C9BD-4B7B-AE0B-90887AFC71EE}" type="datetimeFigureOut">
              <a:rPr lang="ru-RU" smtClean="0"/>
              <a:pPr/>
              <a:t>10.09.2021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00701-0903-4BED-8236-7849610B4D3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DE0BF2-C9BD-4B7B-AE0B-90887AFC71EE}" type="datetimeFigureOut">
              <a:rPr lang="ru-RU" smtClean="0"/>
              <a:pPr/>
              <a:t>10.09.2021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00701-0903-4BED-8236-7849610B4D3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DE0BF2-C9BD-4B7B-AE0B-90887AFC71EE}" type="datetimeFigureOut">
              <a:rPr lang="ru-RU" smtClean="0"/>
              <a:pPr/>
              <a:t>10.09.2021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00701-0903-4BED-8236-7849610B4D3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DE0BF2-C9BD-4B7B-AE0B-90887AFC71EE}" type="datetimeFigureOut">
              <a:rPr lang="ru-RU" smtClean="0"/>
              <a:pPr/>
              <a:t>10.09.2021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00701-0903-4BED-8236-7849610B4D3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DE0BF2-C9BD-4B7B-AE0B-90887AFC71EE}" type="datetimeFigureOut">
              <a:rPr lang="ru-RU" smtClean="0"/>
              <a:pPr/>
              <a:t>10.09.2021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00701-0903-4BED-8236-7849610B4D3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DE0BF2-C9BD-4B7B-AE0B-90887AFC71EE}" type="datetimeFigureOut">
              <a:rPr lang="ru-RU" smtClean="0"/>
              <a:pPr/>
              <a:t>10.09.2021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00701-0903-4BED-8236-7849610B4D3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DE0BF2-C9BD-4B7B-AE0B-90887AFC71EE}" type="datetimeFigureOut">
              <a:rPr lang="ru-RU" smtClean="0"/>
              <a:pPr/>
              <a:t>10.09.2021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00701-0903-4BED-8236-7849610B4D3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DE0BF2-C9BD-4B7B-AE0B-90887AFC71EE}" type="datetimeFigureOut">
              <a:rPr lang="ru-RU" smtClean="0"/>
              <a:pPr/>
              <a:t>10.09.2021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00701-0903-4BED-8236-7849610B4D3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DE0BF2-C9BD-4B7B-AE0B-90887AFC71EE}" type="datetimeFigureOut">
              <a:rPr lang="ru-RU" smtClean="0"/>
              <a:pPr/>
              <a:t>10.09.2021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00701-0903-4BED-8236-7849610B4D3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DE0BF2-C9BD-4B7B-AE0B-90887AFC71EE}" type="datetimeFigureOut">
              <a:rPr lang="ru-RU" smtClean="0"/>
              <a:pPr/>
              <a:t>10.09.2021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00701-0903-4BED-8236-7849610B4D3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DE0BF2-C9BD-4B7B-AE0B-90887AFC71EE}" type="datetimeFigureOut">
              <a:rPr lang="ru-RU" smtClean="0"/>
              <a:pPr/>
              <a:t>10.09.2021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F00701-0903-4BED-8236-7849610B4D39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332656"/>
            <a:ext cx="8229600" cy="1143000"/>
          </a:xfrm>
        </p:spPr>
        <p:txBody>
          <a:bodyPr/>
          <a:lstStyle/>
          <a:p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lnSpc>
                <a:spcPts val="2880"/>
              </a:lnSpc>
              <a:buNone/>
            </a:pPr>
            <a:r>
              <a:rPr lang="ru-RU" sz="2400" b="1" i="1" dirty="0" smtClean="0">
                <a:solidFill>
                  <a:schemeClr val="bg2">
                    <a:lumMod val="10000"/>
                  </a:schemeClr>
                </a:solidFill>
                <a:latin typeface="Franklin Gothic Demi" panose="020B0703020102020204" pitchFamily="34" charset="0"/>
              </a:rPr>
              <a:t>ОТВЕТСТВЕННОСТЬ ЗА ДЕЙСТВИЯ, </a:t>
            </a:r>
          </a:p>
          <a:p>
            <a:pPr algn="ctr">
              <a:lnSpc>
                <a:spcPts val="2880"/>
              </a:lnSpc>
              <a:buNone/>
            </a:pPr>
            <a:r>
              <a:rPr lang="ru-RU" sz="2400" b="1" i="1" dirty="0" smtClean="0">
                <a:solidFill>
                  <a:schemeClr val="bg2">
                    <a:lumMod val="10000"/>
                  </a:schemeClr>
                </a:solidFill>
                <a:latin typeface="Franklin Gothic Demi" panose="020B0703020102020204" pitchFamily="34" charset="0"/>
              </a:rPr>
              <a:t>СВЯЗАННЫЕ С НЕЗАКОННЫМ ОБОРОТОМ НАРКОТИЧЕСКИХ СРЕДСТВ</a:t>
            </a:r>
          </a:p>
        </p:txBody>
      </p:sp>
      <p:sp>
        <p:nvSpPr>
          <p:cNvPr id="1026" name="AutoShape 2" descr="Полезные сайты для учителей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836712"/>
            <a:ext cx="8229600" cy="580926"/>
          </a:xfrm>
        </p:spPr>
        <p:txBody>
          <a:bodyPr>
            <a:normAutofit fontScale="90000"/>
          </a:bodyPr>
          <a:lstStyle/>
          <a:p>
            <a:r>
              <a:rPr lang="ru-RU" dirty="0">
                <a:solidFill>
                  <a:srgbClr val="FF0000"/>
                </a:solidFill>
              </a:rPr>
              <a:t>УГОЛОВНАЯ ОТВЕТСТВЕННОСТЬ</a:t>
            </a:r>
            <a:br>
              <a:rPr lang="ru-RU" dirty="0">
                <a:solidFill>
                  <a:srgbClr val="FF0000"/>
                </a:solidFill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1196752"/>
            <a:ext cx="8147248" cy="4320479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 склонение к потреблению</a:t>
            </a:r>
          </a:p>
          <a:p>
            <a:pPr marL="0" indent="0" algn="just">
              <a:buNone/>
            </a:pPr>
            <a:r>
              <a:rPr lang="ru-RU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наркотических средств, психотропных веществ или аналогов</a:t>
            </a:r>
          </a:p>
          <a:p>
            <a:pPr marL="0" indent="0" algn="just">
              <a:buNone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indent="0" algn="just">
              <a:buNone/>
            </a:pPr>
            <a:r>
              <a:rPr lang="ru-RU" sz="2000" dirty="0" smtClean="0"/>
              <a:t>ЛИЦА </a:t>
            </a:r>
            <a:r>
              <a:rPr lang="ru-RU" sz="2000" dirty="0"/>
              <a:t>ПРИВЛЕКАЮТСЯ К УГОЛОВНОЙ ОТВЕТСТВЕННОСТИ ПО СТАТЬЕ </a:t>
            </a:r>
            <a:r>
              <a:rPr lang="ru-RU" sz="2000" b="1" dirty="0"/>
              <a:t> </a:t>
            </a:r>
            <a:endParaRPr lang="ru-RU" sz="2000" b="1" dirty="0" smtClean="0"/>
          </a:p>
          <a:p>
            <a:pPr marL="0" indent="0" algn="just">
              <a:buNone/>
            </a:pPr>
            <a:r>
              <a:rPr lang="ru-RU" sz="2000" b="1" dirty="0" smtClean="0"/>
              <a:t>230 </a:t>
            </a:r>
            <a:r>
              <a:rPr lang="ru-RU" sz="2000" b="1" dirty="0"/>
              <a:t>УГОЛОВНОГО КОДЕКСА РОССИЙСКОЙ ФЕДЕРАЦИИ,</a:t>
            </a:r>
            <a:r>
              <a:rPr lang="ru-RU" sz="2000" dirty="0"/>
              <a:t>  КОТОРАЯ ПРЕДУСМАТРИВАЕТ  НАКАЗАНИЕ  ДО </a:t>
            </a:r>
          </a:p>
          <a:p>
            <a:pPr marL="0" indent="0" algn="ctr">
              <a:buNone/>
            </a:pPr>
            <a:r>
              <a:rPr lang="ru-RU" sz="2000" b="1" u="sng" dirty="0" smtClean="0">
                <a:solidFill>
                  <a:srgbClr val="FF0000"/>
                </a:solidFill>
              </a:rPr>
              <a:t>15 ЛЕТ  </a:t>
            </a:r>
            <a:r>
              <a:rPr lang="ru-RU" sz="2000" b="1" u="sng" dirty="0">
                <a:solidFill>
                  <a:srgbClr val="FF0000"/>
                </a:solidFill>
              </a:rPr>
              <a:t>ЛИШЕНИЯ СВОБОДЫ.</a:t>
            </a:r>
            <a:endParaRPr lang="ru-RU" sz="2000" dirty="0"/>
          </a:p>
          <a:p>
            <a:pPr marL="0" indent="0">
              <a:buNone/>
            </a:pPr>
            <a:endParaRPr lang="ru-RU" sz="20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194" name="Picture 2" descr="http://123sochi.ru/sites/default/files/styles/mem_img_big/public/131417fotonarkotiki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3717031"/>
            <a:ext cx="7992887" cy="180019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6913518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2000" fill="hold"/>
                                        <p:tgtEl>
                                          <p:spTgt spid="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0" presetClass="entr" presetSubtype="0" decel="10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43608" y="404664"/>
            <a:ext cx="7272808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dirty="0">
                <a:solidFill>
                  <a:srgbClr val="FF0000"/>
                </a:solidFill>
              </a:rPr>
              <a:t>УГОЛОВНАЯ </a:t>
            </a:r>
            <a:r>
              <a:rPr lang="ru-RU" sz="4000" dirty="0" smtClean="0">
                <a:solidFill>
                  <a:srgbClr val="FF0000"/>
                </a:solidFill>
              </a:rPr>
              <a:t>ОТВЕТСТВЕННОСТЬ</a:t>
            </a:r>
          </a:p>
          <a:p>
            <a:r>
              <a:rPr lang="ru-RU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 организацию либо содержание притонов или систематическое предоставление помещений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  <a:p>
            <a:pPr algn="just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для потребления наркотических средств, психотропных веществ или их аналогов</a:t>
            </a:r>
          </a:p>
          <a:p>
            <a:pPr algn="just"/>
            <a:r>
              <a:rPr lang="ru-RU" sz="2000" dirty="0" smtClean="0"/>
              <a:t>ЛИЦА </a:t>
            </a:r>
            <a:r>
              <a:rPr lang="ru-RU" sz="2000" dirty="0"/>
              <a:t>ПРИВЛЕКАЮТСЯ К УГОЛОВНОЙ ОТВЕТСТВЕННОСТИ ПО СТАТЬЕ </a:t>
            </a:r>
            <a:r>
              <a:rPr lang="ru-RU" sz="2000" b="1" dirty="0"/>
              <a:t> </a:t>
            </a:r>
          </a:p>
          <a:p>
            <a:pPr algn="just"/>
            <a:r>
              <a:rPr lang="ru-RU" sz="2000" b="1" dirty="0" smtClean="0"/>
              <a:t>232 </a:t>
            </a:r>
            <a:r>
              <a:rPr lang="ru-RU" sz="2000" b="1" dirty="0"/>
              <a:t>УГОЛОВНОГО КОДЕКСА РОССИЙСКОЙ ФЕДЕРАЦИИ,</a:t>
            </a:r>
            <a:r>
              <a:rPr lang="ru-RU" sz="2000" dirty="0"/>
              <a:t>  КОТОРАЯ ПРЕДУСМАТРИВАЕТ  НАКАЗАНИЕ  ДО </a:t>
            </a:r>
          </a:p>
          <a:p>
            <a:pPr algn="ctr"/>
            <a:r>
              <a:rPr lang="ru-RU" sz="2000" b="1" u="sng" dirty="0">
                <a:solidFill>
                  <a:srgbClr val="FF0000"/>
                </a:solidFill>
              </a:rPr>
              <a:t>7</a:t>
            </a:r>
            <a:r>
              <a:rPr lang="ru-RU" sz="2000" b="1" u="sng" dirty="0" smtClean="0">
                <a:solidFill>
                  <a:srgbClr val="FF0000"/>
                </a:solidFill>
              </a:rPr>
              <a:t> </a:t>
            </a:r>
            <a:r>
              <a:rPr lang="ru-RU" sz="2000" b="1" u="sng" dirty="0">
                <a:solidFill>
                  <a:srgbClr val="FF0000"/>
                </a:solidFill>
              </a:rPr>
              <a:t>ЛЕТ  ЛИШЕНИЯ СВОБОДЫ.</a:t>
            </a:r>
            <a:endParaRPr lang="ru-RU" sz="2000" dirty="0"/>
          </a:p>
          <a:p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4000" dirty="0" smtClean="0">
                <a:solidFill>
                  <a:srgbClr val="FF0000"/>
                </a:solidFill>
              </a:rPr>
              <a:t/>
            </a:r>
            <a:br>
              <a:rPr lang="ru-RU" sz="4000" dirty="0" smtClean="0">
                <a:solidFill>
                  <a:srgbClr val="FF0000"/>
                </a:solidFill>
              </a:rPr>
            </a:br>
            <a:endParaRPr lang="ru-RU" sz="4000" dirty="0"/>
          </a:p>
        </p:txBody>
      </p:sp>
    </p:spTree>
    <p:extLst>
      <p:ext uri="{BB962C8B-B14F-4D97-AF65-F5344CB8AC3E}">
        <p14:creationId xmlns="" xmlns:p14="http://schemas.microsoft.com/office/powerpoint/2010/main" val="31081662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http://img5.vashgorod.ru/uploads/images/news/t5/f964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620688"/>
            <a:ext cx="6840761" cy="410445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 rot="10800000" flipV="1">
            <a:off x="2699792" y="4576772"/>
            <a:ext cx="3960440" cy="12311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u="sng" dirty="0">
                <a:solidFill>
                  <a:srgbClr val="FF0000"/>
                </a:solidFill>
              </a:rPr>
              <a:t>7 ЛЕТ  ЛИШЕНИЯ СВОБОДЫ.</a:t>
            </a:r>
            <a:endParaRPr lang="ru-RU" sz="2800" dirty="0"/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8990963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92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Незнание закона не освобождает от ответственности</a:t>
            </a:r>
            <a:endParaRPr lang="ru-RU" b="1" dirty="0"/>
          </a:p>
        </p:txBody>
      </p:sp>
      <p:pic>
        <p:nvPicPr>
          <p:cNvPr id="10246" name="Picture 6" descr="http://www.21.by/pub/news/2013/06/1370552484663996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506304"/>
            <a:ext cx="7128792" cy="509104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2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0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400" dirty="0" smtClean="0"/>
              <a:t>На территории Российской Федерации </a:t>
            </a:r>
            <a:br>
              <a:rPr lang="ru-RU" sz="2400" dirty="0" smtClean="0"/>
            </a:br>
            <a:r>
              <a:rPr lang="ru-RU" sz="2400" dirty="0" smtClean="0"/>
              <a:t>свободный </a:t>
            </a:r>
            <a:br>
              <a:rPr lang="ru-RU" sz="2400" dirty="0" smtClean="0"/>
            </a:br>
            <a:r>
              <a:rPr lang="ru-RU" sz="2400" dirty="0" smtClean="0"/>
              <a:t>оборот наркотических средств </a:t>
            </a:r>
            <a:br>
              <a:rPr lang="ru-RU" sz="2400" dirty="0" smtClean="0"/>
            </a:br>
            <a:r>
              <a:rPr lang="ru-RU" sz="2400" b="1" u="sng" dirty="0" smtClean="0">
                <a:solidFill>
                  <a:srgbClr val="FF0000"/>
                </a:solidFill>
              </a:rPr>
              <a:t>ЗАПРЕЩЁН.</a:t>
            </a:r>
            <a:endParaRPr lang="ru-RU" sz="2400" b="1" u="sng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http://m.intertat.ru/media/k2/items/cache/c7b791a2f5ba67c0a48893d5b410b1d9_XL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600200"/>
            <a:ext cx="7704856" cy="391703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75656" y="908720"/>
            <a:ext cx="619268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u="sng" dirty="0">
                <a:solidFill>
                  <a:srgbClr val="FF0000"/>
                </a:solidFill>
              </a:rPr>
              <a:t>Уголовной ответственности </a:t>
            </a:r>
            <a:r>
              <a:rPr lang="ru-RU" sz="2400" dirty="0"/>
              <a:t>подлежит лицо, достигшее ко времени совершения преступления </a:t>
            </a:r>
            <a:r>
              <a:rPr lang="ru-RU" sz="2400" b="1" u="sng" dirty="0">
                <a:solidFill>
                  <a:srgbClr val="FF0000"/>
                </a:solidFill>
              </a:rPr>
              <a:t>16-летнего возраста. </a:t>
            </a:r>
            <a:endParaRPr lang="ru-RU" sz="2400" dirty="0"/>
          </a:p>
        </p:txBody>
      </p:sp>
      <p:pic>
        <p:nvPicPr>
          <p:cNvPr id="2050" name="Picture 2" descr="https://10.mvd.ru/upload/site14/document_images/EHKrBnsyXv-800x60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2109048"/>
            <a:ext cx="7488832" cy="35522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6748914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506290"/>
          </a:xfrm>
        </p:spPr>
        <p:txBody>
          <a:bodyPr>
            <a:normAutofit/>
          </a:bodyPr>
          <a:lstStyle/>
          <a:p>
            <a:r>
              <a:rPr lang="ru-RU" sz="2400" dirty="0" smtClean="0"/>
              <a:t>Исключение составляет </a:t>
            </a:r>
            <a:r>
              <a:rPr lang="ru-RU" sz="2400" dirty="0" smtClean="0">
                <a:solidFill>
                  <a:srgbClr val="FF0000"/>
                </a:solidFill>
              </a:rPr>
              <a:t>хищение, либо вымогательство наркотических средств или психотропных веществ. В этом случае уголовная ответственность наступает </a:t>
            </a:r>
            <a:br>
              <a:rPr lang="ru-RU" sz="2400" dirty="0" smtClean="0">
                <a:solidFill>
                  <a:srgbClr val="FF0000"/>
                </a:solidFill>
              </a:rPr>
            </a:br>
            <a:r>
              <a:rPr lang="ru-RU" sz="2400" b="1" u="sng" dirty="0" smtClean="0">
                <a:solidFill>
                  <a:srgbClr val="FF0000"/>
                </a:solidFill>
              </a:rPr>
              <a:t>с 14-летнего возраста.</a:t>
            </a:r>
            <a:endParaRPr lang="ru-RU" sz="2400" b="1" u="sng" dirty="0">
              <a:solidFill>
                <a:srgbClr val="FF0000"/>
              </a:solidFill>
            </a:endParaRPr>
          </a:p>
        </p:txBody>
      </p:sp>
      <p:pic>
        <p:nvPicPr>
          <p:cNvPr id="3074" name="Picture 2" descr="http://www.tulapressa.ru/wp-content/images/53592a34861209.4540289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2204864"/>
            <a:ext cx="7488832" cy="338437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9367348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3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74042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УГОЛОВНАЯ ОТВЕТСТВЕННОСТЬ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692696"/>
            <a:ext cx="4038600" cy="5433467"/>
          </a:xfrm>
        </p:spPr>
        <p:txBody>
          <a:bodyPr>
            <a:normAutofit fontScale="77500" lnSpcReduction="20000"/>
          </a:bodyPr>
          <a:lstStyle/>
          <a:p>
            <a:pPr marL="0" indent="0" algn="just">
              <a:lnSpc>
                <a:spcPct val="115000"/>
              </a:lnSpc>
              <a:spcAft>
                <a:spcPts val="1000"/>
              </a:spcAft>
              <a:buNone/>
            </a:pPr>
            <a:r>
              <a:rPr lang="ru-RU" sz="31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 незаконные </a:t>
            </a:r>
          </a:p>
          <a:p>
            <a:pPr marL="285750" indent="-285750" algn="just">
              <a:lnSpc>
                <a:spcPct val="115000"/>
              </a:lnSpc>
              <a:spcAft>
                <a:spcPts val="1000"/>
              </a:spcAft>
              <a:buFont typeface="Wingdings" panose="05000000000000000000" pitchFamily="2" charset="2"/>
              <a:buChar char="Ø"/>
            </a:pP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приобретение,</a:t>
            </a:r>
          </a:p>
          <a:p>
            <a:pPr marL="285750" indent="-285750" algn="just">
              <a:lnSpc>
                <a:spcPct val="115000"/>
              </a:lnSpc>
              <a:spcAft>
                <a:spcPts val="1000"/>
              </a:spcAft>
              <a:buFont typeface="Wingdings" panose="05000000000000000000" pitchFamily="2" charset="2"/>
              <a:buChar char="Ø"/>
            </a:pP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хранение,</a:t>
            </a:r>
          </a:p>
          <a:p>
            <a:pPr marL="285750" indent="-285750" algn="just">
              <a:lnSpc>
                <a:spcPct val="115000"/>
              </a:lnSpc>
              <a:spcAft>
                <a:spcPts val="1000"/>
              </a:spcAft>
              <a:buFont typeface="Wingdings" panose="05000000000000000000" pitchFamily="2" charset="2"/>
              <a:buChar char="Ø"/>
            </a:pP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перевозку,</a:t>
            </a:r>
          </a:p>
          <a:p>
            <a:pPr marL="285750" indent="-285750" algn="just">
              <a:lnSpc>
                <a:spcPct val="115000"/>
              </a:lnSpc>
              <a:spcAft>
                <a:spcPts val="1000"/>
              </a:spcAft>
              <a:buFont typeface="Wingdings" panose="05000000000000000000" pitchFamily="2" charset="2"/>
              <a:buChar char="Ø"/>
            </a:pP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изготовление,</a:t>
            </a:r>
          </a:p>
          <a:p>
            <a:pPr marL="285750" indent="-285750" algn="just">
              <a:lnSpc>
                <a:spcPct val="115000"/>
              </a:lnSpc>
              <a:spcAft>
                <a:spcPts val="1000"/>
              </a:spcAft>
              <a:buFont typeface="Wingdings" panose="05000000000000000000" pitchFamily="2" charset="2"/>
              <a:buChar char="Ø"/>
            </a:pP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переработку</a:t>
            </a:r>
          </a:p>
          <a:p>
            <a:pPr marL="0" indent="0" algn="just">
              <a:lnSpc>
                <a:spcPct val="115000"/>
              </a:lnSpc>
              <a:spcAft>
                <a:spcPts val="1000"/>
              </a:spcAft>
              <a:buNone/>
            </a:pPr>
            <a:r>
              <a:rPr lang="ru-RU" sz="3100" u="sng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без цели сбыта </a:t>
            </a:r>
          </a:p>
          <a:p>
            <a:pPr marL="285750" indent="-285750" algn="just">
              <a:lnSpc>
                <a:spcPct val="115000"/>
              </a:lnSpc>
              <a:spcAft>
                <a:spcPts val="1000"/>
              </a:spcAft>
              <a:buFont typeface="Wingdings" panose="05000000000000000000" pitchFamily="2" charset="2"/>
              <a:buChar char="v"/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наркотических средств,</a:t>
            </a:r>
          </a:p>
          <a:p>
            <a:pPr marL="285750" indent="-285750" algn="just">
              <a:lnSpc>
                <a:spcPct val="115000"/>
              </a:lnSpc>
              <a:spcAft>
                <a:spcPts val="1000"/>
              </a:spcAft>
              <a:buFont typeface="Wingdings" panose="05000000000000000000" pitchFamily="2" charset="2"/>
              <a:buChar char="v"/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психотропных </a:t>
            </a: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веществ, </a:t>
            </a:r>
            <a:endParaRPr lang="ru-RU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 algn="just">
              <a:lnSpc>
                <a:spcPct val="115000"/>
              </a:lnSpc>
              <a:spcAft>
                <a:spcPts val="1000"/>
              </a:spcAft>
              <a:buFont typeface="Wingdings" panose="05000000000000000000" pitchFamily="2" charset="2"/>
              <a:buChar char="v"/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или  их аналогов, </a:t>
            </a:r>
          </a:p>
          <a:p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692696"/>
            <a:ext cx="4038600" cy="5433467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ru-RU" sz="31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 также  </a:t>
            </a:r>
            <a:r>
              <a:rPr lang="ru-RU" sz="3100" i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незаконные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</a:t>
            </a: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риобретение,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х</a:t>
            </a: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ранение,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</a:t>
            </a: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еревозку</a:t>
            </a:r>
          </a:p>
          <a:p>
            <a:pPr marL="0" indent="0">
              <a:buNone/>
            </a:pPr>
            <a:r>
              <a:rPr lang="ru-RU" sz="3100" u="sng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</a:t>
            </a:r>
            <a:r>
              <a:rPr lang="ru-RU" sz="3100" u="sng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ез цели сбыта</a:t>
            </a:r>
            <a:r>
              <a:rPr lang="ru-RU" sz="31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ru-RU" sz="3100" u="sng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q"/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</a:t>
            </a: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астений, содержащих наркотические средства или психотропные вещества,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л</a:t>
            </a: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ибо их частей, 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содержащих наркотические средства или психотропные вещества</a:t>
            </a: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endParaRPr lang="ru-RU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0952352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187624" y="764704"/>
            <a:ext cx="7056784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dirty="0">
                <a:solidFill>
                  <a:srgbClr val="FF0000"/>
                </a:solidFill>
              </a:rPr>
              <a:t>УГОЛОВНАЯ </a:t>
            </a:r>
            <a:r>
              <a:rPr lang="ru-RU" sz="4000" dirty="0" smtClean="0">
                <a:solidFill>
                  <a:srgbClr val="FF0000"/>
                </a:solidFill>
              </a:rPr>
              <a:t>ОТВЕТСТВЕННОСТЬ</a:t>
            </a:r>
          </a:p>
          <a:p>
            <a:pPr algn="just"/>
            <a:r>
              <a:rPr lang="ru-RU" dirty="0" smtClean="0"/>
              <a:t>ЛИЦА  ПРИВЛЕКАЮТСЯ К УГОЛОВНОЙ  ОТВЕТСТВЕННОСТИ ПО </a:t>
            </a:r>
            <a:r>
              <a:rPr lang="ru-RU" b="1" dirty="0" smtClean="0"/>
              <a:t>СТАТЬЕ 228 УГОЛОВНОГО КОДЕКСА РОССИЙСКОЙ ФЕДЕРАЦИ</a:t>
            </a:r>
            <a:r>
              <a:rPr lang="ru-RU" dirty="0" smtClean="0"/>
              <a:t>И, КОТОРАЯ ПРЕДУСМАТРИВАЕТ НАКАЗАНИЕ  ДО </a:t>
            </a:r>
          </a:p>
          <a:p>
            <a:pPr algn="ctr"/>
            <a:r>
              <a:rPr lang="ru-RU" b="1" u="sng" dirty="0" smtClean="0">
                <a:solidFill>
                  <a:srgbClr val="FF0000"/>
                </a:solidFill>
              </a:rPr>
              <a:t>15 ЛЕТ ЛИШЕНИЯ СВОБОДЫ.</a:t>
            </a:r>
            <a:endParaRPr lang="ru-RU" b="1" u="sng" dirty="0">
              <a:solidFill>
                <a:srgbClr val="FF0000"/>
              </a:solidFill>
            </a:endParaRPr>
          </a:p>
        </p:txBody>
      </p:sp>
      <p:pic>
        <p:nvPicPr>
          <p:cNvPr id="5122" name="Picture 2" descr="https://h-a.d-cd.net/a8b664as-96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892" y="2580586"/>
            <a:ext cx="7405191" cy="279263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2934520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 fontScale="90000"/>
          </a:bodyPr>
          <a:lstStyle/>
          <a:p>
            <a:r>
              <a:rPr lang="ru-RU" dirty="0">
                <a:solidFill>
                  <a:srgbClr val="FF0000"/>
                </a:solidFill>
              </a:rPr>
              <a:t>УГОЛОВНАЯ ОТВЕТСТВЕННОСТЬ</a:t>
            </a:r>
            <a:br>
              <a:rPr lang="ru-RU" dirty="0">
                <a:solidFill>
                  <a:srgbClr val="FF0000"/>
                </a:solidFill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548680"/>
            <a:ext cx="4038600" cy="5577483"/>
          </a:xfrm>
        </p:spPr>
        <p:txBody>
          <a:bodyPr/>
          <a:lstStyle/>
          <a:p>
            <a:pPr marL="0" indent="0" algn="just">
              <a:lnSpc>
                <a:spcPct val="115000"/>
              </a:lnSpc>
              <a:spcAft>
                <a:spcPts val="1000"/>
              </a:spcAft>
              <a:buNone/>
            </a:pPr>
            <a:r>
              <a:rPr lang="ru-RU" sz="2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 незаконные </a:t>
            </a:r>
            <a:endParaRPr lang="ru-RU" sz="2400" i="1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spcAft>
                <a:spcPts val="1000"/>
              </a:spcAft>
              <a:buFont typeface="Wingdings" panose="05000000000000000000" pitchFamily="2" charset="2"/>
              <a:buChar char="§"/>
            </a:pPr>
            <a:r>
              <a:rPr lang="ru-RU" sz="24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производство,</a:t>
            </a:r>
          </a:p>
          <a:p>
            <a:pPr marL="285750" indent="-285750" algn="just">
              <a:spcAft>
                <a:spcPts val="1000"/>
              </a:spcAft>
              <a:buFont typeface="Wingdings" panose="05000000000000000000" pitchFamily="2" charset="2"/>
              <a:buChar char="§"/>
            </a:pPr>
            <a:r>
              <a:rPr lang="ru-RU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</a:t>
            </a:r>
            <a:r>
              <a:rPr lang="ru-RU" sz="24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быт,</a:t>
            </a:r>
            <a:endParaRPr lang="ru-RU" sz="2400" b="1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 algn="just">
              <a:spcAft>
                <a:spcPts val="1000"/>
              </a:spcAft>
              <a:buFont typeface="Wingdings" panose="05000000000000000000" pitchFamily="2" charset="2"/>
              <a:buChar char="§"/>
            </a:pPr>
            <a:r>
              <a:rPr lang="ru-RU" sz="24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или </a:t>
            </a:r>
            <a:r>
              <a:rPr lang="ru-RU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пересылку </a:t>
            </a:r>
            <a:r>
              <a:rPr lang="ru-RU" sz="2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наркотических средств,</a:t>
            </a:r>
          </a:p>
          <a:p>
            <a:pPr marL="285750" indent="-285750" algn="just">
              <a:spcAft>
                <a:spcPts val="1000"/>
              </a:spcAft>
              <a:buFont typeface="Wingdings" panose="05000000000000000000" pitchFamily="2" charset="2"/>
              <a:buChar char="§"/>
            </a:pP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</a:t>
            </a:r>
            <a:r>
              <a:rPr lang="ru-RU" sz="2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сихотропных веществ,</a:t>
            </a:r>
          </a:p>
          <a:p>
            <a:pPr marL="285750" indent="-285750" algn="just">
              <a:spcAft>
                <a:spcPts val="1000"/>
              </a:spcAft>
              <a:buFont typeface="Wingdings" panose="05000000000000000000" pitchFamily="2" charset="2"/>
              <a:buChar char="§"/>
            </a:pP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</a:t>
            </a:r>
            <a:r>
              <a:rPr lang="ru-RU" sz="2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ли их аналогов,</a:t>
            </a:r>
          </a:p>
          <a:p>
            <a:pPr marL="285750" indent="-285750" algn="just">
              <a:lnSpc>
                <a:spcPct val="115000"/>
              </a:lnSpc>
              <a:spcAft>
                <a:spcPts val="1000"/>
              </a:spcAft>
              <a:buFont typeface="Wingdings" panose="05000000000000000000" pitchFamily="2" charset="2"/>
              <a:buChar char="§"/>
            </a:pPr>
            <a:endParaRPr lang="ru-RU" sz="2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692696"/>
            <a:ext cx="4038600" cy="543346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 также незаконные сбыт </a:t>
            </a:r>
          </a:p>
          <a:p>
            <a:pPr marL="0" indent="0">
              <a:buNone/>
            </a:pPr>
            <a:r>
              <a:rPr lang="ru-RU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или пересылку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растений, содержащих наркотические средства или психотропные вещества,</a:t>
            </a:r>
          </a:p>
          <a:p>
            <a:pPr algn="just">
              <a:buFont typeface="Wingdings" panose="05000000000000000000" pitchFamily="2" charset="2"/>
              <a:buChar char="§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либо их частей содержащих наркотические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средства или психотропные вещества</a:t>
            </a:r>
          </a:p>
        </p:txBody>
      </p:sp>
    </p:spTree>
    <p:extLst>
      <p:ext uri="{BB962C8B-B14F-4D97-AF65-F5344CB8AC3E}">
        <p14:creationId xmlns="" xmlns:p14="http://schemas.microsoft.com/office/powerpoint/2010/main" val="13116272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827584" y="764705"/>
            <a:ext cx="7056784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4000" dirty="0">
                <a:solidFill>
                  <a:srgbClr val="FF0000"/>
                </a:solidFill>
              </a:rPr>
              <a:t>УГОЛОВНАЯ ОТВЕТСТВЕННОСТЬ</a:t>
            </a:r>
            <a:r>
              <a:rPr lang="ru-RU" dirty="0">
                <a:solidFill>
                  <a:srgbClr val="FF0000"/>
                </a:solidFill>
              </a:rPr>
              <a:t/>
            </a:r>
            <a:br>
              <a:rPr lang="ru-RU" dirty="0">
                <a:solidFill>
                  <a:srgbClr val="FF0000"/>
                </a:solidFill>
              </a:rPr>
            </a:br>
            <a:r>
              <a:rPr lang="ru-RU" dirty="0" smtClean="0"/>
              <a:t>ЛИЦА ПРИВЛЕКАЮТСЯ К УГОЛОВНОЙ ОТВЕТСТВЕННОСТИ </a:t>
            </a:r>
            <a:r>
              <a:rPr lang="ru-RU" dirty="0"/>
              <a:t>ПО </a:t>
            </a:r>
            <a:r>
              <a:rPr lang="ru-RU" b="1" dirty="0"/>
              <a:t>СТАТЬЕ </a:t>
            </a:r>
            <a:r>
              <a:rPr lang="ru-RU" b="1" dirty="0" smtClean="0"/>
              <a:t>228.1 </a:t>
            </a:r>
            <a:r>
              <a:rPr lang="ru-RU" b="1" dirty="0"/>
              <a:t>УГОЛОВНОГО КОДЕКСА РОССИЙСКОЙ ФЕДЕРАЦИ</a:t>
            </a:r>
            <a:r>
              <a:rPr lang="ru-RU" dirty="0"/>
              <a:t>И, </a:t>
            </a:r>
            <a:r>
              <a:rPr lang="ru-RU" dirty="0" smtClean="0"/>
              <a:t> ПРЕДУСМАТРИВАЮЩЕЙ </a:t>
            </a:r>
            <a:r>
              <a:rPr lang="ru-RU" dirty="0"/>
              <a:t>НАКАЗАНИЕ  ДО </a:t>
            </a:r>
            <a:endParaRPr lang="ru-RU" dirty="0" smtClean="0"/>
          </a:p>
          <a:p>
            <a:pPr algn="ctr"/>
            <a:r>
              <a:rPr lang="ru-RU" b="1" u="sng" dirty="0" smtClean="0">
                <a:solidFill>
                  <a:srgbClr val="FF0000"/>
                </a:solidFill>
              </a:rPr>
              <a:t>ПОЖИЗНЕННОГО  </a:t>
            </a:r>
            <a:r>
              <a:rPr lang="ru-RU" b="1" u="sng" dirty="0">
                <a:solidFill>
                  <a:srgbClr val="FF0000"/>
                </a:solidFill>
              </a:rPr>
              <a:t>ЛИШЕНИЯ </a:t>
            </a:r>
            <a:r>
              <a:rPr lang="ru-RU" b="1" u="sng" dirty="0" smtClean="0">
                <a:solidFill>
                  <a:srgbClr val="FF0000"/>
                </a:solidFill>
              </a:rPr>
              <a:t>СВОБОДЫ.</a:t>
            </a:r>
            <a:endParaRPr lang="ru-RU" dirty="0"/>
          </a:p>
        </p:txBody>
      </p:sp>
      <p:pic>
        <p:nvPicPr>
          <p:cNvPr id="6146" name="Picture 2" descr="http://st.tengrinews.kz/userdata/news/2012/news_214591/photo_5633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2780929"/>
            <a:ext cx="6696744" cy="280831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1233598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210146"/>
          </a:xfrm>
        </p:spPr>
        <p:txBody>
          <a:bodyPr>
            <a:normAutofit fontScale="90000"/>
          </a:bodyPr>
          <a:lstStyle/>
          <a:p>
            <a:r>
              <a:rPr lang="ru-RU" dirty="0">
                <a:solidFill>
                  <a:srgbClr val="FF0000"/>
                </a:solidFill>
              </a:rPr>
              <a:t>УГОЛОВНАЯ ОТВЕТСТВЕННОСТЬ</a:t>
            </a:r>
            <a:br>
              <a:rPr lang="ru-RU" dirty="0">
                <a:solidFill>
                  <a:srgbClr val="FF0000"/>
                </a:solidFill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124744"/>
            <a:ext cx="4038600" cy="5001419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sz="2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 </a:t>
            </a:r>
            <a:r>
              <a:rPr lang="ru-RU" sz="2400" i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хищение, либо вымогательство</a:t>
            </a:r>
          </a:p>
          <a:p>
            <a:pPr algn="just">
              <a:buFont typeface="Courier New" panose="02070309020205020404" pitchFamily="49" charset="0"/>
              <a:buChar char="o"/>
            </a:pPr>
            <a:r>
              <a:rPr lang="ru-RU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</a:t>
            </a:r>
            <a:r>
              <a:rPr lang="ru-RU" sz="24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аркотических средств</a:t>
            </a:r>
          </a:p>
          <a:p>
            <a:pPr algn="just">
              <a:buFont typeface="Courier New" panose="02070309020205020404" pitchFamily="49" charset="0"/>
              <a:buChar char="o"/>
            </a:pPr>
            <a:r>
              <a:rPr lang="ru-RU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</a:t>
            </a:r>
            <a:r>
              <a:rPr lang="ru-RU" sz="24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ли психотропных веществ,</a:t>
            </a:r>
          </a:p>
          <a:p>
            <a:pPr algn="just">
              <a:buFont typeface="Courier New" panose="02070309020205020404" pitchFamily="49" charset="0"/>
              <a:buChar char="o"/>
            </a:pPr>
            <a:r>
              <a:rPr lang="ru-RU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</a:t>
            </a:r>
            <a:r>
              <a:rPr lang="ru-RU" sz="24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также растений, содержащих наркотические средства или психотропные вещества,</a:t>
            </a:r>
          </a:p>
          <a:p>
            <a:pPr algn="just">
              <a:buFont typeface="Courier New" panose="02070309020205020404" pitchFamily="49" charset="0"/>
              <a:buChar char="o"/>
            </a:pPr>
            <a:r>
              <a:rPr lang="ru-RU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л</a:t>
            </a:r>
            <a:r>
              <a:rPr lang="ru-RU" sz="24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ибо их частей, содержащих </a:t>
            </a:r>
            <a:r>
              <a:rPr lang="ru-RU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наркотические средства или психотропные вещества</a:t>
            </a:r>
          </a:p>
          <a:p>
            <a:endParaRPr lang="ru-RU" sz="2400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124744"/>
            <a:ext cx="4038600" cy="5001419"/>
          </a:xfrm>
        </p:spPr>
        <p:txBody>
          <a:bodyPr>
            <a:normAutofit fontScale="92500" lnSpcReduction="10000"/>
          </a:bodyPr>
          <a:lstStyle/>
          <a:p>
            <a:r>
              <a:rPr lang="ru-RU" dirty="0"/>
              <a:t>ЛИЦА ПРИВЛЕКАЮТСЯ К УГОЛОВНОЙ ОТВЕТСТВЕННОСТИ ПО </a:t>
            </a:r>
            <a:r>
              <a:rPr lang="ru-RU" b="1" dirty="0"/>
              <a:t>СТАТЬЕ </a:t>
            </a:r>
            <a:r>
              <a:rPr lang="ru-RU" b="1" dirty="0" smtClean="0"/>
              <a:t>229 </a:t>
            </a:r>
            <a:r>
              <a:rPr lang="ru-RU" b="1" dirty="0"/>
              <a:t>УГОЛОВНОГО КОДЕКСА РОССИЙСКОЙ ФЕДЕРАЦИ</a:t>
            </a:r>
            <a:r>
              <a:rPr lang="ru-RU" dirty="0"/>
              <a:t>И,  ПРЕДУСМАТРИВАЮЩЕЙ НАКАЗАНИЕ  ДО </a:t>
            </a:r>
            <a:endParaRPr lang="ru-RU" dirty="0" smtClean="0"/>
          </a:p>
          <a:p>
            <a:pPr marL="0" indent="0" algn="ctr">
              <a:buNone/>
            </a:pPr>
            <a:r>
              <a:rPr lang="ru-RU" b="1" u="sng" dirty="0" smtClean="0">
                <a:solidFill>
                  <a:srgbClr val="FF0000"/>
                </a:solidFill>
              </a:rPr>
              <a:t>20 ЛЕТ ЛИШЕНИЯ </a:t>
            </a:r>
            <a:r>
              <a:rPr lang="ru-RU" b="1" u="sng" dirty="0">
                <a:solidFill>
                  <a:srgbClr val="FF0000"/>
                </a:solidFill>
              </a:rPr>
              <a:t>СВОБОДЫ.</a:t>
            </a:r>
            <a:endParaRPr lang="ru-RU" b="1" dirty="0"/>
          </a:p>
          <a:p>
            <a:endParaRPr lang="ru-RU" i="1" dirty="0"/>
          </a:p>
        </p:txBody>
      </p:sp>
    </p:spTree>
    <p:extLst>
      <p:ext uri="{BB962C8B-B14F-4D97-AF65-F5344CB8AC3E}">
        <p14:creationId xmlns="" xmlns:p14="http://schemas.microsoft.com/office/powerpoint/2010/main" val="36926962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291</TotalTime>
  <Words>317</Words>
  <Application>Microsoft Office PowerPoint</Application>
  <PresentationFormat>Экран (4:3)</PresentationFormat>
  <Paragraphs>64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Слайд 1</vt:lpstr>
      <vt:lpstr>На территории Российской Федерации  свободный  оборот наркотических средств  ЗАПРЕЩЁН.</vt:lpstr>
      <vt:lpstr>Слайд 3</vt:lpstr>
      <vt:lpstr>Исключение составляет хищение, либо вымогательство наркотических средств или психотропных веществ. В этом случае уголовная ответственность наступает  с 14-летнего возраста.</vt:lpstr>
      <vt:lpstr>УГОЛОВНАЯ ОТВЕТСТВЕННОСТЬ</vt:lpstr>
      <vt:lpstr>Слайд 6</vt:lpstr>
      <vt:lpstr>УГОЛОВНАЯ ОТВЕТСТВЕННОСТЬ </vt:lpstr>
      <vt:lpstr>Слайд 8</vt:lpstr>
      <vt:lpstr>УГОЛОВНАЯ ОТВЕТСТВЕННОСТЬ </vt:lpstr>
      <vt:lpstr>УГОЛОВНАЯ ОТВЕТСТВЕННОСТЬ </vt:lpstr>
      <vt:lpstr>Слайд 11</vt:lpstr>
      <vt:lpstr>Слайд 12</vt:lpstr>
      <vt:lpstr>Незнание закона не освобождает от ответственности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Lucky</dc:creator>
  <cp:lastModifiedBy>User</cp:lastModifiedBy>
  <cp:revision>49</cp:revision>
  <dcterms:created xsi:type="dcterms:W3CDTF">2015-03-27T15:17:32Z</dcterms:created>
  <dcterms:modified xsi:type="dcterms:W3CDTF">2021-09-10T08:57:52Z</dcterms:modified>
</cp:coreProperties>
</file>