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8" r:id="rId10"/>
    <p:sldId id="271" r:id="rId11"/>
    <p:sldId id="265" r:id="rId12"/>
    <p:sldId id="266" r:id="rId13"/>
    <p:sldId id="267" r:id="rId14"/>
    <p:sldId id="263" r:id="rId15"/>
    <p:sldId id="269" r:id="rId16"/>
    <p:sldId id="270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2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58634C-7CE8-4B5D-B652-2537025EFE26}" type="datetimeFigureOut">
              <a:rPr lang="ru-RU" smtClean="0"/>
              <a:t>16.10.2014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EF02E8-B181-4793-A9ED-BC1C7FA88D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965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EF02E8-B181-4793-A9ED-BC1C7FA88DDB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3201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1BAC9F-D7C5-4B62-AB3B-E9288C367DDE}" type="datetimeFigureOut">
              <a:rPr lang="ru-RU" smtClean="0"/>
              <a:t>16.10.2014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89D1C9-3B2C-4E14-85C8-CC608E98D5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1BAC9F-D7C5-4B62-AB3B-E9288C367DDE}" type="datetimeFigureOut">
              <a:rPr lang="ru-RU" smtClean="0"/>
              <a:t>16.10.2014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89D1C9-3B2C-4E14-85C8-CC608E98D5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1BAC9F-D7C5-4B62-AB3B-E9288C367DDE}" type="datetimeFigureOut">
              <a:rPr lang="ru-RU" smtClean="0"/>
              <a:t>16.10.2014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89D1C9-3B2C-4E14-85C8-CC608E98D5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1BAC9F-D7C5-4B62-AB3B-E9288C367DDE}" type="datetimeFigureOut">
              <a:rPr lang="ru-RU" smtClean="0"/>
              <a:t>16.10.2014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89D1C9-3B2C-4E14-85C8-CC608E98D5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1BAC9F-D7C5-4B62-AB3B-E9288C367DDE}" type="datetimeFigureOut">
              <a:rPr lang="ru-RU" smtClean="0"/>
              <a:t>16.10.2014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89D1C9-3B2C-4E14-85C8-CC608E98D5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1BAC9F-D7C5-4B62-AB3B-E9288C367DDE}" type="datetimeFigureOut">
              <a:rPr lang="ru-RU" smtClean="0"/>
              <a:t>16.10.2014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89D1C9-3B2C-4E14-85C8-CC608E98D5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1BAC9F-D7C5-4B62-AB3B-E9288C367DDE}" type="datetimeFigureOut">
              <a:rPr lang="ru-RU" smtClean="0"/>
              <a:t>16.10.2014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89D1C9-3B2C-4E14-85C8-CC608E98D5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1BAC9F-D7C5-4B62-AB3B-E9288C367DDE}" type="datetimeFigureOut">
              <a:rPr lang="ru-RU" smtClean="0"/>
              <a:t>16.10.2014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89D1C9-3B2C-4E14-85C8-CC608E98D5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1BAC9F-D7C5-4B62-AB3B-E9288C367DDE}" type="datetimeFigureOut">
              <a:rPr lang="ru-RU" smtClean="0"/>
              <a:t>16.10.2014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89D1C9-3B2C-4E14-85C8-CC608E98D5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1BAC9F-D7C5-4B62-AB3B-E9288C367DDE}" type="datetimeFigureOut">
              <a:rPr lang="ru-RU" smtClean="0"/>
              <a:t>16.10.2014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89D1C9-3B2C-4E14-85C8-CC608E98D5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1BAC9F-D7C5-4B62-AB3B-E9288C367DDE}" type="datetimeFigureOut">
              <a:rPr lang="ru-RU" smtClean="0"/>
              <a:t>16.10.2014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89D1C9-3B2C-4E14-85C8-CC608E98D563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71BAC9F-D7C5-4B62-AB3B-E9288C367DDE}" type="datetimeFigureOut">
              <a:rPr lang="ru-RU" smtClean="0"/>
              <a:t>16.10.2014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8089D1C9-3B2C-4E14-85C8-CC608E98D56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57910" y="1846239"/>
            <a:ext cx="7891711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УГОЛОВНАЯ</a:t>
            </a:r>
          </a:p>
          <a:p>
            <a:pPr algn="ctr"/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</a:t>
            </a:r>
          </a:p>
          <a:p>
            <a:pPr algn="ctr"/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НЕСОВЕРШЕНОЛЕТНИХ</a:t>
            </a:r>
            <a:endParaRPr lang="ru-RU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0770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58577" y="476672"/>
            <a:ext cx="820891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Лица, достигшие ко времени совершения преступления 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четырнадцатилетнего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возраста, подлежат уголовной ответственности за: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терроризм;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ахват заложников;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вандализм;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хищение либо вымогательство наркотических</a:t>
            </a:r>
          </a:p>
          <a:p>
            <a:pPr>
              <a:lnSpc>
                <a:spcPct val="150000"/>
              </a:lnSpc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с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редств и психотропных веществ;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приведение в негодность транспортных средств и путей сообщения.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844824"/>
            <a:ext cx="1438275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6496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20688"/>
            <a:ext cx="7534883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800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88</a:t>
            </a:r>
          </a:p>
          <a:p>
            <a:r>
              <a:rPr lang="ru-RU" sz="2800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Виды наказаний,</a:t>
            </a:r>
          </a:p>
          <a:p>
            <a:r>
              <a:rPr lang="ru-RU" sz="2800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назначаемых несовершеннолетним</a:t>
            </a:r>
            <a:endParaRPr lang="ru-RU" sz="2800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1557" y="2174640"/>
            <a:ext cx="8192499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Штраф;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Лишение права заниматься определенной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деятельностью;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Обязательные работы (назначаются на срок от 40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до 160 часов; они заключаются в выполнении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р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абот, посильных для несовершеннолетнего, и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исполняются в свободное от основной работы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или учебы время)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1864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20688"/>
            <a:ext cx="7534883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800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88</a:t>
            </a:r>
          </a:p>
          <a:p>
            <a:r>
              <a:rPr lang="ru-RU" sz="2800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Виды наказаний,</a:t>
            </a:r>
          </a:p>
          <a:p>
            <a:r>
              <a:rPr lang="ru-RU" sz="2800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назначаемых несовершеннолетним</a:t>
            </a:r>
            <a:endParaRPr lang="ru-RU" sz="2800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8178" y="2204864"/>
            <a:ext cx="7967438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Исправительные работы (их назначают на срок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до одного года)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АРЕСТ (его могут назначить только с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шестнадцатилетнего возраста на срок от одного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до четырёх месяцев)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ЛИШЕНИЕ СВОБОДЫ НА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ОПРЕДЕЛЁННЫЙ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СРОК ( не более десяти лет)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619" y="4198982"/>
            <a:ext cx="2981325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4474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4944" y="476672"/>
            <a:ext cx="6944016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Принудительные меры</a:t>
            </a:r>
          </a:p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воспитательного воздействия: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62775" y="1446803"/>
            <a:ext cx="7920880" cy="5185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предупреждение;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передача под надзор родителей или заменяющих их лиц, либо специализированного государственного органа;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возложение обязанности загладить причиненный вред;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ограничение досуга и установление особых требований к поведению несовершеннолетнего.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095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3989" y="548680"/>
            <a:ext cx="79928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Принудительные меры</a:t>
            </a:r>
          </a:p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воспитательного воздействия: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1700808"/>
            <a:ext cx="8427372" cy="45391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систематического неисполнения</a:t>
            </a:r>
          </a:p>
          <a:p>
            <a:pPr>
              <a:lnSpc>
                <a:spcPct val="150000"/>
              </a:lnSpc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несовершеннолетними принудительной меры</a:t>
            </a:r>
          </a:p>
          <a:p>
            <a:pPr>
              <a:lnSpc>
                <a:spcPct val="150000"/>
              </a:lnSpc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воспитательного воздействия эта мера по </a:t>
            </a:r>
          </a:p>
          <a:p>
            <a:pPr>
              <a:lnSpc>
                <a:spcPct val="150000"/>
              </a:lnSpc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представлению специализированного </a:t>
            </a:r>
          </a:p>
          <a:p>
            <a:pPr>
              <a:lnSpc>
                <a:spcPct val="150000"/>
              </a:lnSpc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государственного органа отменяется, и материалы</a:t>
            </a:r>
          </a:p>
          <a:p>
            <a:pPr>
              <a:lnSpc>
                <a:spcPct val="150000"/>
              </a:lnSpc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направляются для привлечения несовершеннолетнего</a:t>
            </a:r>
          </a:p>
          <a:p>
            <a:pPr>
              <a:lnSpc>
                <a:spcPct val="150000"/>
              </a:lnSpc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уголовной ответственности.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72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476672"/>
            <a:ext cx="7289688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ОБЯЗАТЕЛЬНЫЕ и ИСПРАВИТЕЛЬНЫЕ</a:t>
            </a:r>
          </a:p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1696201"/>
            <a:ext cx="8219751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buAutoNum type="arabicPeriod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Обязательные работы назначаются на срок от 40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до 160 часов, заключаются в выполнении работ,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посильных для несовершеннолетнего, и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исполняются им в свободное от учебы или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основной работы время.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Продолжительность исполнения данного вида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наказания лицами в возрасте до 15 лет не может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превышать 2-х часов в день, а лицами в возрасте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от 15 до 16 лет – трех часов в день.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689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620688"/>
            <a:ext cx="81369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Принудительные меры</a:t>
            </a:r>
          </a:p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воспитательного воздействия: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2204864"/>
            <a:ext cx="79208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 startAt="2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Исправительные работы назначаются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несовершеннолетним осужденным на срок до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одного года.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9507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772392"/>
            <a:ext cx="232826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228.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7544" y="1368567"/>
            <a:ext cx="8352928" cy="39703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Незаконное приобретение, хранение, перевозка, изготовление, переработка наркотических средств, психотропных веществ или их аналогов, </a:t>
            </a:r>
          </a:p>
          <a:p>
            <a:r>
              <a:rPr lang="ru-RU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незаконное приобретение, хранение, перевозка растений, содержащих наркотические средства или психотропные вещества, либо их</a:t>
            </a:r>
          </a:p>
          <a:p>
            <a:r>
              <a:rPr lang="ru-RU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частей, содержащих наркотические средства или психотропные вещества</a:t>
            </a:r>
          </a:p>
          <a:p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914381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772392"/>
            <a:ext cx="259757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228.1.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7544" y="1368567"/>
            <a:ext cx="8352928" cy="39703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Незаконное производство, сбыт или пересылка наркотических средств, психотропных веществ или их аналогов, </a:t>
            </a:r>
          </a:p>
          <a:p>
            <a:r>
              <a:rPr lang="ru-RU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незаконные сбыт или пересылка растений, содержащих наркотические средства или психотропные вещества, либо их</a:t>
            </a:r>
          </a:p>
          <a:p>
            <a:r>
              <a:rPr lang="ru-RU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частей, содержащих наркотические средства или психотропные вещества</a:t>
            </a:r>
          </a:p>
          <a:p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638904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772392"/>
            <a:ext cx="232826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229.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7544" y="1368567"/>
            <a:ext cx="8352928" cy="310854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Хищение либо вымогательство наркотических средств или психотропных веществ а также растений, содержащих наркотические средства или психотропные вещества, либо их</a:t>
            </a:r>
          </a:p>
          <a:p>
            <a:r>
              <a:rPr lang="ru-RU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частей, содержащих наркотические средства или психотропные вещества</a:t>
            </a:r>
          </a:p>
          <a:p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63890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700808"/>
            <a:ext cx="7992888" cy="2600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Уголовному кодексу Российской Федерации преступление – это осознанно совершенное общественно опасное деяние, запрещенное кодексом под угрозой наказания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908720"/>
            <a:ext cx="7848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ПРЕСТУПЛЕНИЯ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062" y="4280375"/>
            <a:ext cx="1562100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3297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772392"/>
            <a:ext cx="232826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230.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7544" y="1368567"/>
            <a:ext cx="8352928" cy="130567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Склонение к потреблению наркотических средств, психотропных веществ или их аналогов.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2488" y="2996952"/>
            <a:ext cx="232826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231.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32263" y="3789040"/>
            <a:ext cx="8000177" cy="19520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Незаконное культивирование растений, содержащих наркотические средства или психотропные вещества либо их </a:t>
            </a:r>
            <a:r>
              <a:rPr lang="ru-RU" sz="28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прекурсоры</a:t>
            </a:r>
            <a:r>
              <a:rPr lang="ru-RU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6389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692696"/>
            <a:ext cx="8696611" cy="526297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Помни! </a:t>
            </a:r>
          </a:p>
          <a:p>
            <a:pPr>
              <a:lnSpc>
                <a:spcPct val="150000"/>
              </a:lnSpc>
            </a:pPr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Незнание закона – не освобождает</a:t>
            </a:r>
          </a:p>
          <a:p>
            <a:pPr>
              <a:lnSpc>
                <a:spcPct val="150000"/>
              </a:lnSpc>
            </a:pP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 ответственности за совершенное</a:t>
            </a:r>
          </a:p>
          <a:p>
            <a:pPr>
              <a:lnSpc>
                <a:spcPct val="150000"/>
              </a:lnSpc>
            </a:pPr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Правонарушение</a:t>
            </a:r>
          </a:p>
          <a:p>
            <a:pPr>
              <a:lnSpc>
                <a:spcPct val="150000"/>
              </a:lnSpc>
            </a:pP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800" b="1" cap="all" spc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прежде </a:t>
            </a:r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чем совершить преступление – </a:t>
            </a:r>
          </a:p>
          <a:p>
            <a:pPr>
              <a:lnSpc>
                <a:spcPct val="150000"/>
              </a:lnSpc>
            </a:pPr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Подумай о своем будущем, о своих</a:t>
            </a:r>
          </a:p>
          <a:p>
            <a:pPr>
              <a:lnSpc>
                <a:spcPct val="150000"/>
              </a:lnSpc>
            </a:pP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Близких…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264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2060848"/>
            <a:ext cx="856895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87. Уголовная ответственность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несовершеннолетних</a:t>
            </a:r>
          </a:p>
          <a:p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Несовершеннолетними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признаются лица, которым ко времени совершения преступления исполнилось четырнадцать, но не исполнилось восемнадцати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лет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531837"/>
            <a:ext cx="8568952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несовершеннолетних </a:t>
            </a:r>
          </a:p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УК РФ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540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2220" y="692696"/>
            <a:ext cx="856895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87. Уголовная ответственность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несовершеннолетних</a:t>
            </a:r>
          </a:p>
          <a:p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	К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несовершеннолетним, совершившим преступления, могут быть применены принудительные меры воспитательного воздействия либо им может быть назначено наказание, а при освобождении от наказания судом они могут быть также помещены в специальное учебно-воспитательное учреждение закрытого типа органа управления образованием.(часть вторая в ред. Федерального закона от 08.12.2003 N 162-ФЗ)</a:t>
            </a:r>
          </a:p>
        </p:txBody>
      </p:sp>
    </p:spTree>
    <p:extLst>
      <p:ext uri="{BB962C8B-B14F-4D97-AF65-F5344CB8AC3E}">
        <p14:creationId xmlns:p14="http://schemas.microsoft.com/office/powerpoint/2010/main" val="1770284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620688"/>
            <a:ext cx="82089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ПРЕСТУПЛЕНИЯ ПОДРАЗДЕЛЯЮТ НА: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484784"/>
            <a:ext cx="7560840" cy="4539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Небольшой тяжести (до 2-х лет лишения свободы;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Средней тяжести (до 5-ти лет лишения свободы);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Тяжкие (до 10-ти лет лишения свободы);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Особо тяжкие (более 10-ти лет лишения свободы или ещё более строгое)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216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50713" y="1340768"/>
            <a:ext cx="6682086" cy="389286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Уголовный кодекс</a:t>
            </a:r>
          </a:p>
          <a:p>
            <a:pPr algn="ctr">
              <a:lnSpc>
                <a:spcPct val="150000"/>
              </a:lnSpc>
            </a:pPr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устанавливает возраст, </a:t>
            </a:r>
          </a:p>
          <a:p>
            <a:pPr algn="ctr">
              <a:lnSpc>
                <a:spcPct val="150000"/>
              </a:lnSpc>
            </a:pPr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достижении которого</a:t>
            </a:r>
          </a:p>
          <a:p>
            <a:pPr algn="ctr">
              <a:lnSpc>
                <a:spcPct val="150000"/>
              </a:lnSpc>
            </a:pPr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несовершеннолетний может </a:t>
            </a:r>
          </a:p>
          <a:p>
            <a:pPr algn="ctr">
              <a:lnSpc>
                <a:spcPct val="150000"/>
              </a:lnSpc>
            </a:pPr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подлежать уголовной </a:t>
            </a:r>
          </a:p>
          <a:p>
            <a:pPr algn="ctr">
              <a:lnSpc>
                <a:spcPct val="150000"/>
              </a:lnSpc>
            </a:pPr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ответственности, - 16 лет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98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7273" y="898842"/>
            <a:ext cx="79928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отдельных случаях, когда совершено серьезное преступление, общественная опасность которого может быть осознана в более раннем возрасте, уголовной ответственности подлежат лица, достигшие ко времени совершения преступления 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 лет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437112"/>
            <a:ext cx="2114550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5989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548680"/>
            <a:ext cx="835292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Лица, достигшие ко времени совершения преступления 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четырнадцатилетнего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возраста, подлежат уголовной ответственности за: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убийство;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умышленное причинение тяжкого вреда здоровью, умышленное причинение средней тяжести вреда здоровью;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похищение человека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изнасилование;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насильственные действия сексуального характера;</a:t>
            </a:r>
          </a:p>
        </p:txBody>
      </p:sp>
    </p:spTree>
    <p:extLst>
      <p:ext uri="{BB962C8B-B14F-4D97-AF65-F5344CB8AC3E}">
        <p14:creationId xmlns:p14="http://schemas.microsoft.com/office/powerpoint/2010/main" val="2663227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76672"/>
            <a:ext cx="828092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Лица, достигшие ко времени совершения преступления 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четырнадцатилетнего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возраста, подлежат уголовной ответственности за: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кражу; грабёж;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разбой;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вымогательство,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неправомерное завладение автомобилем или иным транспортным средством без цели хищения, умышленное уничтожение или повреждение имущества и другие.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56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105</TotalTime>
  <Words>726</Words>
  <Application>Microsoft Office PowerPoint</Application>
  <PresentationFormat>Экран (4:3)</PresentationFormat>
  <Paragraphs>120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</dc:creator>
  <cp:lastModifiedBy>Наталья</cp:lastModifiedBy>
  <cp:revision>11</cp:revision>
  <dcterms:created xsi:type="dcterms:W3CDTF">2014-10-16T18:59:09Z</dcterms:created>
  <dcterms:modified xsi:type="dcterms:W3CDTF">2014-10-16T20:44:55Z</dcterms:modified>
</cp:coreProperties>
</file>