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5"/>
  </p:notesMasterIdLst>
  <p:sldIdLst>
    <p:sldId id="277" r:id="rId2"/>
    <p:sldId id="276" r:id="rId3"/>
    <p:sldId id="275" r:id="rId4"/>
    <p:sldId id="257" r:id="rId5"/>
    <p:sldId id="258" r:id="rId6"/>
    <p:sldId id="259" r:id="rId7"/>
    <p:sldId id="260" r:id="rId8"/>
    <p:sldId id="261" r:id="rId9"/>
    <p:sldId id="266" r:id="rId10"/>
    <p:sldId id="267" r:id="rId11"/>
    <p:sldId id="271" r:id="rId12"/>
    <p:sldId id="274" r:id="rId13"/>
    <p:sldId id="27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76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66B7CA-C098-4091-8483-6AD0590B56AB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4DB058-8541-4DEB-8B76-D85310C12E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30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DB058-8541-4DEB-8B76-D85310C12E6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0300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335" y="980728"/>
            <a:ext cx="9168335" cy="5157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82513" y="57398"/>
            <a:ext cx="735464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ИСЧЕЗАЮЩИЙ </a:t>
            </a:r>
            <a:r>
              <a:rPr lang="ru-RU" sz="5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КОВЧЕГ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79913" y="6268193"/>
            <a:ext cx="53640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Елизавета </a:t>
            </a:r>
            <a:r>
              <a:rPr lang="ru-RU" sz="2800" b="1" spc="5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Кучумова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5" name="9e5076523b243b0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488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320">
        <p:fade/>
      </p:transition>
    </mc:Choice>
    <mc:Fallback xmlns="">
      <p:transition spd="med" advTm="632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5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76672"/>
            <a:ext cx="8712968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rgbClr val="002060"/>
                </a:solidFill>
                <a:latin typeface="+mj-lt"/>
              </a:rPr>
              <a:t>Каждое животное делает нашу планету богаче и красивее. </a:t>
            </a:r>
            <a:endParaRPr lang="ru-RU" sz="2600" b="1" dirty="0" smtClean="0">
              <a:solidFill>
                <a:srgbClr val="002060"/>
              </a:solidFill>
              <a:latin typeface="+mj-lt"/>
            </a:endParaRPr>
          </a:p>
          <a:p>
            <a:pPr algn="ctr"/>
            <a:r>
              <a:rPr lang="ru-RU" sz="2600" b="1" dirty="0" smtClean="0">
                <a:solidFill>
                  <a:srgbClr val="002060"/>
                </a:solidFill>
                <a:latin typeface="+mj-lt"/>
              </a:rPr>
              <a:t>Все </a:t>
            </a:r>
            <a:r>
              <a:rPr lang="ru-RU" sz="2600" b="1" dirty="0">
                <a:solidFill>
                  <a:srgbClr val="002060"/>
                </a:solidFill>
                <a:latin typeface="+mj-lt"/>
              </a:rPr>
              <a:t>организмы на Земле нужны биосфере, и, если мы их теряем, то навсегда. </a:t>
            </a:r>
          </a:p>
          <a:p>
            <a:pPr algn="ctr"/>
            <a:r>
              <a:rPr lang="ru-RU" sz="2600" b="1" dirty="0">
                <a:solidFill>
                  <a:srgbClr val="002060"/>
                </a:solidFill>
                <a:latin typeface="+mj-lt"/>
              </a:rPr>
              <a:t>Предлагаем познакомиться с теми видами, </a:t>
            </a:r>
            <a:endParaRPr lang="ru-RU" sz="2600" b="1" dirty="0" smtClean="0">
              <a:solidFill>
                <a:srgbClr val="002060"/>
              </a:solidFill>
              <a:latin typeface="+mj-lt"/>
            </a:endParaRPr>
          </a:p>
          <a:p>
            <a:pPr algn="ctr"/>
            <a:r>
              <a:rPr lang="ru-RU" sz="2600" b="1" dirty="0" smtClean="0">
                <a:solidFill>
                  <a:srgbClr val="C00000"/>
                </a:solidFill>
                <a:latin typeface="+mj-lt"/>
              </a:rPr>
              <a:t>кому </a:t>
            </a:r>
            <a:r>
              <a:rPr lang="ru-RU" sz="2600" b="1" dirty="0">
                <a:solidFill>
                  <a:srgbClr val="C00000"/>
                </a:solidFill>
                <a:latin typeface="+mj-lt"/>
              </a:rPr>
              <a:t>сегодня грозит вымирание. </a:t>
            </a:r>
          </a:p>
          <a:p>
            <a:pPr algn="ctr"/>
            <a:r>
              <a:rPr lang="ru-RU" sz="2600" b="1" dirty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ru-RU" sz="2600" b="1" dirty="0" smtClean="0">
                <a:solidFill>
                  <a:srgbClr val="002060"/>
                </a:solidFill>
                <a:latin typeface="+mj-lt"/>
              </a:rPr>
              <a:t>Фотография </a:t>
            </a:r>
            <a:r>
              <a:rPr lang="ru-RU" sz="2600" b="1" dirty="0">
                <a:solidFill>
                  <a:srgbClr val="002060"/>
                </a:solidFill>
                <a:latin typeface="+mj-lt"/>
              </a:rPr>
              <a:t>животного, которое находится на грани исчезновения,  разложили по пикселям - сколько животных осталось в </a:t>
            </a:r>
            <a:r>
              <a:rPr lang="ru-RU" sz="2600" b="1" dirty="0" smtClean="0">
                <a:solidFill>
                  <a:srgbClr val="002060"/>
                </a:solidFill>
                <a:latin typeface="+mj-lt"/>
              </a:rPr>
              <a:t>мире столько пикселей и на фото.</a:t>
            </a:r>
            <a:endParaRPr lang="ru-RU" sz="2600" b="1" dirty="0">
              <a:solidFill>
                <a:srgbClr val="002060"/>
              </a:solidFill>
              <a:latin typeface="+mj-lt"/>
            </a:endParaRPr>
          </a:p>
          <a:p>
            <a:pPr algn="ctr"/>
            <a:r>
              <a:rPr lang="ru-RU" sz="2600" b="1" dirty="0">
                <a:solidFill>
                  <a:srgbClr val="002060"/>
                </a:solidFill>
                <a:latin typeface="+mj-lt"/>
              </a:rPr>
              <a:t> Некоторых животных просто не узнать, поэтому рядом фотография </a:t>
            </a:r>
            <a:r>
              <a:rPr lang="ru-RU" sz="2600" b="1" dirty="0">
                <a:solidFill>
                  <a:srgbClr val="C00000"/>
                </a:solidFill>
                <a:latin typeface="+mj-lt"/>
              </a:rPr>
              <a:t>животного</a:t>
            </a:r>
            <a:r>
              <a:rPr lang="ru-RU" sz="2600" b="1" dirty="0">
                <a:solidFill>
                  <a:srgbClr val="002060"/>
                </a:solidFill>
                <a:latin typeface="+mj-lt"/>
              </a:rPr>
              <a:t>, которое </a:t>
            </a:r>
            <a:r>
              <a:rPr lang="ru-RU" sz="2600" b="1" dirty="0">
                <a:solidFill>
                  <a:srgbClr val="C00000"/>
                </a:solidFill>
                <a:latin typeface="+mj-lt"/>
              </a:rPr>
              <a:t>не находилось бы на грани исчезновения если бы человек вёл себя разумно! </a:t>
            </a:r>
          </a:p>
          <a:p>
            <a:pPr algn="ctr"/>
            <a:r>
              <a:rPr lang="ru-RU" sz="2600" b="1" dirty="0">
                <a:solidFill>
                  <a:srgbClr val="002060"/>
                </a:solidFill>
                <a:latin typeface="+mj-lt"/>
              </a:rPr>
              <a:t>Наше видео наглядно демонстрирует плачевную ситуацию некоторых видов. </a:t>
            </a:r>
          </a:p>
        </p:txBody>
      </p:sp>
    </p:spTree>
    <p:extLst>
      <p:ext uri="{BB962C8B-B14F-4D97-AF65-F5344CB8AC3E}">
        <p14:creationId xmlns:p14="http://schemas.microsoft.com/office/powerpoint/2010/main" val="110916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2407">
        <p:fade/>
      </p:transition>
    </mc:Choice>
    <mc:Fallback xmlns="">
      <p:transition spd="med" advTm="1240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09" r="16667"/>
          <a:stretch/>
        </p:blipFill>
        <p:spPr bwMode="auto">
          <a:xfrm>
            <a:off x="107503" y="1403668"/>
            <a:ext cx="4464494" cy="4281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5" r="15545"/>
          <a:stretch/>
        </p:blipFill>
        <p:spPr bwMode="auto">
          <a:xfrm>
            <a:off x="4456926" y="1407714"/>
            <a:ext cx="4647965" cy="4281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116632"/>
            <a:ext cx="8352928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Ирбис, или снежный барс, или снежный леопард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-2" y="5842337"/>
            <a:ext cx="91439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По </a:t>
            </a:r>
            <a:r>
              <a:rPr lang="ru-RU" sz="2000" b="1" dirty="0">
                <a:solidFill>
                  <a:srgbClr val="002060"/>
                </a:solidFill>
              </a:rPr>
              <a:t>разным данным, на территории </a:t>
            </a:r>
            <a:r>
              <a:rPr lang="ru-RU" sz="2000" b="1" dirty="0">
                <a:solidFill>
                  <a:srgbClr val="C00000"/>
                </a:solidFill>
              </a:rPr>
              <a:t>России</a:t>
            </a:r>
            <a:r>
              <a:rPr lang="ru-RU" sz="2000" b="1" dirty="0">
                <a:solidFill>
                  <a:srgbClr val="002060"/>
                </a:solidFill>
              </a:rPr>
              <a:t> существует примерно </a:t>
            </a:r>
            <a:r>
              <a:rPr lang="ru-RU" sz="2000" b="1" dirty="0">
                <a:solidFill>
                  <a:srgbClr val="C00000"/>
                </a:solidFill>
              </a:rPr>
              <a:t>70–90 ирбисов</a:t>
            </a:r>
            <a:r>
              <a:rPr lang="ru-RU" sz="2000" b="1" dirty="0">
                <a:solidFill>
                  <a:srgbClr val="002060"/>
                </a:solidFill>
              </a:rPr>
              <a:t>, по предположениям учёных, </a:t>
            </a:r>
            <a:r>
              <a:rPr lang="ru-RU" sz="2000" b="1" dirty="0">
                <a:solidFill>
                  <a:srgbClr val="C00000"/>
                </a:solidFill>
              </a:rPr>
              <a:t>в мире </a:t>
            </a:r>
            <a:r>
              <a:rPr lang="ru-RU" sz="2000" b="1" dirty="0">
                <a:solidFill>
                  <a:srgbClr val="002060"/>
                </a:solidFill>
              </a:rPr>
              <a:t>их порядка </a:t>
            </a:r>
            <a:r>
              <a:rPr lang="ru-RU" sz="2000" b="1" dirty="0" smtClean="0">
                <a:solidFill>
                  <a:srgbClr val="C00000"/>
                </a:solidFill>
              </a:rPr>
              <a:t>4000.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Одна </a:t>
            </a:r>
            <a:r>
              <a:rPr lang="ru-RU" sz="2000" b="1" dirty="0">
                <a:solidFill>
                  <a:srgbClr val="002060"/>
                </a:solidFill>
              </a:rPr>
              <a:t>из главных причин сокращения популяции — браконьерство</a:t>
            </a:r>
          </a:p>
        </p:txBody>
      </p:sp>
      <p:sp>
        <p:nvSpPr>
          <p:cNvPr id="7" name="Стрелка вправо 6"/>
          <p:cNvSpPr/>
          <p:nvPr/>
        </p:nvSpPr>
        <p:spPr>
          <a:xfrm>
            <a:off x="4139952" y="2968264"/>
            <a:ext cx="504056" cy="51999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620721" y="5013176"/>
            <a:ext cx="3672410" cy="67151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Помогите мне я исчезаю!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510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379">
        <p:fade/>
      </p:transition>
    </mc:Choice>
    <mc:Fallback xmlns="">
      <p:transition spd="med" advTm="1037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80728"/>
            <a:ext cx="7620000" cy="401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86000" y="558924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5127575"/>
            <a:ext cx="889248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Один </a:t>
            </a:r>
            <a:r>
              <a:rPr lang="ru-RU" sz="2000" b="1" dirty="0">
                <a:solidFill>
                  <a:srgbClr val="002060"/>
                </a:solidFill>
              </a:rPr>
              <a:t>из двух, наряду с белым, видов африканских носорогов. С 10 ноября 2013 года один из подвидов чёрного носорога, обитавший в Западной Африке (D. </a:t>
            </a:r>
            <a:r>
              <a:rPr lang="ru-RU" sz="2000" b="1" dirty="0" err="1">
                <a:solidFill>
                  <a:srgbClr val="002060"/>
                </a:solidFill>
              </a:rPr>
              <a:t>bicornis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err="1">
                <a:solidFill>
                  <a:srgbClr val="002060"/>
                </a:solidFill>
              </a:rPr>
              <a:t>longipes</a:t>
            </a:r>
            <a:r>
              <a:rPr lang="ru-RU" sz="2000" b="1" dirty="0">
                <a:solidFill>
                  <a:srgbClr val="002060"/>
                </a:solidFill>
              </a:rPr>
              <a:t>), официально объявлен вымершим</a:t>
            </a:r>
            <a:r>
              <a:rPr lang="ru-RU" sz="2000" b="1" dirty="0" smtClean="0">
                <a:solidFill>
                  <a:srgbClr val="002060"/>
                </a:solidFill>
              </a:rPr>
              <a:t>.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</a:rPr>
              <a:t>Численность - около </a:t>
            </a:r>
            <a:r>
              <a:rPr lang="ru-RU" sz="2000" b="1" dirty="0">
                <a:solidFill>
                  <a:srgbClr val="C00000"/>
                </a:solidFill>
              </a:rPr>
              <a:t>5000 особей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627784" y="188640"/>
            <a:ext cx="3650358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Чёрный носорог</a:t>
            </a:r>
            <a:endParaRPr lang="ru-RU" sz="3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4381800" y="2708267"/>
            <a:ext cx="504056" cy="51999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627784" y="4221088"/>
            <a:ext cx="3672410" cy="67151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Помогите мне я исчезаю!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162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989">
        <p:fade/>
      </p:transition>
    </mc:Choice>
    <mc:Fallback xmlns="">
      <p:transition spd="med" advTm="898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9079" y="1214359"/>
            <a:ext cx="4680520" cy="3991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252536" y="0"/>
            <a:ext cx="964907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Дальневосточный леопард, </a:t>
            </a:r>
            <a:endParaRPr lang="ru-RU" sz="3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(он же амурский </a:t>
            </a:r>
            <a:r>
              <a:rPr lang="ru-RU" sz="3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</a:t>
            </a:r>
            <a:r>
              <a:rPr lang="ru-RU" sz="3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восточносибирский)</a:t>
            </a:r>
            <a:endParaRPr lang="ru-RU" sz="3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6" r="23718"/>
          <a:stretch/>
        </p:blipFill>
        <p:spPr bwMode="auto">
          <a:xfrm>
            <a:off x="26233" y="1213548"/>
            <a:ext cx="4295396" cy="3981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6233" y="5373216"/>
            <a:ext cx="91033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О</a:t>
            </a:r>
            <a:r>
              <a:rPr lang="ru-RU" sz="2000" b="1" dirty="0" smtClean="0">
                <a:solidFill>
                  <a:srgbClr val="002060"/>
                </a:solidFill>
              </a:rPr>
              <a:t>битает </a:t>
            </a:r>
            <a:r>
              <a:rPr lang="ru-RU" sz="2000" b="1" dirty="0">
                <a:solidFill>
                  <a:srgbClr val="002060"/>
                </a:solidFill>
              </a:rPr>
              <a:t>на Дальнем </a:t>
            </a:r>
            <a:r>
              <a:rPr lang="ru-RU" sz="2000" b="1" dirty="0" smtClean="0">
                <a:solidFill>
                  <a:srgbClr val="002060"/>
                </a:solidFill>
              </a:rPr>
              <a:t>Востоке. Одни </a:t>
            </a:r>
            <a:r>
              <a:rPr lang="ru-RU" sz="2000" b="1" dirty="0">
                <a:solidFill>
                  <a:srgbClr val="002060"/>
                </a:solidFill>
              </a:rPr>
              <a:t>из самых редких больших кошек на Земле, 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>
                <a:solidFill>
                  <a:srgbClr val="002060"/>
                </a:solidFill>
              </a:rPr>
              <a:t>их популяция сократилась примерно до </a:t>
            </a:r>
            <a:r>
              <a:rPr lang="ru-RU" sz="2000" b="1" dirty="0">
                <a:solidFill>
                  <a:srgbClr val="C00000"/>
                </a:solidFill>
              </a:rPr>
              <a:t>120</a:t>
            </a:r>
            <a:r>
              <a:rPr lang="ru-RU" sz="2000" b="1" dirty="0">
                <a:solidFill>
                  <a:srgbClr val="002060"/>
                </a:solidFill>
              </a:rPr>
              <a:t> из-за </a:t>
            </a:r>
            <a:r>
              <a:rPr lang="ru-RU" sz="2000" b="1" dirty="0" smtClean="0">
                <a:solidFill>
                  <a:srgbClr val="002060"/>
                </a:solidFill>
              </a:rPr>
              <a:t>браконьерства. </a:t>
            </a:r>
            <a:r>
              <a:rPr lang="ru-RU" sz="2000" b="1" dirty="0">
                <a:solidFill>
                  <a:srgbClr val="002060"/>
                </a:solidFill>
              </a:rPr>
              <a:t>Уникально приспособленные к холодной погоде, 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>
                <a:solidFill>
                  <a:srgbClr val="002060"/>
                </a:solidFill>
              </a:rPr>
              <a:t>являются нелюдимыми животными, которых можно увидеть только благодаря </a:t>
            </a:r>
            <a:r>
              <a:rPr lang="ru-RU" sz="2000" b="1" dirty="0" err="1" smtClean="0">
                <a:solidFill>
                  <a:srgbClr val="002060"/>
                </a:solidFill>
              </a:rPr>
              <a:t>фотоловушкам</a:t>
            </a:r>
            <a:r>
              <a:rPr lang="ru-RU" sz="2000" b="1" dirty="0" smtClean="0">
                <a:solidFill>
                  <a:srgbClr val="002060"/>
                </a:solidFill>
              </a:rPr>
              <a:t>.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3817573" y="2986991"/>
            <a:ext cx="504056" cy="51999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981368" y="4574807"/>
            <a:ext cx="3672410" cy="67151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Помогите мне я исчезаю!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316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87">
        <p:fade/>
      </p:transition>
    </mc:Choice>
    <mc:Fallback xmlns="">
      <p:transition spd="med" advTm="1008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268760"/>
            <a:ext cx="4142843" cy="3547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21665"/>
            <a:ext cx="4717325" cy="3494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3" y="332656"/>
            <a:ext cx="875135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Аму́рский</a:t>
            </a:r>
            <a:r>
              <a:rPr lang="ru-RU" sz="3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тигр, </a:t>
            </a:r>
            <a:r>
              <a:rPr lang="ru-RU" sz="3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уссурийский тигр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5097958"/>
            <a:ext cx="914400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Обитает на юго-восточной </a:t>
            </a:r>
            <a:r>
              <a:rPr lang="ru-RU" sz="2000" b="1" dirty="0">
                <a:solidFill>
                  <a:srgbClr val="002060"/>
                </a:solidFill>
              </a:rPr>
              <a:t>территории России, берегах реки Амур, в Манчжурии и даже на территории КНДР.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Численность </a:t>
            </a:r>
            <a:r>
              <a:rPr lang="ru-RU" sz="2000" b="1" dirty="0">
                <a:solidFill>
                  <a:srgbClr val="002060"/>
                </a:solidFill>
              </a:rPr>
              <a:t>- около </a:t>
            </a:r>
            <a:r>
              <a:rPr lang="ru-RU" sz="2000" b="1" dirty="0">
                <a:solidFill>
                  <a:srgbClr val="C00000"/>
                </a:solidFill>
              </a:rPr>
              <a:t>450 особей</a:t>
            </a:r>
            <a:r>
              <a:rPr lang="ru-RU" sz="2000" b="1" dirty="0">
                <a:solidFill>
                  <a:srgbClr val="002060"/>
                </a:solidFill>
              </a:rPr>
              <a:t>.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Одна </a:t>
            </a:r>
            <a:r>
              <a:rPr lang="ru-RU" sz="2000" b="1" dirty="0">
                <a:solidFill>
                  <a:srgbClr val="002060"/>
                </a:solidFill>
              </a:rPr>
              <a:t>из главных причин сокращения популяции — браконьерство</a:t>
            </a:r>
          </a:p>
          <a:p>
            <a:endParaRPr lang="ru-RU" dirty="0"/>
          </a:p>
        </p:txBody>
      </p:sp>
      <p:sp>
        <p:nvSpPr>
          <p:cNvPr id="7" name="Стрелка вправо 6"/>
          <p:cNvSpPr/>
          <p:nvPr/>
        </p:nvSpPr>
        <p:spPr>
          <a:xfrm>
            <a:off x="4283968" y="2697381"/>
            <a:ext cx="504056" cy="51999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627784" y="4221088"/>
            <a:ext cx="3672410" cy="67151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Помогите мне я исчезаю!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23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616">
        <p:fade/>
      </p:transition>
    </mc:Choice>
    <mc:Fallback xmlns="">
      <p:transition spd="med" advTm="961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015" y="980728"/>
            <a:ext cx="4668603" cy="4089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728" y="5157192"/>
            <a:ext cx="891988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Обитают на территории Пакистана и Восточного Ирана, в Центральной и Северной Индии, в Непале и Бутане, а также в Бангладеш и Мьянме. Популяция такого тигра </a:t>
            </a:r>
            <a:r>
              <a:rPr lang="ru-RU" b="1" dirty="0" smtClean="0">
                <a:solidFill>
                  <a:srgbClr val="C00000"/>
                </a:solidFill>
              </a:rPr>
              <a:t>менее 2,5 тысяч особей</a:t>
            </a:r>
            <a:r>
              <a:rPr lang="ru-RU" b="1" dirty="0" smtClean="0">
                <a:solidFill>
                  <a:srgbClr val="002060"/>
                </a:solidFill>
              </a:rPr>
              <a:t>, с вероятным риском уменьшения.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Полностью истреблен на территории Афганистана.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Одна </a:t>
            </a:r>
            <a:r>
              <a:rPr lang="ru-RU" b="1" dirty="0">
                <a:solidFill>
                  <a:srgbClr val="002060"/>
                </a:solidFill>
              </a:rPr>
              <a:t>из главных причин сокращения популяции — браконьерство</a:t>
            </a:r>
          </a:p>
          <a:p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13" y="980728"/>
            <a:ext cx="4283968" cy="4089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76649" y="206707"/>
            <a:ext cx="6120679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Бенгальский </a:t>
            </a:r>
            <a:r>
              <a:rPr lang="ru-RU" sz="3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тигр</a:t>
            </a:r>
            <a:endParaRPr lang="ru-RU" sz="3800" dirty="0"/>
          </a:p>
        </p:txBody>
      </p:sp>
      <p:sp>
        <p:nvSpPr>
          <p:cNvPr id="7" name="Стрелка вправо 6"/>
          <p:cNvSpPr/>
          <p:nvPr/>
        </p:nvSpPr>
        <p:spPr>
          <a:xfrm>
            <a:off x="3823225" y="2505660"/>
            <a:ext cx="504056" cy="51999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822685" y="4380000"/>
            <a:ext cx="3672410" cy="67151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Помогите мне я исчезаю!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130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68">
        <p:fade/>
      </p:transition>
    </mc:Choice>
    <mc:Fallback xmlns="">
      <p:transition spd="med" advTm="786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5787" y="1196752"/>
            <a:ext cx="4657038" cy="4064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1" y="5510476"/>
            <a:ext cx="87313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Черноногий хорек - единственный вид хорьков, обитающий в Северной Америке. С 1937 года в дикой природе не было замечено Черноногого хорька, а в 1974 году оно было занесено в список Истребленных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численность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около 300 особей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40" r="15358"/>
          <a:stretch/>
        </p:blipFill>
        <p:spPr bwMode="auto">
          <a:xfrm>
            <a:off x="34415" y="1196752"/>
            <a:ext cx="4158208" cy="4313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трелка вправо 2"/>
          <p:cNvSpPr/>
          <p:nvPr/>
        </p:nvSpPr>
        <p:spPr>
          <a:xfrm>
            <a:off x="3815916" y="2364998"/>
            <a:ext cx="504056" cy="51999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483768" y="116632"/>
            <a:ext cx="481734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Черноногий хорек </a:t>
            </a:r>
            <a:endParaRPr lang="ru-RU" sz="4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763688" y="4838964"/>
            <a:ext cx="3672410" cy="67151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Помогите мне я исчезаю!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53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389">
        <p:fade/>
      </p:transition>
    </mc:Choice>
    <mc:Fallback xmlns="">
      <p:transition spd="med" advTm="838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641" y="5635324"/>
            <a:ext cx="88933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обитают </a:t>
            </a:r>
            <a:r>
              <a:rPr lang="ru-RU" b="1" dirty="0">
                <a:solidFill>
                  <a:srgbClr val="002060"/>
                </a:solidFill>
              </a:rPr>
              <a:t>на </a:t>
            </a:r>
            <a:r>
              <a:rPr lang="ru-RU" b="1" dirty="0" err="1">
                <a:solidFill>
                  <a:srgbClr val="002060"/>
                </a:solidFill>
              </a:rPr>
              <a:t>Галапагосских</a:t>
            </a:r>
            <a:r>
              <a:rPr lang="ru-RU" b="1" dirty="0">
                <a:solidFill>
                  <a:srgbClr val="002060"/>
                </a:solidFill>
              </a:rPr>
              <a:t> островах, где температура очень низкая, и они встречаются с течениями Гумбольдта и Кромвеля. </a:t>
            </a:r>
            <a:r>
              <a:rPr lang="ru-RU" b="1" dirty="0" smtClean="0">
                <a:solidFill>
                  <a:srgbClr val="002060"/>
                </a:solidFill>
              </a:rPr>
              <a:t>находится </a:t>
            </a:r>
            <a:r>
              <a:rPr lang="ru-RU" b="1" dirty="0">
                <a:solidFill>
                  <a:srgbClr val="002060"/>
                </a:solidFill>
              </a:rPr>
              <a:t>на грани вымирания из-за множества климатических изменений, происходящих на </a:t>
            </a:r>
            <a:r>
              <a:rPr lang="ru-RU" b="1" dirty="0" smtClean="0">
                <a:solidFill>
                  <a:srgbClr val="002060"/>
                </a:solidFill>
              </a:rPr>
              <a:t>планете.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Численность </a:t>
            </a:r>
            <a:r>
              <a:rPr lang="ru-RU" b="1" dirty="0">
                <a:solidFill>
                  <a:srgbClr val="C00000"/>
                </a:solidFill>
              </a:rPr>
              <a:t>- около 2000 особей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63326" y="-15014"/>
            <a:ext cx="583499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Галапагосский</a:t>
            </a:r>
            <a:r>
              <a:rPr lang="ru-RU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пингвин</a:t>
            </a:r>
            <a:endParaRPr lang="ru-RU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54427"/>
            <a:ext cx="3168352" cy="4748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C:\Users\Boss\Downloads\c6827f1205c12f8209f03d6f3825b858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765236"/>
            <a:ext cx="3153926" cy="4726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трелка вправо 7"/>
          <p:cNvSpPr/>
          <p:nvPr/>
        </p:nvSpPr>
        <p:spPr>
          <a:xfrm>
            <a:off x="4330288" y="2608544"/>
            <a:ext cx="504056" cy="51999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995936" y="4952853"/>
            <a:ext cx="3672410" cy="67151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Помогите мне я исчезаю!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054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717">
        <p:fade/>
      </p:transition>
    </mc:Choice>
    <mc:Fallback xmlns="">
      <p:transition spd="med" advTm="771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10886" y="5157192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Единственная страна, где они в настоящее время встречаются в природе, - Китай </a:t>
            </a:r>
            <a:r>
              <a:rPr lang="ru-RU" b="1" dirty="0" smtClean="0">
                <a:solidFill>
                  <a:srgbClr val="002060"/>
                </a:solidFill>
              </a:rPr>
              <a:t>Основная </a:t>
            </a:r>
            <a:r>
              <a:rPr lang="ru-RU" b="1" dirty="0">
                <a:solidFill>
                  <a:srgbClr val="002060"/>
                </a:solidFill>
              </a:rPr>
              <a:t>причина </a:t>
            </a:r>
            <a:r>
              <a:rPr lang="ru-RU" b="1" dirty="0" smtClean="0">
                <a:solidFill>
                  <a:srgbClr val="002060"/>
                </a:solidFill>
              </a:rPr>
              <a:t>сокращения </a:t>
            </a:r>
            <a:r>
              <a:rPr lang="ru-RU" b="1" dirty="0">
                <a:solidFill>
                  <a:srgbClr val="002060"/>
                </a:solidFill>
              </a:rPr>
              <a:t>численности — </a:t>
            </a:r>
            <a:r>
              <a:rPr lang="ru-RU" b="1" dirty="0" smtClean="0">
                <a:solidFill>
                  <a:srgbClr val="002060"/>
                </a:solidFill>
              </a:rPr>
              <a:t>уничтожение </a:t>
            </a:r>
            <a:r>
              <a:rPr lang="ru-RU" b="1" dirty="0">
                <a:solidFill>
                  <a:srgbClr val="002060"/>
                </a:solidFill>
              </a:rPr>
              <a:t>естественной среды </a:t>
            </a:r>
            <a:r>
              <a:rPr lang="ru-RU" b="1" dirty="0" smtClean="0">
                <a:solidFill>
                  <a:srgbClr val="002060"/>
                </a:solidFill>
              </a:rPr>
              <a:t>обитания, </a:t>
            </a:r>
            <a:r>
              <a:rPr lang="ru-RU" b="1" dirty="0">
                <a:solidFill>
                  <a:srgbClr val="002060"/>
                </a:solidFill>
              </a:rPr>
              <a:t>вырубка </a:t>
            </a:r>
            <a:r>
              <a:rPr lang="ru-RU" b="1" dirty="0" smtClean="0">
                <a:solidFill>
                  <a:srgbClr val="002060"/>
                </a:solidFill>
              </a:rPr>
              <a:t>бамбука </a:t>
            </a:r>
            <a:r>
              <a:rPr lang="ru-RU" b="1" dirty="0" err="1" smtClean="0">
                <a:solidFill>
                  <a:srgbClr val="002060"/>
                </a:solidFill>
              </a:rPr>
              <a:t>ибраконьерство</a:t>
            </a:r>
            <a:r>
              <a:rPr lang="ru-RU" b="1" dirty="0">
                <a:solidFill>
                  <a:srgbClr val="002060"/>
                </a:solidFill>
              </a:rPr>
              <a:t>. В неволе панды размножаются редко, а родившиеся в зоопарках животные плохо адаптируются к жизни в дикой природе</a:t>
            </a:r>
            <a:r>
              <a:rPr lang="ru-RU" b="1" dirty="0" smtClean="0">
                <a:solidFill>
                  <a:srgbClr val="002060"/>
                </a:solidFill>
              </a:rPr>
              <a:t>. </a:t>
            </a:r>
            <a:r>
              <a:rPr lang="ru-RU" b="1" dirty="0">
                <a:solidFill>
                  <a:srgbClr val="C00000"/>
                </a:solidFill>
              </a:rPr>
              <a:t>Численность - 1864 особи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55776" y="20145"/>
            <a:ext cx="438331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Гигантская панда</a:t>
            </a:r>
          </a:p>
        </p:txBody>
      </p:sp>
      <p:pic>
        <p:nvPicPr>
          <p:cNvPr id="2051" name="Picture 3" descr="C:\Users\Boss\Downloads\40befcde7d58c37e1945475ebd2cf2f3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8002"/>
          <a:stretch/>
        </p:blipFill>
        <p:spPr bwMode="auto">
          <a:xfrm>
            <a:off x="179512" y="926100"/>
            <a:ext cx="4121527" cy="3807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Boss\Downloads\40befcde7d58c37e1945475ebd2cf2f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6" r="7611"/>
          <a:stretch/>
        </p:blipFill>
        <p:spPr bwMode="auto">
          <a:xfrm>
            <a:off x="4561114" y="926100"/>
            <a:ext cx="4174234" cy="3807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трелка вправо 8"/>
          <p:cNvSpPr/>
          <p:nvPr/>
        </p:nvSpPr>
        <p:spPr>
          <a:xfrm>
            <a:off x="4276766" y="2592370"/>
            <a:ext cx="504056" cy="51999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059832" y="4654691"/>
            <a:ext cx="3672410" cy="67151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Помогите мне я исчезаю!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348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973">
        <p:fade/>
      </p:transition>
    </mc:Choice>
    <mc:Fallback xmlns="">
      <p:transition spd="med" advTm="797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466" y="1124744"/>
            <a:ext cx="4373636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572000" y="569848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9"/>
          <a:stretch/>
        </p:blipFill>
        <p:spPr bwMode="auto">
          <a:xfrm>
            <a:off x="169673" y="1160221"/>
            <a:ext cx="4326222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332784" y="214640"/>
            <a:ext cx="506581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Индокитайский тигр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93689" y="5144484"/>
            <a:ext cx="864489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обитает в регионе Юго-Восточной Азии, включая Камбоджу, Лаос, Мьянму, Таиланд и Вьетнам. </a:t>
            </a:r>
            <a:r>
              <a:rPr lang="ru-RU" b="1" dirty="0" smtClean="0">
                <a:solidFill>
                  <a:srgbClr val="002060"/>
                </a:solidFill>
              </a:rPr>
              <a:t> Находится </a:t>
            </a:r>
            <a:r>
              <a:rPr lang="ru-RU" b="1" dirty="0">
                <a:solidFill>
                  <a:srgbClr val="002060"/>
                </a:solidFill>
              </a:rPr>
              <a:t>под угрозой </a:t>
            </a:r>
            <a:r>
              <a:rPr lang="ru-RU" b="1" dirty="0" smtClean="0">
                <a:solidFill>
                  <a:srgbClr val="002060"/>
                </a:solidFill>
              </a:rPr>
              <a:t>исчезновения. Причины </a:t>
            </a:r>
            <a:r>
              <a:rPr lang="ru-RU" b="1" dirty="0">
                <a:solidFill>
                  <a:srgbClr val="002060"/>
                </a:solidFill>
              </a:rPr>
              <a:t>— уничтожение природных </a:t>
            </a:r>
            <a:r>
              <a:rPr lang="ru-RU" b="1" dirty="0" smtClean="0">
                <a:solidFill>
                  <a:srgbClr val="002060"/>
                </a:solidFill>
              </a:rPr>
              <a:t>местообитаний, </a:t>
            </a:r>
            <a:r>
              <a:rPr lang="ru-RU" b="1" dirty="0">
                <a:solidFill>
                  <a:srgbClr val="002060"/>
                </a:solidFill>
              </a:rPr>
              <a:t>сокращение численности основных </a:t>
            </a:r>
            <a:r>
              <a:rPr lang="ru-RU" b="1" dirty="0" smtClean="0">
                <a:solidFill>
                  <a:srgbClr val="002060"/>
                </a:solidFill>
              </a:rPr>
              <a:t>кормов, </a:t>
            </a:r>
            <a:r>
              <a:rPr lang="ru-RU" b="1" dirty="0">
                <a:solidFill>
                  <a:srgbClr val="002060"/>
                </a:solidFill>
              </a:rPr>
              <a:t>— а также прямое истребление браконьерами</a:t>
            </a:r>
            <a:r>
              <a:rPr lang="ru-RU" b="1" dirty="0" smtClean="0">
                <a:solidFill>
                  <a:srgbClr val="002060"/>
                </a:solidFill>
              </a:rPr>
              <a:t>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Численность </a:t>
            </a:r>
            <a:r>
              <a:rPr lang="ru-RU" b="1" dirty="0">
                <a:solidFill>
                  <a:srgbClr val="C00000"/>
                </a:solidFill>
              </a:rPr>
              <a:t>- 600 - 650 </a:t>
            </a:r>
            <a:r>
              <a:rPr lang="ru-RU" b="1" dirty="0" smtClean="0">
                <a:solidFill>
                  <a:srgbClr val="C00000"/>
                </a:solidFill>
              </a:rPr>
              <a:t>особей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4276766" y="2592370"/>
            <a:ext cx="504056" cy="51999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250874" y="4221088"/>
            <a:ext cx="3672410" cy="67151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Помогите мне я исчезаю!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604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841">
        <p:fade/>
      </p:transition>
    </mc:Choice>
    <mc:Fallback xmlns="">
      <p:transition spd="med" advTm="884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 descr="C:\Users\Boss\Downloads\пума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3" r="6925"/>
          <a:stretch/>
        </p:blipFill>
        <p:spPr bwMode="auto">
          <a:xfrm>
            <a:off x="157605" y="1030899"/>
            <a:ext cx="4268380" cy="3406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7606" y="4941168"/>
            <a:ext cx="873487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Обитает </a:t>
            </a:r>
            <a:r>
              <a:rPr lang="ru-RU" b="1" dirty="0" err="1">
                <a:solidFill>
                  <a:srgbClr val="002060"/>
                </a:solidFill>
              </a:rPr>
              <a:t>Флоридская</a:t>
            </a:r>
            <a:r>
              <a:rPr lang="ru-RU" b="1" dirty="0">
                <a:solidFill>
                  <a:srgbClr val="002060"/>
                </a:solidFill>
              </a:rPr>
              <a:t> Пума в лесах и болотах южной Флориды в США</a:t>
            </a:r>
            <a:r>
              <a:rPr lang="ru-RU" b="1" dirty="0" smtClean="0">
                <a:solidFill>
                  <a:srgbClr val="002060"/>
                </a:solidFill>
              </a:rPr>
              <a:t>.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В </a:t>
            </a:r>
            <a:r>
              <a:rPr lang="ru-RU" b="1" dirty="0">
                <a:solidFill>
                  <a:srgbClr val="002060"/>
                </a:solidFill>
              </a:rPr>
              <a:t>1970-е годы </a:t>
            </a:r>
            <a:r>
              <a:rPr lang="ru-RU" b="1" dirty="0" smtClean="0">
                <a:solidFill>
                  <a:srgbClr val="002060"/>
                </a:solidFill>
              </a:rPr>
              <a:t>популяция</a:t>
            </a:r>
            <a:r>
              <a:rPr lang="ru-RU" b="1" dirty="0">
                <a:solidFill>
                  <a:srgbClr val="002060"/>
                </a:solidFill>
              </a:rPr>
              <a:t> </a:t>
            </a:r>
            <a:r>
              <a:rPr lang="ru-RU" b="1" dirty="0" err="1">
                <a:solidFill>
                  <a:srgbClr val="002060"/>
                </a:solidFill>
              </a:rPr>
              <a:t>флоридской</a:t>
            </a:r>
            <a:r>
              <a:rPr lang="ru-RU" b="1" dirty="0">
                <a:solidFill>
                  <a:srgbClr val="002060"/>
                </a:solidFill>
              </a:rPr>
              <a:t> пумы опустилась до критической отметки в 20 особей. После ряда принятых мер </a:t>
            </a:r>
            <a:r>
              <a:rPr lang="ru-RU" b="1" dirty="0" smtClean="0">
                <a:solidFill>
                  <a:srgbClr val="002060"/>
                </a:solidFill>
              </a:rPr>
              <a:t>это </a:t>
            </a:r>
            <a:r>
              <a:rPr lang="ru-RU" b="1" dirty="0">
                <a:solidFill>
                  <a:srgbClr val="002060"/>
                </a:solidFill>
              </a:rPr>
              <a:t>число возросло до 160 </a:t>
            </a:r>
            <a:r>
              <a:rPr lang="ru-RU" b="1" dirty="0" smtClean="0">
                <a:solidFill>
                  <a:srgbClr val="002060"/>
                </a:solidFill>
              </a:rPr>
              <a:t>особей.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Причиной</a:t>
            </a:r>
            <a:r>
              <a:rPr lang="ru-RU" b="1" dirty="0">
                <a:solidFill>
                  <a:srgbClr val="002060"/>
                </a:solidFill>
              </a:rPr>
              <a:t> вымирания пум стало, осушение болот, охота, отравления и скудность генетического </a:t>
            </a:r>
            <a:r>
              <a:rPr lang="ru-RU" b="1" dirty="0" smtClean="0">
                <a:solidFill>
                  <a:srgbClr val="002060"/>
                </a:solidFill>
              </a:rPr>
              <a:t>материала.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C00000"/>
                </a:solidFill>
              </a:rPr>
              <a:t>Популяция </a:t>
            </a:r>
            <a:r>
              <a:rPr lang="ru-RU" b="1" dirty="0">
                <a:solidFill>
                  <a:srgbClr val="C00000"/>
                </a:solidFill>
              </a:rPr>
              <a:t>— 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>
                <a:solidFill>
                  <a:srgbClr val="C00000"/>
                </a:solidFill>
              </a:rPr>
              <a:t>160 особей.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6" r="5523"/>
          <a:stretch/>
        </p:blipFill>
        <p:spPr bwMode="auto">
          <a:xfrm>
            <a:off x="4499992" y="1078604"/>
            <a:ext cx="4558050" cy="3358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051720" y="260648"/>
            <a:ext cx="447596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Флоридская</a:t>
            </a:r>
            <a:r>
              <a:rPr lang="ru-RU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пума</a:t>
            </a:r>
          </a:p>
        </p:txBody>
      </p:sp>
      <p:sp>
        <p:nvSpPr>
          <p:cNvPr id="6" name="Стрелка вправо 5"/>
          <p:cNvSpPr/>
          <p:nvPr/>
        </p:nvSpPr>
        <p:spPr>
          <a:xfrm>
            <a:off x="4276766" y="2592370"/>
            <a:ext cx="504056" cy="51999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692589" y="4294673"/>
            <a:ext cx="3672410" cy="67151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Помогите мне я исчезаю!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825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773">
        <p:fade/>
      </p:transition>
    </mc:Choice>
    <mc:Fallback xmlns="">
      <p:transition spd="med" advTm="877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692696"/>
            <a:ext cx="878497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Охрана вымирающих видов - это не просто вопрос благополучия нашей планеты, это вопрос выживания самого человечества. Каждый вид на Земле играет свою уникальную роль в </a:t>
            </a:r>
            <a:r>
              <a:rPr lang="ru-RU" sz="3200" b="1" dirty="0" smtClean="0">
                <a:solidFill>
                  <a:srgbClr val="C00000"/>
                </a:solidFill>
              </a:rPr>
              <a:t>экосистеме. </a:t>
            </a:r>
            <a:r>
              <a:rPr lang="ru-RU" sz="3200" b="1" dirty="0">
                <a:solidFill>
                  <a:srgbClr val="C00000"/>
                </a:solidFill>
              </a:rPr>
              <a:t>Поэтому важно сделать все возможное для защиты и сохранения этих видов. Давайте объединим усилия, чтобы остановить вымирание животных и растений, и сохранить биологическое разнообразие нашей планеты для будущих поколений. </a:t>
            </a:r>
            <a:endParaRPr lang="ru-RU" sz="32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Вместе </a:t>
            </a:r>
            <a:r>
              <a:rPr lang="ru-RU" sz="3200" b="1" dirty="0">
                <a:solidFill>
                  <a:srgbClr val="C00000"/>
                </a:solidFill>
              </a:rPr>
              <a:t>мы можем сделать мир лучше!</a:t>
            </a:r>
          </a:p>
        </p:txBody>
      </p:sp>
    </p:spTree>
    <p:extLst>
      <p:ext uri="{BB962C8B-B14F-4D97-AF65-F5344CB8AC3E}">
        <p14:creationId xmlns:p14="http://schemas.microsoft.com/office/powerpoint/2010/main" val="13548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9080">
        <p:fade/>
      </p:transition>
    </mc:Choice>
    <mc:Fallback xmlns="">
      <p:transition spd="med" advTm="1908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4295</TotalTime>
  <Words>561</Words>
  <Application>Microsoft Office PowerPoint</Application>
  <PresentationFormat>Экран (4:3)</PresentationFormat>
  <Paragraphs>58</Paragraphs>
  <Slides>13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Calibri</vt:lpstr>
      <vt:lpstr>Franklin Gothic Book</vt:lpstr>
      <vt:lpstr>Franklin Gothic Medium</vt:lpstr>
      <vt:lpstr>Wingdings 2</vt:lpstr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Марина Макеева</dc:creator>
  <cp:lastModifiedBy>Boss</cp:lastModifiedBy>
  <cp:revision>34</cp:revision>
  <dcterms:created xsi:type="dcterms:W3CDTF">2024-02-01T07:43:30Z</dcterms:created>
  <dcterms:modified xsi:type="dcterms:W3CDTF">2025-10-14T14:10:38Z</dcterms:modified>
</cp:coreProperties>
</file>