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sldIdLst>
    <p:sldId id="286" r:id="rId2"/>
    <p:sldId id="256" r:id="rId3"/>
    <p:sldId id="257" r:id="rId4"/>
    <p:sldId id="281" r:id="rId5"/>
    <p:sldId id="280" r:id="rId6"/>
    <p:sldId id="282" r:id="rId7"/>
    <p:sldId id="283" r:id="rId8"/>
    <p:sldId id="284" r:id="rId9"/>
    <p:sldId id="258" r:id="rId10"/>
    <p:sldId id="259" r:id="rId11"/>
    <p:sldId id="261" r:id="rId12"/>
    <p:sldId id="276" r:id="rId13"/>
    <p:sldId id="277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301" r:id="rId22"/>
    <p:sldId id="260" r:id="rId23"/>
    <p:sldId id="264" r:id="rId24"/>
    <p:sldId id="265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5" r:id="rId33"/>
    <p:sldId id="263" r:id="rId34"/>
    <p:sldId id="287" r:id="rId35"/>
    <p:sldId id="288" r:id="rId36"/>
    <p:sldId id="289" r:id="rId37"/>
    <p:sldId id="291" r:id="rId38"/>
    <p:sldId id="292" r:id="rId39"/>
    <p:sldId id="303" r:id="rId40"/>
    <p:sldId id="304" r:id="rId41"/>
    <p:sldId id="305" r:id="rId42"/>
    <p:sldId id="306" r:id="rId43"/>
    <p:sldId id="312" r:id="rId44"/>
    <p:sldId id="307" r:id="rId45"/>
    <p:sldId id="308" r:id="rId46"/>
    <p:sldId id="311" r:id="rId47"/>
    <p:sldId id="310" r:id="rId48"/>
    <p:sldId id="274" r:id="rId49"/>
    <p:sldId id="30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2540" autoAdjust="0"/>
  </p:normalViewPr>
  <p:slideViewPr>
    <p:cSldViewPr>
      <p:cViewPr varScale="1">
        <p:scale>
          <a:sx n="68" d="100"/>
          <a:sy n="68" d="100"/>
        </p:scale>
        <p:origin x="-146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40165-DAD4-4439-B8E1-E93B1E817C75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DE632-AB05-45C3-852B-8445B4715D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1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3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Многие брахманы считают: «Русский Север – прародина всего человечества»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Этрусские гробницы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Пиктография Идеография Иероглифы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79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58E09550-856C-4480-8331-F5E457F709CA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73E2C770-9A3C-4CD6-8F6E-D7D3230FF2C4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6764413C-26CE-42DB-9457-161797D6EE42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Заставки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E632-AB05-45C3-852B-8445B4715DE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41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A2D3A501-6A01-4CF5-AA60-876E178FE300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054EC4C3-7BEA-4EF5-9860-AB3848DAD7D4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8B02CFA-E664-47F3-A3D1-474DCDB2E4E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59E7689-4ED6-4D43-964B-D34833762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days.pravoslavie.ru/Images/ii1525&amp;1913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ays.pravoslavie.ru/Images/ii1233&amp;1867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hyperlink" Target="http://character.webzone.ru/isp_goblet103.htm" TargetMode="Externa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hyperlink" Target="http://character.webzone.ru/victor.htm" TargetMode="External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ays.pravoslavie.ru/Images/im466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116632"/>
            <a:ext cx="57241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День науки и творчества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15619" y="2959993"/>
            <a:ext cx="82322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>
                <a:ln/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Заседание секции русского языка и литературы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557"/>
            <a:ext cx="2740677" cy="269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33" y="4428066"/>
            <a:ext cx="2483768" cy="235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5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500174"/>
            <a:ext cx="4248472" cy="51691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«Откуда есть пошла письменность…»</a:t>
            </a:r>
            <a:endParaRPr lang="ru-RU" sz="4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008" y="1500174"/>
            <a:ext cx="4357148" cy="5169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3275856" cy="423918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131840" y="1772816"/>
            <a:ext cx="3068813" cy="39812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2636912"/>
            <a:ext cx="317513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Пиктография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1190913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Идеография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2044361"/>
            <a:ext cx="2010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Иероглифы</a:t>
            </a:r>
          </a:p>
        </p:txBody>
      </p:sp>
    </p:spTree>
    <p:extLst>
      <p:ext uri="{BB962C8B-B14F-4D97-AF65-F5344CB8AC3E}">
        <p14:creationId xmlns:p14="http://schemas.microsoft.com/office/powerpoint/2010/main" val="37306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3672408" cy="4104456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784" y="1340769"/>
            <a:ext cx="3888432" cy="410445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4860032" y="2996952"/>
            <a:ext cx="4164097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642918"/>
            <a:ext cx="7543800" cy="9144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Письменность на Руси в 9-10 веках</a:t>
            </a:r>
            <a:endParaRPr lang="ru-RU" b="1" i="1" dirty="0">
              <a:solidFill>
                <a:srgbClr val="92D050"/>
              </a:solidFill>
              <a:latin typeface="Constantia" pitchFamily="18" charset="0"/>
            </a:endParaRPr>
          </a:p>
        </p:txBody>
      </p:sp>
      <p:pic>
        <p:nvPicPr>
          <p:cNvPr id="1026" name="Picture 2" descr="C:\Documents and Settings\user\Рабочий стол\Письменность на Руси 9-10 век\pismennost_na_rusi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14488"/>
            <a:ext cx="607223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858280" cy="1285884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92D050"/>
                </a:solidFill>
                <a:latin typeface="Cambria" pitchFamily="18" charset="0"/>
              </a:rPr>
              <a:t>Эпоха византийского патриарха </a:t>
            </a:r>
            <a:r>
              <a:rPr lang="ru-RU" sz="4000" b="1" i="1" dirty="0" err="1" smtClean="0">
                <a:solidFill>
                  <a:srgbClr val="92D050"/>
                </a:solidFill>
                <a:latin typeface="Cambria" pitchFamily="18" charset="0"/>
              </a:rPr>
              <a:t>Фотия</a:t>
            </a:r>
            <a:r>
              <a:rPr lang="ru-RU" sz="4000" b="1" i="1" dirty="0" smtClean="0">
                <a:solidFill>
                  <a:srgbClr val="92D050"/>
                </a:solidFill>
                <a:latin typeface="Cambria" pitchFamily="18" charset="0"/>
              </a:rPr>
              <a:t> (60-е годы 9 века)</a:t>
            </a:r>
            <a:endParaRPr lang="ru-RU" sz="4000" b="1" i="1" dirty="0">
              <a:solidFill>
                <a:srgbClr val="92D050"/>
              </a:solidFill>
              <a:latin typeface="Cambria" pitchFamily="18" charset="0"/>
            </a:endParaRPr>
          </a:p>
        </p:txBody>
      </p:sp>
      <p:pic>
        <p:nvPicPr>
          <p:cNvPr id="2050" name="Picture 2" descr="C:\Documents and Settings\user\Рабочий стол\Письменность на Руси 9-10 век\Fotij.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3786214" cy="5143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14810" y="2000240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Руссы изменили «эллинскую и безбожную веру… на чистое христианское учение… и приняли пастыря и с великим тщанием исполняют христианские обряды»</a:t>
            </a:r>
          </a:p>
          <a:p>
            <a:pPr algn="r"/>
            <a:r>
              <a:rPr lang="ru-RU" sz="2400" dirty="0" smtClean="0">
                <a:solidFill>
                  <a:srgbClr val="92D050"/>
                </a:solidFill>
              </a:rPr>
              <a:t>(Из «Окружного послания») 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57752" y="571480"/>
            <a:ext cx="3929090" cy="542928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Кирилл задолго до того, как им была создана азбука, побывал в Крыму, в </a:t>
            </a:r>
            <a:r>
              <a:rPr lang="ru-RU" sz="2800" dirty="0" err="1" smtClean="0">
                <a:solidFill>
                  <a:srgbClr val="FFFF00"/>
                </a:solidFill>
                <a:latin typeface="Cambria" pitchFamily="18" charset="0"/>
              </a:rPr>
              <a:t>Карсуни</a:t>
            </a:r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 (Херсонесе) и привёз оттуда </a:t>
            </a:r>
            <a:r>
              <a:rPr lang="ru-RU" sz="2800" b="1" dirty="0" smtClean="0">
                <a:solidFill>
                  <a:srgbClr val="FFFF00"/>
                </a:solidFill>
                <a:latin typeface="Cambria" pitchFamily="18" charset="0"/>
              </a:rPr>
              <a:t>Евангелие</a:t>
            </a:r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Cambria" pitchFamily="18" charset="0"/>
              </a:rPr>
              <a:t>и</a:t>
            </a:r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Cambria" pitchFamily="18" charset="0"/>
              </a:rPr>
              <a:t>Псалтырь</a:t>
            </a:r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, написанные русскими буквами</a:t>
            </a:r>
            <a:b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endParaRPr lang="ru-RU" sz="280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286280" cy="589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Письменность на Руси 9-10 век\kr5-0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3958608" cy="6000768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Письменность на Руси 9-10 век\slav_pis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857232"/>
            <a:ext cx="450059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Письменность на Руси 9-10 век\image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714752"/>
            <a:ext cx="6072230" cy="2981327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Письменность на Руси 9-10 век\image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52"/>
            <a:ext cx="5986457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688" y="5715016"/>
            <a:ext cx="8858312" cy="91440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92D050"/>
                </a:solidFill>
              </a:rPr>
              <a:t>Договоры Игоря с Византией 944 г.</a:t>
            </a:r>
            <a:endParaRPr lang="ru-RU" sz="4800" dirty="0">
              <a:solidFill>
                <a:srgbClr val="92D050"/>
              </a:solidFill>
            </a:endParaRPr>
          </a:p>
        </p:txBody>
      </p:sp>
      <p:pic>
        <p:nvPicPr>
          <p:cNvPr id="6146" name="Picture 2" descr="C:\Documents and Settings\user\Рабочий стол\Письменность на Руси 9-10 век\00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857652" cy="4714908"/>
          </a:xfrm>
          <a:prstGeom prst="rect">
            <a:avLst/>
          </a:prstGeom>
          <a:noFill/>
        </p:spPr>
      </p:pic>
      <p:pic>
        <p:nvPicPr>
          <p:cNvPr id="6148" name="Picture 4" descr="C:\Documents and Settings\user\Рабочий стол\Письменность на Руси 9-10 век\108d24ba9c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14340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76672" y="0"/>
            <a:ext cx="10873208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  <a:latin typeface="Arial Narrow" pitchFamily="34" charset="0"/>
              </a:rPr>
              <a:t>         </a:t>
            </a:r>
            <a:r>
              <a:rPr lang="ru-RU" sz="5300" b="1" dirty="0" smtClean="0">
                <a:solidFill>
                  <a:srgbClr val="92D050"/>
                </a:solidFill>
                <a:latin typeface="Constantia" pitchFamily="18" charset="0"/>
              </a:rPr>
              <a:t>«Аз да буки, а там и науки…»</a:t>
            </a:r>
            <a:endParaRPr lang="ru-RU" sz="5300" b="1" dirty="0">
              <a:solidFill>
                <a:srgbClr val="92D050"/>
              </a:solidFill>
              <a:latin typeface="Constant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78581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2D050"/>
                </a:solidFill>
                <a:latin typeface="Cambria" pitchFamily="18" charset="0"/>
              </a:rPr>
              <a:t>Д.С.Лихачёв</a:t>
            </a:r>
            <a:endParaRPr lang="ru-RU" b="1" i="1" dirty="0">
              <a:solidFill>
                <a:srgbClr val="92D050"/>
              </a:solidFill>
              <a:latin typeface="Cambria" pitchFamily="18" charset="0"/>
            </a:endParaRPr>
          </a:p>
        </p:txBody>
      </p:sp>
      <p:pic>
        <p:nvPicPr>
          <p:cNvPr id="7170" name="Picture 2" descr="C:\Documents and Settings\user\Рабочий стол\Письменность на Руси 9-10 век\ef8b4169ed0354840c0e.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455" y="1071546"/>
            <a:ext cx="4403669" cy="5572163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Письменность на Руси 9-10 век\Lihache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3857652" cy="5160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715016"/>
            <a:ext cx="7543800" cy="9144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92D050"/>
                </a:solidFill>
                <a:latin typeface="Cambria" pitchFamily="18" charset="0"/>
              </a:rPr>
              <a:t>М.Н.Тихомиров</a:t>
            </a:r>
            <a:endParaRPr lang="ru-RU" b="1" i="1" dirty="0">
              <a:solidFill>
                <a:srgbClr val="92D050"/>
              </a:solidFill>
              <a:latin typeface="Cambria" pitchFamily="18" charset="0"/>
            </a:endParaRPr>
          </a:p>
        </p:txBody>
      </p:sp>
      <p:pic>
        <p:nvPicPr>
          <p:cNvPr id="8194" name="Picture 2" descr="C:\Documents and Settings\user\Рабочий стол\Письменность на Руси 9-10 век\Михаил_Николаевич_Тихомиров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50" y="142852"/>
            <a:ext cx="4025160" cy="5483086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Письменность на Руси 9-10 век\one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7466" y="214290"/>
            <a:ext cx="4139376" cy="5429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 t="24606"/>
          <a:stretch>
            <a:fillRect/>
          </a:stretch>
        </p:blipFill>
        <p:spPr>
          <a:xfrm>
            <a:off x="0" y="1"/>
            <a:ext cx="4214810" cy="250030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500306"/>
            <a:ext cx="4214810" cy="435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5860"/>
            <a:ext cx="5148064" cy="3143272"/>
          </a:xfrm>
        </p:spPr>
        <p:txBody>
          <a:bodyPr>
            <a:normAutofit/>
          </a:bodyPr>
          <a:lstStyle/>
          <a:p>
            <a:pPr marL="177800" indent="-177800">
              <a:buNone/>
            </a:pPr>
            <a:r>
              <a:rPr lang="ru-RU" sz="2000" b="0" dirty="0" smtClean="0"/>
              <a:t>       </a:t>
            </a:r>
            <a:r>
              <a:rPr lang="ru-RU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Первоначально жизненные пути братьев разошлись. </a:t>
            </a:r>
            <a:r>
              <a:rPr lang="ru-RU" sz="20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поступил на военную службу, продолжая семейную традицию, и сделал успешную военную карьеру. Он был высок ростом, красив лицом и крепок телом, характер имел волевой и горячий. Еще молодым человеком он отличился в военных действиях, и император пожаловал ему в управление </a:t>
            </a:r>
            <a:r>
              <a:rPr lang="ru-RU" sz="20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Стримонскую</a:t>
            </a:r>
            <a:r>
              <a:rPr lang="ru-RU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область, населенную славянами. </a:t>
            </a:r>
            <a:endParaRPr lang="ru-RU" sz="20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</a:rPr>
              <a:t>    Мефодий</a:t>
            </a:r>
          </a:p>
        </p:txBody>
      </p:sp>
      <p:pic>
        <p:nvPicPr>
          <p:cNvPr id="50181" name="Picture 5" descr="Мефодий Моравский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548680"/>
            <a:ext cx="3781654" cy="58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14282" y="4429132"/>
            <a:ext cx="478976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всех стали полной неожиданностью внезапный уход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отставку и принятие им монашеского пострига. «Не в мирских почестях благо нашей души», – говорил он. </a:t>
            </a:r>
          </a:p>
          <a:p>
            <a:pPr algn="l">
              <a:spcBef>
                <a:spcPct val="50000"/>
              </a:spcBef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50178" grpId="0"/>
      <p:bldP spid="71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4800600" cy="3312368"/>
          </a:xfrm>
        </p:spPr>
        <p:txBody>
          <a:bodyPr/>
          <a:lstStyle/>
          <a:p>
            <a:pPr marL="266700" indent="-266700" eaLnBrk="1" hangingPunct="1">
              <a:buFont typeface="Wingdings" pitchFamily="2" charset="2"/>
              <a:buNone/>
            </a:pPr>
            <a:r>
              <a:rPr lang="ru-RU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Константин же с самого начала пошел по ученой стезе. С детства он отличался слабым здоровьем, телесные упражнения и детские забавы его не интересовали, зато мальчик любил размышлять, читать и рано проявил способности ко всяким наукам. Он получил прекрасное образование в Константинополе. 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chemeClr val="tx2">
                    <a:lumMod val="90000"/>
                  </a:schemeClr>
                </a:solidFill>
              </a:rPr>
              <a:t>     </a:t>
            </a:r>
            <a:r>
              <a:rPr lang="ru-RU" b="1" i="1" dirty="0" smtClean="0">
                <a:solidFill>
                  <a:srgbClr val="92D050"/>
                </a:solidFill>
              </a:rPr>
              <a:t>Кирилл</a:t>
            </a:r>
          </a:p>
        </p:txBody>
      </p:sp>
      <p:sp>
        <p:nvSpPr>
          <p:cNvPr id="8194" name="Номер слайда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2F336A-428B-471A-9F9A-F0BA0014DD78}" type="slidenum">
              <a:rPr lang="ru-RU" smtClean="0"/>
              <a:pPr/>
              <a:t>24</a:t>
            </a:fld>
            <a:endParaRPr lang="ru-RU" smtClean="0"/>
          </a:p>
        </p:txBody>
      </p:sp>
      <p:pic>
        <p:nvPicPr>
          <p:cNvPr id="51205" name="Picture 5" descr="Кирилл, учитель Словенский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357166"/>
            <a:ext cx="4141124" cy="627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9968" y="3933056"/>
            <a:ext cx="46457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начала 850-х годов Константин начал миссионерскую деятельность в соседних странах, где проповедовал христианство. Поездки в Болгарию, Сирию и другие страны очень много дали Константину в плане изучения языков и культур этих народов. Так, он овладел древнееврейским письмом,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которым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воспользовался впоследствии при создании славянской азбуки.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P spid="51202" grpId="0"/>
      <p:bldP spid="81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4470501" y="1196752"/>
            <a:ext cx="4644008" cy="5112568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400" b="0" dirty="0" smtClean="0"/>
              <a:t>      </a:t>
            </a:r>
            <a:r>
              <a:rPr lang="ru-RU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известны две славянские азбуки: одна называется по имени Кирилла </a:t>
            </a:r>
            <a:r>
              <a:rPr lang="ru-RU" sz="24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кириллицей</a:t>
            </a:r>
            <a:r>
              <a:rPr lang="ru-RU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другая именуется     </a:t>
            </a:r>
            <a:r>
              <a:rPr lang="ru-RU" sz="24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глаголицей</a:t>
            </a:r>
            <a:r>
              <a:rPr lang="ru-RU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от слова «</a:t>
            </a:r>
            <a:r>
              <a:rPr lang="ru-RU" sz="24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глаголити</a:t>
            </a:r>
            <a:r>
              <a:rPr lang="ru-RU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то есть «говорить». Истоки буквенного состава кириллицы очевидны – это греческое письмо, использовавшееся в то время в Византийской империи. Прототип глаголических букв до сих пор не определен. На этот счет выдвигались разнообразные гипотезы</a:t>
            </a: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0"/>
            <a:ext cx="7498080" cy="90872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Две азбуки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4643437" cy="58578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  <p:bldP spid="481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2870200" cy="127592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</a:rPr>
              <a:t>Гипотезы</a:t>
            </a:r>
            <a:r>
              <a:rPr lang="ru-RU" b="1" i="1" dirty="0" smtClean="0">
                <a:solidFill>
                  <a:schemeClr val="tx2">
                    <a:lumMod val="9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отккрытая книг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6" name="AutoShape 14"/>
          <p:cNvSpPr>
            <a:spLocks noChangeArrowheads="1"/>
          </p:cNvSpPr>
          <p:nvPr/>
        </p:nvSpPr>
        <p:spPr bwMode="auto">
          <a:xfrm>
            <a:off x="5029200" y="2971800"/>
            <a:ext cx="3886200" cy="1371600"/>
          </a:xfrm>
          <a:prstGeom prst="cloudCallout">
            <a:avLst>
              <a:gd name="adj1" fmla="val -87296"/>
              <a:gd name="adj2" fmla="val -9016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b="1">
                <a:solidFill>
                  <a:schemeClr val="bg2"/>
                </a:solidFill>
                <a:latin typeface="Arial" charset="0"/>
              </a:rPr>
              <a:t>Кирилл и Мефодий создали именно глаголицу</a:t>
            </a:r>
          </a:p>
          <a:p>
            <a:endParaRPr lang="ru-RU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9167" name="AutoShape 15"/>
          <p:cNvSpPr>
            <a:spLocks noChangeArrowheads="1"/>
          </p:cNvSpPr>
          <p:nvPr/>
        </p:nvSpPr>
        <p:spPr bwMode="auto">
          <a:xfrm>
            <a:off x="3733800" y="228600"/>
            <a:ext cx="4953000" cy="1600200"/>
          </a:xfrm>
          <a:prstGeom prst="cloudCallout">
            <a:avLst>
              <a:gd name="adj1" fmla="val -63111"/>
              <a:gd name="adj2" fmla="val 5843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ru-RU" b="1">
                <a:solidFill>
                  <a:schemeClr val="bg2"/>
                </a:solidFill>
                <a:latin typeface="Arial" charset="0"/>
              </a:rPr>
              <a:t>глаголица развилась у славян естественным путем задолго до миссии Константина и Мефодия</a:t>
            </a:r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228600" y="4495800"/>
            <a:ext cx="5715000" cy="1752600"/>
          </a:xfrm>
          <a:prstGeom prst="cloudCallout">
            <a:avLst>
              <a:gd name="adj1" fmla="val -4917"/>
              <a:gd name="adj2" fmla="val -14954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ru-RU" b="1"/>
              <a:t> </a:t>
            </a:r>
            <a:r>
              <a:rPr lang="ru-RU" b="1">
                <a:solidFill>
                  <a:schemeClr val="bg2"/>
                </a:solidFill>
                <a:latin typeface="Arial" charset="0"/>
              </a:rPr>
              <a:t>глаголица - азбука,  созданная в результате индивидуального творчества ее</a:t>
            </a:r>
            <a:r>
              <a:rPr lang="ru-RU" b="1">
                <a:solidFill>
                  <a:schemeClr val="bg2"/>
                </a:solidFill>
              </a:rPr>
              <a:t> </a:t>
            </a:r>
            <a:r>
              <a:rPr lang="ru-RU" b="1">
                <a:solidFill>
                  <a:schemeClr val="bg2"/>
                </a:solidFill>
                <a:latin typeface="Arial" charset="0"/>
              </a:rPr>
              <a:t>составителей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 animBg="1"/>
      <p:bldP spid="49167" grpId="0" animBg="1"/>
      <p:bldP spid="491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               Кириллица</a:t>
            </a:r>
          </a:p>
        </p:txBody>
      </p:sp>
      <p:sp>
        <p:nvSpPr>
          <p:cNvPr id="14338" name="Номер слайда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91223D-FF2F-4E24-B6B5-F15CEC05EF77}" type="slidenum">
              <a:rPr lang="ru-RU" smtClean="0"/>
              <a:pPr/>
              <a:t>27</a:t>
            </a:fld>
            <a:endParaRPr lang="ru-RU" smtClean="0"/>
          </a:p>
        </p:txBody>
      </p:sp>
      <p:pic>
        <p:nvPicPr>
          <p:cNvPr id="14340" name="Picture 1031" descr="29-2004-138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>
          <a:xfrm>
            <a:off x="960120" y="188640"/>
            <a:ext cx="749808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Буквицы</a:t>
            </a:r>
          </a:p>
        </p:txBody>
      </p:sp>
      <p:sp>
        <p:nvSpPr>
          <p:cNvPr id="15362" name="Номер слайда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D14CE7-F062-42B9-B203-0AB8A01FC617}" type="slidenum">
              <a:rPr lang="ru-RU" smtClean="0"/>
              <a:pPr/>
              <a:t>28</a:t>
            </a:fld>
            <a:endParaRPr lang="ru-RU" smtClean="0"/>
          </a:p>
        </p:txBody>
      </p:sp>
      <p:pic>
        <p:nvPicPr>
          <p:cNvPr id="15364" name="Picture 3077" descr="Ж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343400"/>
            <a:ext cx="22098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080" descr="А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752600"/>
            <a:ext cx="130968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082" descr="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1752600"/>
            <a:ext cx="12795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084" descr="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752600"/>
            <a:ext cx="14176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086" descr="Г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1752600"/>
            <a:ext cx="20574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088" descr="Д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4343400"/>
            <a:ext cx="1322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090" descr="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90800" y="4343400"/>
            <a:ext cx="1101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092" descr="Е йотированное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67200" y="4343400"/>
            <a:ext cx="15573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1" name="Text Box 3093"/>
          <p:cNvSpPr txBox="1">
            <a:spLocks noChangeArrowheads="1"/>
          </p:cNvSpPr>
          <p:nvPr/>
        </p:nvSpPr>
        <p:spPr bwMode="auto">
          <a:xfrm>
            <a:off x="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А з ъ</a:t>
            </a:r>
          </a:p>
        </p:txBody>
      </p:sp>
      <p:sp>
        <p:nvSpPr>
          <p:cNvPr id="25622" name="Text Box 3094"/>
          <p:cNvSpPr txBox="1">
            <a:spLocks noChangeArrowheads="1"/>
          </p:cNvSpPr>
          <p:nvPr/>
        </p:nvSpPr>
        <p:spPr bwMode="auto">
          <a:xfrm>
            <a:off x="19812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Б у к и</a:t>
            </a:r>
          </a:p>
        </p:txBody>
      </p:sp>
      <p:sp>
        <p:nvSpPr>
          <p:cNvPr id="25623" name="Text Box 3095"/>
          <p:cNvSpPr txBox="1">
            <a:spLocks noChangeArrowheads="1"/>
          </p:cNvSpPr>
          <p:nvPr/>
        </p:nvSpPr>
        <p:spPr bwMode="auto">
          <a:xfrm>
            <a:off x="40386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В е д и</a:t>
            </a:r>
          </a:p>
        </p:txBody>
      </p:sp>
      <p:sp>
        <p:nvSpPr>
          <p:cNvPr id="25624" name="Text Box 3096"/>
          <p:cNvSpPr txBox="1">
            <a:spLocks noChangeArrowheads="1"/>
          </p:cNvSpPr>
          <p:nvPr/>
        </p:nvSpPr>
        <p:spPr bwMode="auto">
          <a:xfrm>
            <a:off x="62484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Глаголь</a:t>
            </a:r>
          </a:p>
        </p:txBody>
      </p:sp>
      <p:sp>
        <p:nvSpPr>
          <p:cNvPr id="25625" name="Text Box 3097"/>
          <p:cNvSpPr txBox="1">
            <a:spLocks noChangeArrowheads="1"/>
          </p:cNvSpPr>
          <p:nvPr/>
        </p:nvSpPr>
        <p:spPr bwMode="auto">
          <a:xfrm>
            <a:off x="0" y="62484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Д о б р о</a:t>
            </a:r>
          </a:p>
        </p:txBody>
      </p:sp>
      <p:sp>
        <p:nvSpPr>
          <p:cNvPr id="25626" name="Text Box 3098"/>
          <p:cNvSpPr txBox="1">
            <a:spLocks noChangeArrowheads="1"/>
          </p:cNvSpPr>
          <p:nvPr/>
        </p:nvSpPr>
        <p:spPr bwMode="auto">
          <a:xfrm>
            <a:off x="1905000" y="62484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Е с т ь</a:t>
            </a:r>
          </a:p>
        </p:txBody>
      </p:sp>
      <p:sp>
        <p:nvSpPr>
          <p:cNvPr id="25627" name="Text Box 3099"/>
          <p:cNvSpPr txBox="1">
            <a:spLocks noChangeArrowheads="1"/>
          </p:cNvSpPr>
          <p:nvPr/>
        </p:nvSpPr>
        <p:spPr bwMode="auto">
          <a:xfrm>
            <a:off x="4038600" y="62484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Е </a:t>
            </a:r>
            <a:r>
              <a:rPr lang="ru-RU" sz="1400" b="1"/>
              <a:t>йотированное</a:t>
            </a:r>
          </a:p>
        </p:txBody>
      </p:sp>
      <p:sp>
        <p:nvSpPr>
          <p:cNvPr id="25628" name="Text Box 3100"/>
          <p:cNvSpPr txBox="1">
            <a:spLocks noChangeArrowheads="1"/>
          </p:cNvSpPr>
          <p:nvPr/>
        </p:nvSpPr>
        <p:spPr bwMode="auto">
          <a:xfrm>
            <a:off x="6248400" y="62484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Ж и в е т 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/>
      <p:bldP spid="25621" grpId="0" animBg="1"/>
      <p:bldP spid="25622" grpId="0" animBg="1"/>
      <p:bldP spid="25623" grpId="0" animBg="1"/>
      <p:bldP spid="25624" grpId="0" animBg="1"/>
      <p:bldP spid="25625" grpId="0" animBg="1"/>
      <p:bldP spid="25626" grpId="0" animBg="1"/>
      <p:bldP spid="25627" grpId="0" animBg="1"/>
      <p:bldP spid="256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053"/>
          <p:cNvSpPr>
            <a:spLocks noGrp="1" noChangeArrowheads="1"/>
          </p:cNvSpPr>
          <p:nvPr>
            <p:ph type="title"/>
          </p:nvPr>
        </p:nvSpPr>
        <p:spPr>
          <a:xfrm>
            <a:off x="1117600" y="274638"/>
            <a:ext cx="7816088" cy="93978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Буквицы</a:t>
            </a:r>
          </a:p>
        </p:txBody>
      </p:sp>
      <p:sp>
        <p:nvSpPr>
          <p:cNvPr id="16386" name="Номер слайда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532AF2-6721-41AF-B38C-B3778D950629}" type="slidenum">
              <a:rPr lang="ru-RU" smtClean="0"/>
              <a:pPr/>
              <a:t>29</a:t>
            </a:fld>
            <a:endParaRPr lang="ru-RU" smtClean="0"/>
          </a:p>
        </p:txBody>
      </p:sp>
      <p:pic>
        <p:nvPicPr>
          <p:cNvPr id="16387" name="Picture 2085" descr="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4888" y="1841500"/>
            <a:ext cx="1619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083" descr="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6538" y="1803400"/>
            <a:ext cx="17716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060" descr="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1828800"/>
            <a:ext cx="86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062" descr="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828800"/>
            <a:ext cx="1120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66" descr="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4267200"/>
            <a:ext cx="1579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068" descr="М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4267200"/>
            <a:ext cx="19700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070" descr="Н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38800" y="4267200"/>
            <a:ext cx="12620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071" descr="З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18288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072" descr="C_vp1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67600" y="4267200"/>
            <a:ext cx="11699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073"/>
          <p:cNvSpPr txBox="1">
            <a:spLocks noChangeArrowheads="1"/>
          </p:cNvSpPr>
          <p:nvPr/>
        </p:nvSpPr>
        <p:spPr bwMode="auto">
          <a:xfrm>
            <a:off x="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З е л о</a:t>
            </a:r>
          </a:p>
        </p:txBody>
      </p:sp>
      <p:sp>
        <p:nvSpPr>
          <p:cNvPr id="26650" name="Text Box 2074"/>
          <p:cNvSpPr txBox="1">
            <a:spLocks noChangeArrowheads="1"/>
          </p:cNvSpPr>
          <p:nvPr/>
        </p:nvSpPr>
        <p:spPr bwMode="auto">
          <a:xfrm>
            <a:off x="18288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И ж е</a:t>
            </a:r>
          </a:p>
        </p:txBody>
      </p:sp>
      <p:sp>
        <p:nvSpPr>
          <p:cNvPr id="26651" name="Text Box 2075"/>
          <p:cNvSpPr txBox="1">
            <a:spLocks noChangeArrowheads="1"/>
          </p:cNvSpPr>
          <p:nvPr/>
        </p:nvSpPr>
        <p:spPr bwMode="auto">
          <a:xfrm>
            <a:off x="35814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/>
              <a:t>I </a:t>
            </a:r>
            <a:r>
              <a:rPr lang="ru-RU" sz="1400" b="1"/>
              <a:t>десятиричное</a:t>
            </a:r>
            <a:endParaRPr lang="ru-RU" sz="2400" b="1"/>
          </a:p>
        </p:txBody>
      </p:sp>
      <p:sp>
        <p:nvSpPr>
          <p:cNvPr id="26652" name="Text Box 2076"/>
          <p:cNvSpPr txBox="1">
            <a:spLocks noChangeArrowheads="1"/>
          </p:cNvSpPr>
          <p:nvPr/>
        </p:nvSpPr>
        <p:spPr bwMode="auto">
          <a:xfrm>
            <a:off x="54102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Червь</a:t>
            </a:r>
          </a:p>
        </p:txBody>
      </p:sp>
      <p:sp>
        <p:nvSpPr>
          <p:cNvPr id="26653" name="Text Box 2077"/>
          <p:cNvSpPr txBox="1">
            <a:spLocks noChangeArrowheads="1"/>
          </p:cNvSpPr>
          <p:nvPr/>
        </p:nvSpPr>
        <p:spPr bwMode="auto">
          <a:xfrm>
            <a:off x="7315200" y="37338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Слово</a:t>
            </a:r>
          </a:p>
        </p:txBody>
      </p:sp>
      <p:sp>
        <p:nvSpPr>
          <p:cNvPr id="26654" name="Text Box 2078"/>
          <p:cNvSpPr txBox="1">
            <a:spLocks noChangeArrowheads="1"/>
          </p:cNvSpPr>
          <p:nvPr/>
        </p:nvSpPr>
        <p:spPr bwMode="auto">
          <a:xfrm>
            <a:off x="304800" y="61722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Л ю д и</a:t>
            </a:r>
          </a:p>
        </p:txBody>
      </p:sp>
      <p:sp>
        <p:nvSpPr>
          <p:cNvPr id="26655" name="Text Box 2079"/>
          <p:cNvSpPr txBox="1">
            <a:spLocks noChangeArrowheads="1"/>
          </p:cNvSpPr>
          <p:nvPr/>
        </p:nvSpPr>
        <p:spPr bwMode="auto">
          <a:xfrm>
            <a:off x="2743200" y="61722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Мыслете</a:t>
            </a:r>
          </a:p>
        </p:txBody>
      </p:sp>
      <p:sp>
        <p:nvSpPr>
          <p:cNvPr id="26656" name="Text Box 2080"/>
          <p:cNvSpPr txBox="1">
            <a:spLocks noChangeArrowheads="1"/>
          </p:cNvSpPr>
          <p:nvPr/>
        </p:nvSpPr>
        <p:spPr bwMode="auto">
          <a:xfrm>
            <a:off x="5257800" y="61722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Н а ш</a:t>
            </a:r>
          </a:p>
        </p:txBody>
      </p:sp>
      <p:sp>
        <p:nvSpPr>
          <p:cNvPr id="26657" name="Text Box 2081"/>
          <p:cNvSpPr txBox="1">
            <a:spLocks noChangeArrowheads="1"/>
          </p:cNvSpPr>
          <p:nvPr/>
        </p:nvSpPr>
        <p:spPr bwMode="auto">
          <a:xfrm>
            <a:off x="7239000" y="6096000"/>
            <a:ext cx="1676400" cy="457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/>
              <a:t>Ц 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5" grpId="0" animBg="1"/>
      <p:bldP spid="26656" grpId="0" animBg="1"/>
      <p:bldP spid="266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8572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92D050"/>
                </a:solidFill>
                <a:latin typeface="Constantia" pitchFamily="18" charset="0"/>
              </a:rPr>
              <a:t>А.Н.Толстой."Земля "</a:t>
            </a:r>
            <a:r>
              <a:rPr lang="ru-RU" sz="3600" b="1" i="1" dirty="0" err="1" smtClean="0">
                <a:solidFill>
                  <a:srgbClr val="92D050"/>
                </a:solidFill>
                <a:latin typeface="Constantia" pitchFamily="18" charset="0"/>
              </a:rPr>
              <a:t>оттич</a:t>
            </a:r>
            <a:r>
              <a:rPr lang="ru-RU" sz="3600" b="1" i="1" dirty="0" smtClean="0">
                <a:solidFill>
                  <a:srgbClr val="92D050"/>
                </a:solidFill>
                <a:latin typeface="Constantia" pitchFamily="18" charset="0"/>
              </a:rPr>
              <a:t> и </a:t>
            </a:r>
            <a:r>
              <a:rPr lang="ru-RU" sz="3600" b="1" i="1" dirty="0" err="1" smtClean="0">
                <a:solidFill>
                  <a:srgbClr val="92D050"/>
                </a:solidFill>
                <a:latin typeface="Constantia" pitchFamily="18" charset="0"/>
              </a:rPr>
              <a:t>дедич</a:t>
            </a:r>
            <a:r>
              <a:rPr lang="ru-RU" sz="3600" b="1" i="1" dirty="0" smtClean="0">
                <a:solidFill>
                  <a:srgbClr val="92D050"/>
                </a:solidFill>
                <a:latin typeface="Constantia" pitchFamily="18" charset="0"/>
              </a:rPr>
              <a:t>"</a:t>
            </a:r>
            <a:endParaRPr lang="ru-RU" sz="3600" b="1" i="1" dirty="0">
              <a:solidFill>
                <a:srgbClr val="92D050"/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29" y="1124744"/>
            <a:ext cx="4443133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80841" y="1284511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«Родина - это движение народа по своей земле из глубин веков к желанному будущему, в которое он верит и создает своими руками для себя и своих поколений. Это - вечно отмирающий и вечно рождающийся поток людей, несущих свой язык, свою духовную и материальную культуру и непоколебимую веру в законность и неразрушимость своего места на земле». </a:t>
            </a:r>
            <a:endParaRPr lang="ru-RU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Modest Musorgskii - Rassvet Na Moskva-Re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274.031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54888" y="62161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6604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oh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146" y="4000273"/>
            <a:ext cx="4229100" cy="247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oh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818" y="1440284"/>
            <a:ext cx="4212869" cy="21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oh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594" y="476672"/>
            <a:ext cx="425926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oh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1812" y="2894732"/>
            <a:ext cx="43148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99762" y="476672"/>
            <a:ext cx="3175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Заставки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710723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Реформы алфавита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641350" y="4856163"/>
            <a:ext cx="8020050" cy="1485900"/>
          </a:xfrm>
          <a:prstGeom prst="rightArrow">
            <a:avLst>
              <a:gd name="adj1" fmla="val 41667"/>
              <a:gd name="adj2" fmla="val 23089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ru-RU" sz="1000"/>
          </a:p>
        </p:txBody>
      </p:sp>
      <p:sp>
        <p:nvSpPr>
          <p:cNvPr id="18436" name="Line 23"/>
          <p:cNvSpPr>
            <a:spLocks noChangeShapeType="1"/>
          </p:cNvSpPr>
          <p:nvPr/>
        </p:nvSpPr>
        <p:spPr bwMode="auto">
          <a:xfrm flipH="1" flipV="1">
            <a:off x="8370888" y="3481388"/>
            <a:ext cx="25400" cy="186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37" name="Line 17"/>
          <p:cNvSpPr>
            <a:spLocks noChangeShapeType="1"/>
          </p:cNvSpPr>
          <p:nvPr/>
        </p:nvSpPr>
        <p:spPr bwMode="auto">
          <a:xfrm flipH="1" flipV="1">
            <a:off x="5792788" y="4014788"/>
            <a:ext cx="12700" cy="170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39" name="Text Box 17"/>
          <p:cNvSpPr txBox="1">
            <a:spLocks noChangeArrowheads="1"/>
          </p:cNvSpPr>
          <p:nvPr/>
        </p:nvSpPr>
        <p:spPr bwMode="auto">
          <a:xfrm>
            <a:off x="546100" y="5943600"/>
            <a:ext cx="75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1708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18440" name="Text Box 19"/>
          <p:cNvSpPr txBox="1">
            <a:spLocks noChangeArrowheads="1"/>
          </p:cNvSpPr>
          <p:nvPr/>
        </p:nvSpPr>
        <p:spPr bwMode="auto">
          <a:xfrm>
            <a:off x="1558925" y="5943600"/>
            <a:ext cx="75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1710 г.</a:t>
            </a:r>
            <a:endParaRPr kumimoji="1" lang="en-US" sz="1400" b="1">
              <a:latin typeface="Arial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3036888" y="5969000"/>
            <a:ext cx="750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1735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18442" name="Text Box 26"/>
          <p:cNvSpPr txBox="1">
            <a:spLocks noChangeArrowheads="1"/>
          </p:cNvSpPr>
          <p:nvPr/>
        </p:nvSpPr>
        <p:spPr bwMode="auto">
          <a:xfrm>
            <a:off x="6376988" y="5956300"/>
            <a:ext cx="750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1783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12316" name="AutoShape 2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273800" y="622300"/>
            <a:ext cx="2268538" cy="10763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 dirty="0">
                <a:solidFill>
                  <a:schemeClr val="bg2"/>
                </a:solidFill>
                <a:latin typeface="Arial" charset="0"/>
              </a:rPr>
              <a:t>Просуществовал</a:t>
            </a:r>
          </a:p>
          <a:p>
            <a:pPr>
              <a:defRPr/>
            </a:pPr>
            <a:r>
              <a:rPr kumimoji="1" lang="ru-RU" sz="1600" b="1" dirty="0">
                <a:solidFill>
                  <a:schemeClr val="bg2"/>
                </a:solidFill>
                <a:latin typeface="Arial" charset="0"/>
              </a:rPr>
              <a:t> неизменно</a:t>
            </a:r>
          </a:p>
          <a:p>
            <a:pPr>
              <a:defRPr/>
            </a:pPr>
            <a:r>
              <a:rPr kumimoji="1" lang="ru-RU" sz="1600" b="1" dirty="0">
                <a:solidFill>
                  <a:schemeClr val="bg2"/>
                </a:solidFill>
                <a:latin typeface="Arial" charset="0"/>
              </a:rPr>
              <a:t> до эпохи Петра 1</a:t>
            </a:r>
            <a:endParaRPr kumimoji="1" lang="en-US" sz="16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317" name="AutoShape 29"/>
          <p:cNvSpPr>
            <a:spLocks noChangeArrowheads="1"/>
          </p:cNvSpPr>
          <p:nvPr/>
        </p:nvSpPr>
        <p:spPr bwMode="auto">
          <a:xfrm>
            <a:off x="528638" y="1949450"/>
            <a:ext cx="1852612" cy="731838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Петр 1 ввел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гражданский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шрифт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318" name="AutoShape 30"/>
          <p:cNvSpPr>
            <a:spLocks noChangeArrowheads="1"/>
          </p:cNvSpPr>
          <p:nvPr/>
        </p:nvSpPr>
        <p:spPr bwMode="auto">
          <a:xfrm>
            <a:off x="5873750" y="2182813"/>
            <a:ext cx="1490663" cy="7842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Предложено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ввести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букву Ё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446" name="Line 2"/>
          <p:cNvSpPr>
            <a:spLocks noChangeShapeType="1"/>
          </p:cNvSpPr>
          <p:nvPr/>
        </p:nvSpPr>
        <p:spPr bwMode="auto">
          <a:xfrm flipV="1">
            <a:off x="812800" y="2755900"/>
            <a:ext cx="571500" cy="299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47" name="Line 3"/>
          <p:cNvSpPr>
            <a:spLocks noChangeShapeType="1"/>
          </p:cNvSpPr>
          <p:nvPr/>
        </p:nvSpPr>
        <p:spPr bwMode="auto">
          <a:xfrm flipH="1" flipV="1">
            <a:off x="1524000" y="2755900"/>
            <a:ext cx="35560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3013" name="Picture 5" descr="29-2004-138-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2895600"/>
            <a:ext cx="167163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631825" y="4603750"/>
            <a:ext cx="1731963" cy="496888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Появились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буквы Э,Я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738438" y="2895600"/>
            <a:ext cx="1566862" cy="9493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Исключены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буквы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Зело, Кси,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Ижица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451" name="Line 8"/>
          <p:cNvSpPr>
            <a:spLocks noChangeShapeType="1"/>
          </p:cNvSpPr>
          <p:nvPr/>
        </p:nvSpPr>
        <p:spPr bwMode="auto">
          <a:xfrm flipV="1">
            <a:off x="3441700" y="4559300"/>
            <a:ext cx="0" cy="1181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814638" y="4038600"/>
            <a:ext cx="1338262" cy="4667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Введена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буква Й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453" name="Line 11"/>
          <p:cNvSpPr>
            <a:spLocks noChangeShapeType="1"/>
          </p:cNvSpPr>
          <p:nvPr/>
        </p:nvSpPr>
        <p:spPr bwMode="auto">
          <a:xfrm flipH="1" flipV="1">
            <a:off x="7785100" y="4800600"/>
            <a:ext cx="1270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54" name="Text Box 12"/>
          <p:cNvSpPr txBox="1">
            <a:spLocks noChangeArrowheads="1"/>
          </p:cNvSpPr>
          <p:nvPr/>
        </p:nvSpPr>
        <p:spPr bwMode="auto">
          <a:xfrm>
            <a:off x="4638675" y="5957888"/>
            <a:ext cx="75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1738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>
            <a:off x="4225925" y="4268788"/>
            <a:ext cx="1731963" cy="7080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Приведено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в соответствие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написание </a:t>
            </a:r>
            <a:r>
              <a:rPr kumimoji="1" lang="en-US" sz="1600" b="1">
                <a:solidFill>
                  <a:schemeClr val="bg2"/>
                </a:solidFill>
                <a:latin typeface="Arial" charset="0"/>
              </a:rPr>
              <a:t>i</a:t>
            </a: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3022" name="AutoShape 14"/>
          <p:cNvSpPr>
            <a:spLocks noChangeArrowheads="1"/>
          </p:cNvSpPr>
          <p:nvPr/>
        </p:nvSpPr>
        <p:spPr bwMode="auto">
          <a:xfrm>
            <a:off x="4873625" y="3303588"/>
            <a:ext cx="1681163" cy="6064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Восстановлена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Ижица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457" name="Line 15"/>
          <p:cNvSpPr>
            <a:spLocks noChangeShapeType="1"/>
          </p:cNvSpPr>
          <p:nvPr/>
        </p:nvSpPr>
        <p:spPr bwMode="auto">
          <a:xfrm flipH="1" flipV="1">
            <a:off x="4979988" y="5018088"/>
            <a:ext cx="0" cy="71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58" name="Text Box 16"/>
          <p:cNvSpPr txBox="1">
            <a:spLocks noChangeArrowheads="1"/>
          </p:cNvSpPr>
          <p:nvPr/>
        </p:nvSpPr>
        <p:spPr bwMode="auto">
          <a:xfrm>
            <a:off x="5516563" y="5946775"/>
            <a:ext cx="750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1758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18459" name="Line 18"/>
          <p:cNvSpPr>
            <a:spLocks noChangeShapeType="1"/>
          </p:cNvSpPr>
          <p:nvPr/>
        </p:nvSpPr>
        <p:spPr bwMode="auto">
          <a:xfrm flipH="1" flipV="1">
            <a:off x="6719888" y="3074988"/>
            <a:ext cx="25400" cy="264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460" name="Text Box 19"/>
          <p:cNvSpPr txBox="1">
            <a:spLocks noChangeArrowheads="1"/>
          </p:cNvSpPr>
          <p:nvPr/>
        </p:nvSpPr>
        <p:spPr bwMode="auto">
          <a:xfrm>
            <a:off x="7381875" y="5957888"/>
            <a:ext cx="750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400" b="1">
                <a:latin typeface="Arial" charset="0"/>
              </a:rPr>
              <a:t>1918 г.</a:t>
            </a:r>
            <a:endParaRPr kumimoji="1" lang="ru-RU" sz="1400" b="1" noProof="1">
              <a:latin typeface="Arial" charset="0"/>
            </a:endParaRPr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>
            <a:off x="7107238" y="3835400"/>
            <a:ext cx="1490662" cy="7842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Декрет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о новой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орфографии 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3029" name="AutoShape 21"/>
          <p:cNvSpPr>
            <a:spLocks noChangeArrowheads="1"/>
          </p:cNvSpPr>
          <p:nvPr/>
        </p:nvSpPr>
        <p:spPr bwMode="auto">
          <a:xfrm>
            <a:off x="7488238" y="2590800"/>
            <a:ext cx="1490662" cy="784225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Новые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 правила </a:t>
            </a:r>
          </a:p>
          <a:p>
            <a:pPr>
              <a:defRPr/>
            </a:pPr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орфографии</a:t>
            </a:r>
            <a:endParaRPr kumimoji="1" lang="en-US" sz="16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463" name="Text Box 22"/>
          <p:cNvSpPr txBox="1">
            <a:spLocks noChangeArrowheads="1"/>
          </p:cNvSpPr>
          <p:nvPr/>
        </p:nvSpPr>
        <p:spPr bwMode="auto">
          <a:xfrm>
            <a:off x="7942263" y="5399088"/>
            <a:ext cx="833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kumimoji="1" lang="ru-RU" sz="1600" b="1">
                <a:solidFill>
                  <a:schemeClr val="bg2"/>
                </a:solidFill>
                <a:latin typeface="Arial" charset="0"/>
              </a:rPr>
              <a:t>1956 г.</a:t>
            </a:r>
            <a:endParaRPr kumimoji="1" lang="ru-RU" sz="1600" b="1" noProof="1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17" grpId="0" animBg="1"/>
      <p:bldP spid="12318" grpId="0" animBg="1"/>
      <p:bldP spid="43014" grpId="0" animBg="1"/>
      <p:bldP spid="43015" grpId="0" animBg="1"/>
      <p:bldP spid="43017" grpId="0" animBg="1"/>
      <p:bldP spid="43021" grpId="0" animBg="1"/>
      <p:bldP spid="43022" grpId="0" animBg="1"/>
      <p:bldP spid="43028" grpId="0" animBg="1"/>
      <p:bldP spid="430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599147"/>
            <a:ext cx="8204448" cy="1143000"/>
          </a:xfrm>
        </p:spPr>
        <p:txBody>
          <a:bodyPr>
            <a:normAutofit fontScale="90000"/>
          </a:bodyPr>
          <a:lstStyle/>
          <a:p>
            <a:pPr marL="3314700" indent="-3314700" eaLnBrk="1" hangingPunct="1">
              <a:defRPr/>
            </a:pPr>
            <a:r>
              <a:rPr lang="ru-RU" b="1" i="1" dirty="0" smtClean="0">
                <a:solidFill>
                  <a:srgbClr val="92D050"/>
                </a:solidFill>
                <a:latin typeface="Constantia" pitchFamily="18" charset="0"/>
              </a:rPr>
              <a:t>День славянской     письменности</a:t>
            </a:r>
          </a:p>
        </p:txBody>
      </p:sp>
      <p:sp>
        <p:nvSpPr>
          <p:cNvPr id="20482" name="Номер слайда 5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6BBD2B-751D-475A-9285-0F2DBCADA91F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660671" y="1742147"/>
            <a:ext cx="514353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 algn="l"/>
            <a:r>
              <a:rPr lang="ru-RU" sz="2000" dirty="0">
                <a:latin typeface="Arial" charset="0"/>
              </a:rPr>
              <a:t>  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славянской культуры и письменности (День святых Кирилла и </a:t>
            </a:r>
            <a:r>
              <a:rPr lang="ru-RU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— праздник, известный как день памяти первоучителей славянских народов — братьев Кирилла и </a:t>
            </a:r>
            <a:r>
              <a:rPr lang="ru-RU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77800" indent="-177800" algn="l"/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Празднование памяти святых братьев еще в старые времена имело место у всех славянских народов, но затем, под влиянием исторических и политических обстоятельств, было утрачено. В начале XIX века, вместе с возрождением славянских народностей, обновилась и память славянских первоучителей. В 1863 году на Руси было принято постановление праздновать память святых Кирилла и </a:t>
            </a:r>
            <a:r>
              <a:rPr lang="ru-RU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5143504" y="142852"/>
            <a:ext cx="37973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4400" b="1" i="1" dirty="0">
                <a:solidFill>
                  <a:schemeClr val="bg2"/>
                </a:solidFill>
              </a:rPr>
              <a:t>24  м а я</a:t>
            </a:r>
          </a:p>
        </p:txBody>
      </p:sp>
      <p:pic>
        <p:nvPicPr>
          <p:cNvPr id="40971" name="Picture 11" descr="Святые Кирилл и Мефодий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51"/>
            <a:ext cx="357186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20484" grpId="0"/>
      <p:bldP spid="409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 rot="527978">
            <a:off x="4553745" y="2117612"/>
            <a:ext cx="4241482" cy="447469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/>
          <a:stretch>
            <a:fillRect/>
          </a:stretch>
        </p:blipFill>
        <p:spPr>
          <a:xfrm rot="20971172">
            <a:off x="395536" y="2117614"/>
            <a:ext cx="3816424" cy="44746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25646" y="17797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 ложилась букв славянских вязь,</a:t>
            </a:r>
          </a:p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 строка бежала за строкою,</a:t>
            </a:r>
          </a:p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Книгою великой становясь, </a:t>
            </a:r>
          </a:p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Посланной Всевышнею рукою.</a:t>
            </a:r>
          </a:p>
        </p:txBody>
      </p:sp>
      <p:pic>
        <p:nvPicPr>
          <p:cNvPr id="3" name="Старший и Молодежный Хор - Гимн святым Кириллу и Мефодию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9623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714488"/>
            <a:ext cx="7543800" cy="3370696"/>
          </a:xfrm>
        </p:spPr>
        <p:txBody>
          <a:bodyPr/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Русский язык – самый древний язык на Земле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500042"/>
            <a:ext cx="29241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92D050"/>
                </a:solidFill>
              </a:rPr>
              <a:t>Гипотеза</a:t>
            </a:r>
            <a:endParaRPr lang="ru-RU" sz="4800" dirty="0"/>
          </a:p>
        </p:txBody>
      </p:sp>
      <p:pic>
        <p:nvPicPr>
          <p:cNvPr id="5" name="Picture 4" descr="отккрытая книг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357298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332" y="0"/>
            <a:ext cx="508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212578" y="1418571"/>
            <a:ext cx="33575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Многие брахманы считают: «Русский Север –</a:t>
            </a:r>
          </a:p>
          <a:p>
            <a:pPr algn="ctr"/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прародина всего человечества»</a:t>
            </a:r>
            <a:endParaRPr lang="ru-RU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285728"/>
            <a:ext cx="29241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92D050"/>
                </a:solidFill>
              </a:rPr>
              <a:t>Гипотеза</a:t>
            </a:r>
            <a:endParaRPr lang="ru-RU" sz="4800" dirty="0"/>
          </a:p>
        </p:txBody>
      </p:sp>
      <p:pic>
        <p:nvPicPr>
          <p:cNvPr id="5" name="Picture 4" descr="отккрытая книга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356" y="4365104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" y="1052736"/>
            <a:ext cx="4400003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19672" y="131669"/>
            <a:ext cx="63873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Этрусские гробницы</a:t>
            </a:r>
            <a:endParaRPr lang="ru-RU" sz="4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1865" y="1052737"/>
            <a:ext cx="4414631" cy="525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4620665" cy="653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654519" y="260648"/>
            <a:ext cx="43235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вера древних этрусков 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идентична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культуре и вере  древних славян, что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никак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не хотят  признать западные ученые. Самое большое,  что они себе позволили, это признание в том,  что  этруски были абсолютно чужеродным элементом среди окружавших их народов. Но для  западных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специалистов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еще  одна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неразрешимая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тайна,  это язык древнего народа  и его  письменность.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32617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233" y="476672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onstantia" pitchFamily="18" charset="0"/>
              </a:rPr>
              <a:t>                         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Санскрит 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— русский </a:t>
            </a:r>
            <a:r>
              <a:rPr lang="ru-RU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Матри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праматри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 Мать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Матерь, праматерь.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Слово «мать» звучит сходно с санскритом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во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многих языках мира, но «праматерь»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сохранилась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только в русском.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Бандин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Арестованный, заключенный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Бала — Баловаться (т.е.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вести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себя, как ребенок)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Балатва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(детство) — Баловство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Бхеда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Беда (предательство)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Сканда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Бог войны, сын бога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Агни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(от этого — слово «скандал»)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Бахутва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Богатство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Бху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— Быть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Тада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В то время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Тришу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— В трех </a:t>
            </a:r>
            <a:b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71444" y="312197"/>
            <a:ext cx="6840760" cy="129614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8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Конкурс вопросов и ответов</a:t>
            </a:r>
            <a:endParaRPr lang="ru-RU" sz="48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Откуда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были родом святые братья Кирилл и Мефодий? </a:t>
            </a:r>
            <a:endParaRPr lang="ru-RU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2. Как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назывался древний язык, на который братья с помощью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своей  азбуки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переводили греческие церковные книги? </a:t>
            </a:r>
            <a:endParaRPr lang="ru-RU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3. Из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какой страны пришла славянская письменность на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Русь?</a:t>
            </a: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4. Какая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книга первой вышла из-под пера первоучителей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5. Как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звали русского первопечатника, создателя первого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печатного  станка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? </a:t>
            </a:r>
            <a:endParaRPr lang="ru-RU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6. Когда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 кем впервые была упразднена церковная азбука и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создан  новый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гражданский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алфавит?</a:t>
            </a:r>
          </a:p>
          <a:p>
            <a:pPr marL="18288" indent="0">
              <a:buNone/>
            </a:pP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7. Когда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произошла вторая реформа 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азбуки? 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4" descr="отккрытая книг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204" y="260648"/>
            <a:ext cx="2160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4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odest Musorgskii - Rassvet Na Moskva-Re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811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43800" cy="9144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Конкурс «Я знаю азбуку»</a:t>
            </a:r>
            <a:endParaRPr lang="ru-RU" i="1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30243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554461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7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1484784"/>
            <a:ext cx="6120680" cy="4809727"/>
          </a:xfrm>
        </p:spPr>
        <p:txBody>
          <a:bodyPr>
            <a:normAutofit/>
          </a:bodyPr>
          <a:lstStyle/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«Начать с азов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«Сделать на ять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«Прочитал от аза до ижицы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«Пропишу я тебе ижицу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«Стоять фертом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«Смотреть глаголем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lnSpc>
                <a:spcPct val="115000"/>
              </a:lnSpc>
              <a:buNone/>
            </a:pPr>
            <a:r>
              <a:rPr lang="ru-RU" sz="2400" b="1" i="1" dirty="0">
                <a:effectLst/>
                <a:latin typeface="Times New Roman,BoldItalic"/>
                <a:ea typeface="Calibri"/>
                <a:cs typeface="Times New Roman,BoldItalic"/>
              </a:rPr>
              <a:t>«Фита и ижица – к ленивому плеть движется</a:t>
            </a:r>
            <a:r>
              <a:rPr lang="ru-RU" sz="2400" b="1" i="1" dirty="0" smtClean="0">
                <a:effectLst/>
                <a:latin typeface="Times New Roman,BoldItalic"/>
                <a:ea typeface="Calibri"/>
                <a:cs typeface="Times New Roman,BoldItalic"/>
              </a:rPr>
              <a:t>»</a:t>
            </a:r>
            <a:endParaRPr lang="ru-RU" sz="1800" dirty="0">
              <a:effectLst/>
              <a:latin typeface="Calibri"/>
              <a:ea typeface="Calibri"/>
              <a:cs typeface="Times New Roman"/>
            </a:endParaRPr>
          </a:p>
          <a:p>
            <a:pPr marL="1828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1658"/>
            <a:ext cx="9180512" cy="914400"/>
          </a:xfrm>
        </p:spPr>
        <p:txBody>
          <a:bodyPr/>
          <a:lstStyle/>
          <a:p>
            <a:pPr algn="ctr"/>
            <a:r>
              <a:rPr lang="ru-RU" sz="4800" b="1" i="1" dirty="0" smtClean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Конкурс «Расшифруй пословицу»</a:t>
            </a:r>
            <a:endParaRPr lang="ru-RU" sz="4800" b="1" i="1" dirty="0">
              <a:solidFill>
                <a:srgbClr val="FFC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Picture 4" descr="отккрытая книг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1124744"/>
            <a:ext cx="1985517" cy="152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8083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0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59046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  <a:latin typeface="Times New Roman"/>
                <a:ea typeface="Times New Roman"/>
              </a:rPr>
              <a:t>Выражение «прописать ижицу»</a:t>
            </a:r>
            <a:r>
              <a:rPr lang="ru-RU" sz="2400" dirty="0">
                <a:solidFill>
                  <a:srgbClr val="92D05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/>
                <a:ea typeface="Times New Roman"/>
              </a:rPr>
              <a:t>потеряло в наши дни свою актуальность. Угрожать ею нерадивым ученикам нет смысла по двум причинам: во-первых, вряд ли кто-то помнит, как выглядела эта последняя из букв старого русского алфавита; во-вторых, порка плетьми несовершеннолетних детей давно преследуется по законодательству.</a:t>
            </a:r>
            <a:br>
              <a:rPr lang="ru-RU" sz="2400" dirty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ru-RU" sz="2400" dirty="0">
                <a:solidFill>
                  <a:srgbClr val="FFFF00"/>
                </a:solidFill>
                <a:latin typeface="Times New Roman"/>
                <a:ea typeface="Times New Roman"/>
              </a:rPr>
              <a:t>На самом деле буква «ижица» выглядела точь-в-точь как римская цифра «пять» (V), и была чем-то похожа на перевернутый кнут. Выражение «</a:t>
            </a:r>
            <a:r>
              <a:rPr lang="ru-RU" sz="2400" i="1" dirty="0">
                <a:solidFill>
                  <a:srgbClr val="FFFF00"/>
                </a:solidFill>
                <a:latin typeface="Times New Roman"/>
                <a:ea typeface="Times New Roman"/>
              </a:rPr>
              <a:t>прописать ижицу</a:t>
            </a:r>
            <a:r>
              <a:rPr lang="ru-RU" sz="2400" dirty="0">
                <a:solidFill>
                  <a:srgbClr val="FFFF00"/>
                </a:solidFill>
                <a:latin typeface="Times New Roman"/>
                <a:ea typeface="Times New Roman"/>
              </a:rPr>
              <a:t>» означало выдрать, выпороть, а в более общем смысле – устроить кому-нибудь головомойку, дать сильный нагоняй. Одним словом, многим очень повезло, что в современном русском языке нет этой буквы!</a:t>
            </a:r>
            <a:endParaRPr lang="ru-RU" sz="24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261" y="188640"/>
            <a:ext cx="23042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261" y="4077072"/>
            <a:ext cx="23042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52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5904656" cy="662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algn="ctr">
              <a:lnSpc>
                <a:spcPct val="115000"/>
              </a:lnSpc>
              <a:spcBef>
                <a:spcPct val="20000"/>
              </a:spcBef>
              <a:buSzPct val="60000"/>
            </a:pPr>
            <a:r>
              <a:rPr lang="ru-RU" sz="2800" b="1" i="1" dirty="0">
                <a:solidFill>
                  <a:srgbClr val="92D050"/>
                </a:solidFill>
                <a:latin typeface="Arial" pitchFamily="34" charset="0"/>
                <a:ea typeface="Calibri"/>
                <a:cs typeface="Arial" pitchFamily="34" charset="0"/>
              </a:rPr>
              <a:t>«Фита и ижица – к ленивому плеть движется»</a:t>
            </a:r>
            <a:endParaRPr lang="ru-RU" sz="2800" dirty="0">
              <a:solidFill>
                <a:srgbClr val="92D05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древнеславянской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азбуке были 3 очень коварные буквы: фита, ять и ижица — они стали символами трудности письма. Писались эти буквы в нескольких словах (или в нескольких десятках слов), которые надо было запомнить, заучить, зазубрить. "От фиты подвело животы", — говорили в старину ученики, овладевающие премудростями грамоты. Фитой назвали в ту пору школьного грамотея,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заумника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неимоверными усилиями овладевшего сложными навыками. А о лодырях говорили так: "Фита да ижица — к ленивому плеть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ближится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304256" cy="254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236248" cy="34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2226"/>
            <a:ext cx="6552728" cy="687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92D050"/>
                </a:solidFill>
                <a:latin typeface="Times New Roman"/>
                <a:ea typeface="Times New Roman"/>
              </a:rPr>
              <a:t>“Знать на </a:t>
            </a:r>
            <a:r>
              <a:rPr lang="ru-RU" sz="3600" b="1" dirty="0">
                <a:solidFill>
                  <a:srgbClr val="92D050"/>
                </a:solidFill>
                <a:latin typeface="Times New Roman"/>
                <a:ea typeface="Times New Roman"/>
              </a:rPr>
              <a:t>ять” </a:t>
            </a:r>
            <a:endParaRPr lang="ru-RU" sz="3600" dirty="0" smtClean="0">
              <a:solidFill>
                <a:srgbClr val="92D05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Если бы от меня зависело, я бы упразднил и ять, и фиту, и ижицу, и «i». Эти буквы мешают школьному делу и составляют совершенно излишнее украшение нашей грамматики», – так когда-то написал Чехов в одном из своих писем.</a:t>
            </a:r>
            <a:b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Но злополучная буква «ять» сохранилась вплоть до 1918 года, и школьники были вынуждены с большим трудом заучивать «правила на ять»; ведь «ять» и «е» произносились одинаково.</a:t>
            </a:r>
            <a:b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При этом «ошибки на ять» были самыми страшными: в старших классах за такую ошибку ученика безжалостно заваливали на экзаменах.</a:t>
            </a:r>
            <a:b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Неудивительно, что выражение «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знать на ять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 служит для обозначения наилучших познаний. Более удивительным кажется то, что мы произносим эти слова и сейчас, спустя много лет после упразднения этой бессмысленной, по мнению Чехова, буквы.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0162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37" y="260649"/>
            <a:ext cx="37965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6" y="3866043"/>
            <a:ext cx="3528392" cy="284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Фертом ходить (стоять)</a:t>
            </a:r>
            <a:r>
              <a:rPr lang="ru-RU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ходить или стоять подбоченившись, уперев руки в бока. </a:t>
            </a:r>
            <a:b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Устаревшая буква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 (ферт)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виделась в позе самодовольно подбоченившегося человека , часто фертом называли молодцеватого, щеголеватого и развязного самодовольного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40050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55446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92D050"/>
                </a:solidFill>
              </a:rPr>
              <a:t>«Глаголем смотреть»</a:t>
            </a:r>
            <a:endParaRPr lang="ru-RU" sz="4000" b="1" i="1" dirty="0">
              <a:solidFill>
                <a:srgbClr val="92D050"/>
              </a:solidFill>
            </a:endParaRPr>
          </a:p>
          <a:p>
            <a:r>
              <a:rPr lang="ru-RU" sz="3600" b="1" dirty="0" err="1"/>
              <a:t>Глаголемъ</a:t>
            </a:r>
            <a:r>
              <a:rPr lang="ru-RU" sz="3600" b="1" dirty="0"/>
              <a:t> </a:t>
            </a:r>
            <a:r>
              <a:rPr lang="ru-RU" sz="3600" b="1" dirty="0" err="1"/>
              <a:t>смотрѣть</a:t>
            </a:r>
            <a:r>
              <a:rPr lang="ru-RU" sz="3600" dirty="0"/>
              <a:t> (</a:t>
            </a:r>
            <a:r>
              <a:rPr lang="ru-RU" sz="3600" dirty="0" err="1"/>
              <a:t>иноск</a:t>
            </a:r>
            <a:r>
              <a:rPr lang="ru-RU" sz="3600" dirty="0"/>
              <a:t>.) </a:t>
            </a:r>
            <a:r>
              <a:rPr lang="ru-RU" sz="3600" dirty="0" err="1"/>
              <a:t>крючкомъ</a:t>
            </a:r>
            <a:r>
              <a:rPr lang="ru-RU" sz="3600" dirty="0"/>
              <a:t>, </a:t>
            </a:r>
            <a:r>
              <a:rPr lang="ru-RU" sz="3600" dirty="0" err="1" smtClean="0"/>
              <a:t>ябедникомъ,сутягой</a:t>
            </a:r>
            <a:r>
              <a:rPr lang="ru-RU" sz="3600" dirty="0" smtClean="0"/>
              <a:t> </a:t>
            </a:r>
            <a:r>
              <a:rPr lang="ru-RU" sz="3600" dirty="0"/>
              <a:t>(т. е. напоминая собою букву Г, или поворотный «глаголь» — </a:t>
            </a:r>
            <a:r>
              <a:rPr lang="ru-RU" sz="3600" dirty="0" err="1"/>
              <a:t>родъ</a:t>
            </a:r>
            <a:r>
              <a:rPr lang="ru-RU" sz="3600" dirty="0"/>
              <a:t> </a:t>
            </a:r>
            <a:r>
              <a:rPr lang="ru-RU" sz="3600" dirty="0" err="1"/>
              <a:t>подъемнаго</a:t>
            </a:r>
            <a:r>
              <a:rPr lang="ru-RU" sz="3600" dirty="0"/>
              <a:t> крана — для </a:t>
            </a:r>
            <a:r>
              <a:rPr lang="ru-RU" sz="3600" dirty="0" err="1"/>
              <a:t>поднятія</a:t>
            </a:r>
            <a:r>
              <a:rPr lang="ru-RU" sz="3600" dirty="0"/>
              <a:t> тяжестей</a:t>
            </a:r>
            <a:r>
              <a:rPr lang="ru-RU" sz="3600" dirty="0" smtClean="0"/>
              <a:t>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04" y="2204864"/>
            <a:ext cx="3240360" cy="439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712968" cy="201622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000" b="1" i="1" dirty="0">
                <a:solidFill>
                  <a:srgbClr val="FFC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Конкурс «Церковнославянизмы»</a:t>
            </a:r>
            <a:br>
              <a:rPr lang="ru-RU" sz="4000" b="1" i="1" dirty="0">
                <a:solidFill>
                  <a:srgbClr val="FFC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5976" y="1124744"/>
            <a:ext cx="4353672" cy="532859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Глава                    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                      Власы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Чело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Вежды 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Очи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                      Зеница               Ланиты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  Брада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                       Уста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Выя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Рамена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Длань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                      Перст</a:t>
            </a:r>
          </a:p>
          <a:p>
            <a:pPr marL="18288" indent="0">
              <a:buNone/>
            </a:pPr>
            <a:r>
              <a:rPr lang="ru-RU" sz="2000" b="1" dirty="0" smtClean="0">
                <a:solidFill>
                  <a:srgbClr val="92D050"/>
                </a:solidFill>
              </a:rPr>
              <a:t>                       Десница</a:t>
            </a:r>
          </a:p>
          <a:p>
            <a:pPr marL="18288" indent="0">
              <a:buNone/>
            </a:pPr>
            <a:endParaRPr lang="ru-RU" sz="2000" b="1" dirty="0">
              <a:solidFill>
                <a:srgbClr val="92D05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513"/>
            <a:ext cx="3528392" cy="562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73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44824"/>
            <a:ext cx="76498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" y="0"/>
            <a:ext cx="91316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odest Musorgskii - Rassvet Na Moskva-Re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250"/>
            <a:ext cx="3816424" cy="284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9000"/>
            <a:ext cx="446449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2546"/>
            <a:ext cx="4392488" cy="318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2712"/>
            <a:ext cx="3906181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1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2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2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4" y="1928802"/>
            <a:ext cx="4000528" cy="2786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838628"/>
            <a:ext cx="10945216" cy="764704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rgbClr val="92D050"/>
                </a:solidFill>
                <a:latin typeface="Constantia" pitchFamily="18" charset="0"/>
              </a:rPr>
              <a:t>«Всё начиналось с чистого    </a:t>
            </a:r>
            <a:r>
              <a:rPr lang="ru-RU" sz="4400" b="1" i="1" dirty="0">
                <a:solidFill>
                  <a:srgbClr val="92D050"/>
                </a:solidFill>
                <a:latin typeface="Constantia" pitchFamily="18" charset="0"/>
              </a:rPr>
              <a:t> </a:t>
            </a:r>
            <a:r>
              <a:rPr lang="ru-RU" sz="4400" b="1" i="1" dirty="0" smtClean="0">
                <a:solidFill>
                  <a:srgbClr val="92D050"/>
                </a:solidFill>
                <a:latin typeface="Constantia" pitchFamily="18" charset="0"/>
              </a:rPr>
              <a:t>       листа»</a:t>
            </a:r>
            <a:endParaRPr lang="ru-RU" sz="4400" b="1" i="1" dirty="0">
              <a:solidFill>
                <a:srgbClr val="92D050"/>
              </a:solidFill>
              <a:latin typeface="Constantia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785786" y="3986230"/>
            <a:ext cx="3929090" cy="287177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1546"/>
            <a:ext cx="350043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1010</TotalTime>
  <Words>1210</Words>
  <Application>Microsoft Office PowerPoint</Application>
  <PresentationFormat>Экран (4:3)</PresentationFormat>
  <Paragraphs>165</Paragraphs>
  <Slides>49</Slides>
  <Notes>12</Notes>
  <HiddenSlides>1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Базовая</vt:lpstr>
      <vt:lpstr>Презентация PowerPoint</vt:lpstr>
      <vt:lpstr>         «Аз да буки, а там и науки…»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«Всё начиналось с чистого            листа»</vt:lpstr>
      <vt:lpstr>«Откуда есть пошла письменность…»</vt:lpstr>
      <vt:lpstr>Презентация PowerPoint</vt:lpstr>
      <vt:lpstr>Презентация PowerPoint</vt:lpstr>
      <vt:lpstr>Презентация PowerPoint</vt:lpstr>
      <vt:lpstr>Письменность на Руси в 9-10 веках</vt:lpstr>
      <vt:lpstr>Эпоха византийского патриарха Фотия (60-е годы 9 века)</vt:lpstr>
      <vt:lpstr>Кирилл задолго до того, как им была создана азбука, побывал в Крыму, в Карсуни (Херсонесе) и привёз оттуда Евангелие и Псалтырь, написанные русскими буквами  </vt:lpstr>
      <vt:lpstr>Презентация PowerPoint</vt:lpstr>
      <vt:lpstr>Презентация PowerPoint</vt:lpstr>
      <vt:lpstr>Договоры Игоря с Византией 944 г.</vt:lpstr>
      <vt:lpstr>Д.С.Лихачёв</vt:lpstr>
      <vt:lpstr>М.Н.Тихомиров</vt:lpstr>
      <vt:lpstr>Презентация PowerPoint</vt:lpstr>
      <vt:lpstr>    Мефодий</vt:lpstr>
      <vt:lpstr>     Кирилл</vt:lpstr>
      <vt:lpstr>Две азбуки</vt:lpstr>
      <vt:lpstr>Гипотезы.</vt:lpstr>
      <vt:lpstr>               Кириллица</vt:lpstr>
      <vt:lpstr>Буквицы</vt:lpstr>
      <vt:lpstr>Буквицы</vt:lpstr>
      <vt:lpstr>Презентация PowerPoint</vt:lpstr>
      <vt:lpstr>Реформы алфавита</vt:lpstr>
      <vt:lpstr>День славянской     письменности</vt:lpstr>
      <vt:lpstr>Презентация PowerPoint</vt:lpstr>
      <vt:lpstr>Русский язык – самый древний язык на Земле</vt:lpstr>
      <vt:lpstr>Презентация PowerPoint</vt:lpstr>
      <vt:lpstr>Презентация PowerPoint</vt:lpstr>
      <vt:lpstr>Презентация PowerPoint</vt:lpstr>
      <vt:lpstr>Презентация PowerPoint</vt:lpstr>
      <vt:lpstr> Конкурс вопросов и ответов</vt:lpstr>
      <vt:lpstr>Конкурс «Я знаю азбуку»</vt:lpstr>
      <vt:lpstr>Конкурс «Расшифруй пословицу»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«Церковнославянизмы»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«Аз да буки, а там и науки…»</dc:title>
  <dc:creator>user</dc:creator>
  <cp:lastModifiedBy>Дмитрий Каленюк</cp:lastModifiedBy>
  <cp:revision>67</cp:revision>
  <dcterms:created xsi:type="dcterms:W3CDTF">2012-03-28T07:42:02Z</dcterms:created>
  <dcterms:modified xsi:type="dcterms:W3CDTF">2012-04-04T17:20:18Z</dcterms:modified>
</cp:coreProperties>
</file>