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56" r:id="rId3"/>
    <p:sldId id="262" r:id="rId4"/>
    <p:sldId id="259" r:id="rId5"/>
    <p:sldId id="269" r:id="rId6"/>
    <p:sldId id="270" r:id="rId7"/>
    <p:sldId id="268" r:id="rId8"/>
    <p:sldId id="261" r:id="rId9"/>
    <p:sldId id="257" r:id="rId10"/>
    <p:sldId id="276" r:id="rId11"/>
    <p:sldId id="275" r:id="rId12"/>
    <p:sldId id="258" r:id="rId13"/>
    <p:sldId id="272" r:id="rId14"/>
    <p:sldId id="271" r:id="rId15"/>
    <p:sldId id="263" r:id="rId16"/>
    <p:sldId id="274" r:id="rId17"/>
    <p:sldId id="273" r:id="rId18"/>
    <p:sldId id="260" r:id="rId19"/>
    <p:sldId id="26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E104F3D5-9A96-4619-A582-6E3677C4C230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9016F5BF-1CCE-465B-900E-C295F62AFC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4F3D5-9A96-4619-A582-6E3677C4C230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6F5BF-1CCE-465B-900E-C295F62AFC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4F3D5-9A96-4619-A582-6E3677C4C230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6F5BF-1CCE-465B-900E-C295F62AFC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4F3D5-9A96-4619-A582-6E3677C4C230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6F5BF-1CCE-465B-900E-C295F62AFC3B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4F3D5-9A96-4619-A582-6E3677C4C230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6F5BF-1CCE-465B-900E-C295F62AFC3B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4F3D5-9A96-4619-A582-6E3677C4C230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6F5BF-1CCE-465B-900E-C295F62AFC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4F3D5-9A96-4619-A582-6E3677C4C230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6F5BF-1CCE-465B-900E-C295F62AFC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E104F3D5-9A96-4619-A582-6E3677C4C230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9016F5BF-1CCE-465B-900E-C295F62AFC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E104F3D5-9A96-4619-A582-6E3677C4C230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9016F5BF-1CCE-465B-900E-C295F62AFC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4F3D5-9A96-4619-A582-6E3677C4C230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6F5BF-1CCE-465B-900E-C295F62AFC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4F3D5-9A96-4619-A582-6E3677C4C230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16F5BF-1CCE-465B-900E-C295F62AFC3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E104F3D5-9A96-4619-A582-6E3677C4C230}" type="datetimeFigureOut">
              <a:rPr lang="ru-RU" smtClean="0"/>
              <a:t>03.11.2026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9016F5BF-1CCE-465B-900E-C295F62AFC3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Повторяем изученное </a:t>
            </a:r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132856"/>
            <a:ext cx="5621610" cy="3721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2245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7664" y="1484784"/>
            <a:ext cx="5723468" cy="1828090"/>
          </a:xfrm>
        </p:spPr>
        <p:txBody>
          <a:bodyPr/>
          <a:lstStyle/>
          <a:p>
            <a:r>
              <a:rPr lang="ru-RU" dirty="0" smtClean="0"/>
              <a:t>Дорога к преступлению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i="1" dirty="0" smtClean="0"/>
              <a:t>Хочу </a:t>
            </a:r>
            <a:r>
              <a:rPr lang="ru-RU" i="1" dirty="0"/>
              <a:t>показать все психологические этапы </a:t>
            </a:r>
            <a:r>
              <a:rPr lang="ru-RU" i="1" dirty="0" smtClean="0"/>
              <a:t>преступления</a:t>
            </a:r>
            <a:endParaRPr lang="ru-RU" i="1" dirty="0"/>
          </a:p>
          <a:p>
            <a:r>
              <a:rPr lang="ru-RU" i="1" dirty="0"/>
              <a:t> </a:t>
            </a:r>
            <a:r>
              <a:rPr lang="ru-RU" i="1" dirty="0" smtClean="0"/>
              <a:t>   Ф.М. Достоевский </a:t>
            </a:r>
            <a:r>
              <a:rPr lang="ru-RU" i="1" dirty="0"/>
              <a:t>«Дневник писателя</a:t>
            </a:r>
            <a:r>
              <a:rPr lang="ru-RU" i="1" dirty="0" smtClean="0"/>
              <a:t>».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073433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853999"/>
            <a:ext cx="4138252" cy="48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5576" y="836712"/>
            <a:ext cx="331236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Да, на дороге поколений</a:t>
            </a:r>
            <a:r>
              <a:rPr lang="ru-RU" dirty="0" smtClean="0"/>
              <a:t>,</a:t>
            </a:r>
          </a:p>
          <a:p>
            <a:r>
              <a:rPr lang="ru-RU" dirty="0" smtClean="0"/>
              <a:t> </a:t>
            </a:r>
            <a:r>
              <a:rPr lang="ru-RU" dirty="0"/>
              <a:t>На пыли расточенных лет, Твоих шагов, твоих </a:t>
            </a:r>
            <a:r>
              <a:rPr lang="ru-RU" dirty="0" smtClean="0"/>
              <a:t>движений</a:t>
            </a:r>
          </a:p>
          <a:p>
            <a:r>
              <a:rPr lang="ru-RU" dirty="0" smtClean="0"/>
              <a:t> </a:t>
            </a:r>
            <a:r>
              <a:rPr lang="ru-RU" dirty="0"/>
              <a:t>Остался неизменный след.</a:t>
            </a:r>
          </a:p>
          <a:p>
            <a:endParaRPr lang="ru-RU" dirty="0" smtClean="0"/>
          </a:p>
          <a:p>
            <a:r>
              <a:rPr lang="ru-RU" dirty="0" smtClean="0"/>
              <a:t>В. Брюсов </a:t>
            </a:r>
            <a:endParaRPr lang="ru-RU" dirty="0"/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01077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</a:t>
            </a:r>
            <a:r>
              <a:rPr lang="ru-RU" dirty="0" smtClean="0"/>
              <a:t>татья "О </a:t>
            </a:r>
            <a:r>
              <a:rPr lang="ru-RU" dirty="0"/>
              <a:t>преступлении«</a:t>
            </a:r>
            <a:br>
              <a:rPr lang="ru-RU" dirty="0"/>
            </a:br>
            <a:r>
              <a:rPr lang="ru-RU" dirty="0" smtClean="0"/>
              <a:t>газета </a:t>
            </a:r>
            <a:r>
              <a:rPr lang="ru-RU" dirty="0"/>
              <a:t>"Еженедельная речь"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547664" y="2564905"/>
            <a:ext cx="53103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"мечта", «безобразная мечта» "новый шаг " и "новое собственное  слово", "дело", "предприятие".</a:t>
            </a:r>
          </a:p>
          <a:p>
            <a:endParaRPr lang="ru-RU" sz="2400" b="0" i="0" u="none" strike="noStrike" dirty="0" smtClean="0">
              <a:solidFill>
                <a:srgbClr val="000000"/>
              </a:solidFill>
              <a:effectLst/>
              <a:latin typeface="Times New Roman"/>
            </a:endParaRPr>
          </a:p>
          <a:p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7934" y="3861048"/>
            <a:ext cx="2040132" cy="2176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0571" y="3967323"/>
            <a:ext cx="3390900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861048"/>
            <a:ext cx="2263005" cy="2263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8359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817582"/>
            <a:ext cx="6944652" cy="2323386"/>
          </a:xfrm>
        </p:spPr>
        <p:txBody>
          <a:bodyPr>
            <a:normAutofit/>
          </a:bodyPr>
          <a:lstStyle/>
          <a:p>
            <a:r>
              <a:rPr lang="ru-RU" dirty="0" smtClean="0"/>
              <a:t>Следствие по делу Р. Р. Раскольникова 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481499"/>
            <a:ext cx="4824536" cy="3470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4145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052736"/>
            <a:ext cx="7167711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3864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Портрет преступника </a:t>
            </a:r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060848"/>
            <a:ext cx="5111130" cy="3369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4503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692696"/>
            <a:ext cx="741682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0" i="0" dirty="0" smtClean="0">
                <a:solidFill>
                  <a:srgbClr val="101010"/>
                </a:solidFill>
                <a:effectLst/>
                <a:latin typeface="PT Sans"/>
              </a:rPr>
              <a:t>"...</a:t>
            </a:r>
            <a:r>
              <a:rPr lang="ru-RU" dirty="0" smtClean="0">
                <a:solidFill>
                  <a:srgbClr val="101010"/>
                </a:solidFill>
                <a:latin typeface="PT Sans"/>
              </a:rPr>
              <a:t>С </a:t>
            </a:r>
            <a:r>
              <a:rPr lang="ru-RU" b="0" i="0" dirty="0" smtClean="0">
                <a:solidFill>
                  <a:srgbClr val="101010"/>
                </a:solidFill>
                <a:effectLst/>
                <a:latin typeface="PT Sans"/>
              </a:rPr>
              <a:t>ненавистью посмотрел на свою каморку. Это была _____________, шагов в шесть длиной, имевшая самый _________вид с своими __________, ____________и всюду __________ от стены обоями, и до того __________, что чуть-чуть высокому человеку становилось в ней ______, и всё казалось, что вот-вот _________________________. Мебель соответствовала помещению: было три _________ стула, не совсем __________, крашеный стол в углу, на котором лежало несколько тетрадей и книг; уже по тому одному, как они были запылены, видно было, что до них давно уже не ______________; и, наконец, ___________софа, занимавшая чуть не всю стену и половину ширины всей комнаты, когда-то обитая ________, но теперь в _________и служившая постелью Раскольникову. Часто он спал на ней так, как был, не раздеваясь, __________, покрываясь своим старым, ______, ____________ и с одною ________ подушкой в головах, под которую подкладывал всё что имел белья, чистого и заношенного, чтобы было повыше изголовье. Перед софой стоял маленький столик. Трудно было более _____________ и </a:t>
            </a:r>
            <a:r>
              <a:rPr lang="ru-RU" b="0" i="0" dirty="0" err="1" smtClean="0">
                <a:solidFill>
                  <a:srgbClr val="101010"/>
                </a:solidFill>
                <a:effectLst/>
                <a:latin typeface="PT Sans"/>
              </a:rPr>
              <a:t>обнеряшиться</a:t>
            </a:r>
            <a:r>
              <a:rPr lang="ru-RU" b="0" i="0" dirty="0" smtClean="0">
                <a:solidFill>
                  <a:srgbClr val="101010"/>
                </a:solidFill>
                <a:effectLst/>
                <a:latin typeface="PT Sans"/>
              </a:rPr>
              <a:t>..."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8990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4664"/>
            <a:ext cx="8819279" cy="608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7335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836712"/>
            <a:ext cx="6943371" cy="5216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85166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908720"/>
            <a:ext cx="6780245" cy="5085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1716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Внутренний монолог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187624" y="1700807"/>
            <a:ext cx="662473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0" i="0" u="none" strike="noStrike" dirty="0" smtClean="0">
                <a:solidFill>
                  <a:srgbClr val="000000"/>
                </a:solidFill>
                <a:effectLst/>
                <a:latin typeface="Times New Roman"/>
              </a:rPr>
              <a:t>Ну  зачем я иду? Разве я способен на это?" - "А впрочем, как это подло все..." - "О боже, как это все                                               </a:t>
            </a:r>
            <a:endParaRPr lang="ru-RU" sz="2400" b="0" i="0" dirty="0" smtClean="0">
              <a:solidFill>
                <a:srgbClr val="000000"/>
              </a:solidFill>
              <a:effectLst/>
              <a:latin typeface="Times New Roman"/>
            </a:endParaRPr>
          </a:p>
          <a:p>
            <a:r>
              <a:rPr lang="ru-RU" sz="2400" b="0" i="0" u="none" strike="noStrike" dirty="0" smtClean="0">
                <a:solidFill>
                  <a:srgbClr val="000000"/>
                </a:solidFill>
                <a:effectLst/>
                <a:latin typeface="Times New Roman"/>
              </a:rPr>
              <a:t>отвратительно!.. На какую грязь способно, однако, мое сердце! Главное: грязно, пакостно, гадко, гадко!.."  </a:t>
            </a:r>
          </a:p>
          <a:p>
            <a:endParaRPr lang="ru-RU" sz="2400" dirty="0">
              <a:solidFill>
                <a:srgbClr val="000000"/>
              </a:solidFill>
              <a:latin typeface="Times New Roman"/>
            </a:endParaRPr>
          </a:p>
          <a:p>
            <a:r>
              <a:rPr lang="ru-RU" sz="2400" b="0" i="0" dirty="0" smtClean="0">
                <a:solidFill>
                  <a:srgbClr val="000000"/>
                </a:solidFill>
                <a:effectLst/>
                <a:latin typeface="Times New Roman"/>
              </a:rPr>
              <a:t>"Если о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Times New Roman"/>
              </a:rPr>
              <a:t>сю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Times New Roman"/>
              </a:rPr>
              <a:t> пору я так боюсь его                                                                       </a:t>
            </a:r>
            <a:r>
              <a:rPr lang="ru-RU" sz="2400" b="0" i="0" dirty="0" err="1" smtClean="0">
                <a:solidFill>
                  <a:srgbClr val="000000"/>
                </a:solidFill>
                <a:effectLst/>
                <a:latin typeface="Times New Roman"/>
              </a:rPr>
              <a:t>cвершить</a:t>
            </a:r>
            <a:r>
              <a:rPr lang="ru-RU" sz="2400" b="0" i="0" dirty="0" smtClean="0">
                <a:solidFill>
                  <a:srgbClr val="000000"/>
                </a:solidFill>
                <a:effectLst/>
                <a:latin typeface="Times New Roman"/>
              </a:rPr>
              <a:t>, что же было бы, если б и действительно как-нибудь случилось до самого дела дойти?.."</a:t>
            </a:r>
            <a:endParaRPr lang="ru-RU" sz="2400" b="0" i="0" dirty="0">
              <a:solidFill>
                <a:srgbClr val="000000"/>
              </a:solidFill>
              <a:effectLst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188774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836712"/>
            <a:ext cx="7171728" cy="5226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84961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527863"/>
            <a:ext cx="2586013" cy="3134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7275" y="3405757"/>
            <a:ext cx="2153964" cy="2610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356992"/>
            <a:ext cx="3124376" cy="2341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920436"/>
            <a:ext cx="4057960" cy="2164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52036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475656" y="1052736"/>
            <a:ext cx="597666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1</a:t>
            </a:r>
            <a:r>
              <a:rPr lang="ru-RU" sz="2400" dirty="0"/>
              <a:t>. Проба</a:t>
            </a:r>
          </a:p>
          <a:p>
            <a:r>
              <a:rPr lang="ru-RU" sz="2400" dirty="0"/>
              <a:t>2. Встреча и разговор с Мармеладовым</a:t>
            </a:r>
          </a:p>
          <a:p>
            <a:r>
              <a:rPr lang="ru-RU" sz="2400" dirty="0"/>
              <a:t>3. У Мармеладовых</a:t>
            </a:r>
          </a:p>
          <a:p>
            <a:r>
              <a:rPr lang="ru-RU" sz="2400" dirty="0"/>
              <a:t>4. Письмо матери</a:t>
            </a:r>
          </a:p>
          <a:p>
            <a:r>
              <a:rPr lang="ru-RU" sz="2400" dirty="0"/>
              <a:t>5. Эпизод с подвыпившей девушкой</a:t>
            </a:r>
          </a:p>
          <a:p>
            <a:r>
              <a:rPr lang="ru-RU" sz="2400" dirty="0"/>
              <a:t>6. Встреча со старым другом (с </a:t>
            </a:r>
            <a:r>
              <a:rPr lang="ru-RU" sz="2400" dirty="0" smtClean="0"/>
              <a:t>Разумихиным</a:t>
            </a:r>
          </a:p>
          <a:p>
            <a:r>
              <a:rPr lang="ru-RU" sz="2400" dirty="0"/>
              <a:t>7. Сон (о лошадке</a:t>
            </a:r>
            <a:r>
              <a:rPr lang="ru-RU" sz="2400" dirty="0" smtClean="0"/>
              <a:t>)</a:t>
            </a:r>
          </a:p>
          <a:p>
            <a:r>
              <a:rPr lang="ru-RU" sz="2400" dirty="0" smtClean="0"/>
              <a:t> </a:t>
            </a:r>
            <a:r>
              <a:rPr lang="ru-RU" sz="2400" dirty="0"/>
              <a:t>8. Разговор на Сенной площади </a:t>
            </a:r>
            <a:endParaRPr lang="ru-RU" sz="2400" dirty="0" smtClean="0"/>
          </a:p>
          <a:p>
            <a:r>
              <a:rPr lang="ru-RU" sz="2400" dirty="0" smtClean="0"/>
              <a:t>9</a:t>
            </a:r>
            <a:r>
              <a:rPr lang="ru-RU" sz="2400" dirty="0"/>
              <a:t>. Подготовка и само преступление</a:t>
            </a:r>
          </a:p>
        </p:txBody>
      </p:sp>
    </p:spTree>
    <p:extLst>
      <p:ext uri="{BB962C8B-B14F-4D97-AF65-F5344CB8AC3E}">
        <p14:creationId xmlns:p14="http://schemas.microsoft.com/office/powerpoint/2010/main" val="5679803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817582"/>
            <a:ext cx="6440596" cy="4627642"/>
          </a:xfrm>
        </p:spPr>
        <p:txBody>
          <a:bodyPr>
            <a:normAutofit/>
          </a:bodyPr>
          <a:lstStyle/>
          <a:p>
            <a:pPr algn="l"/>
            <a:r>
              <a:rPr lang="ru-RU" dirty="0" smtClean="0"/>
              <a:t>Причины:</a:t>
            </a:r>
            <a:br>
              <a:rPr lang="ru-RU" dirty="0" smtClean="0"/>
            </a:br>
            <a:r>
              <a:rPr lang="ru-RU" dirty="0" smtClean="0"/>
              <a:t>1</a:t>
            </a:r>
            <a:r>
              <a:rPr lang="ru-RU" dirty="0"/>
              <a:t>. </a:t>
            </a:r>
            <a:r>
              <a:rPr lang="ru-RU" dirty="0" smtClean="0"/>
              <a:t>"</a:t>
            </a:r>
            <a:r>
              <a:rPr lang="ru-RU" dirty="0"/>
              <a:t>задавлен бедностью"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2</a:t>
            </a:r>
            <a:r>
              <a:rPr lang="ru-RU" dirty="0"/>
              <a:t>. "раздражительное и напряженное </a:t>
            </a:r>
            <a:r>
              <a:rPr lang="ru-RU" dirty="0" smtClean="0"/>
              <a:t>состояние</a:t>
            </a:r>
            <a:br>
              <a:rPr lang="ru-RU" dirty="0" smtClean="0"/>
            </a:br>
            <a:r>
              <a:rPr lang="ru-RU" dirty="0" smtClean="0"/>
              <a:t>3</a:t>
            </a:r>
            <a:r>
              <a:rPr lang="ru-RU" dirty="0"/>
              <a:t>. "безобразная </a:t>
            </a:r>
            <a:r>
              <a:rPr lang="ru-RU" dirty="0" smtClean="0"/>
              <a:t>мечта«</a:t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8763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645024"/>
            <a:ext cx="45720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124744"/>
            <a:ext cx="45720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32983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4476987"/>
              </p:ext>
            </p:extLst>
          </p:nvPr>
        </p:nvGraphicFramePr>
        <p:xfrm>
          <a:off x="971600" y="476672"/>
          <a:ext cx="7344816" cy="5328592"/>
        </p:xfrm>
        <a:graphic>
          <a:graphicData uri="http://schemas.openxmlformats.org/drawingml/2006/table">
            <a:tbl>
              <a:tblPr/>
              <a:tblGrid>
                <a:gridCol w="3666513"/>
                <a:gridCol w="3678303"/>
              </a:tblGrid>
              <a:tr h="569135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C00000"/>
                          </a:solidFill>
                          <a:effectLst/>
                        </a:rPr>
                        <a:t>Было </a:t>
                      </a:r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</a:rPr>
                        <a:t>задумано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</a:endParaRPr>
                    </a:p>
                  </a:txBody>
                  <a:tcPr marL="70718" marR="70718" marT="35359" marB="353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rgbClr val="C00000"/>
                          </a:solidFill>
                          <a:effectLst/>
                        </a:rPr>
                        <a:t>Произошло на самом деле</a:t>
                      </a:r>
                      <a:endParaRPr lang="ru-RU" sz="1800" dirty="0">
                        <a:solidFill>
                          <a:srgbClr val="C00000"/>
                        </a:solidFill>
                        <a:effectLst/>
                      </a:endParaRPr>
                    </a:p>
                  </a:txBody>
                  <a:tcPr marL="70718" marR="70718" marT="35359" marB="353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888960">
                <a:tc>
                  <a:txBody>
                    <a:bodyPr/>
                    <a:lstStyle/>
                    <a:p>
                      <a:r>
                        <a:rPr lang="ru-RU" sz="1600" b="1" dirty="0">
                          <a:effectLst/>
                        </a:rPr>
                        <a:t>Назначил время преступления на семь вечера, так как Лизаветы не должно быть дома.</a:t>
                      </a:r>
                    </a:p>
                  </a:txBody>
                  <a:tcPr marL="70718" marR="70718" marT="35359" marB="353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</a:endParaRPr>
                    </a:p>
                  </a:txBody>
                  <a:tcPr marL="70718" marR="70718" marT="35359" marB="353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69135">
                <a:tc>
                  <a:txBody>
                    <a:bodyPr/>
                    <a:lstStyle/>
                    <a:p>
                      <a:r>
                        <a:rPr lang="ru-RU" sz="1600" b="1" dirty="0">
                          <a:effectLst/>
                        </a:rPr>
                        <a:t>Поменять шляпу на картуз.</a:t>
                      </a:r>
                    </a:p>
                  </a:txBody>
                  <a:tcPr marL="70718" marR="70718" marT="35359" marB="353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</a:endParaRPr>
                    </a:p>
                  </a:txBody>
                  <a:tcPr marL="70718" marR="70718" marT="35359" marB="353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25023">
                <a:tc>
                  <a:txBody>
                    <a:bodyPr/>
                    <a:lstStyle/>
                    <a:p>
                      <a:r>
                        <a:rPr lang="ru-RU" sz="1600" b="1" dirty="0">
                          <a:effectLst/>
                        </a:rPr>
                        <a:t>Взять топор на кухне.</a:t>
                      </a:r>
                    </a:p>
                  </a:txBody>
                  <a:tcPr marL="70718" marR="70718" marT="35359" marB="353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</a:endParaRPr>
                    </a:p>
                  </a:txBody>
                  <a:tcPr marL="70718" marR="70718" marT="35359" marB="353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813246">
                <a:tc>
                  <a:txBody>
                    <a:bodyPr/>
                    <a:lstStyle/>
                    <a:p>
                      <a:r>
                        <a:rPr lang="ru-RU" sz="1600" b="1" dirty="0">
                          <a:effectLst/>
                        </a:rPr>
                        <a:t>Должен быть осторожным и предусмотрительным.</a:t>
                      </a:r>
                    </a:p>
                  </a:txBody>
                  <a:tcPr marL="70718" marR="70718" marT="35359" marB="353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</a:endParaRPr>
                    </a:p>
                  </a:txBody>
                  <a:tcPr marL="70718" marR="70718" marT="35359" marB="353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861621">
                <a:tc>
                  <a:txBody>
                    <a:bodyPr/>
                    <a:lstStyle/>
                    <a:p>
                      <a:r>
                        <a:rPr lang="ru-RU" sz="1600" b="1" dirty="0">
                          <a:effectLst/>
                        </a:rPr>
                        <a:t>Собирался убить «зловредную. гадкую, никому не нужную вошь», освободить от нее Лизавету.</a:t>
                      </a:r>
                    </a:p>
                  </a:txBody>
                  <a:tcPr marL="70718" marR="70718" marT="35359" marB="353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</a:endParaRPr>
                    </a:p>
                  </a:txBody>
                  <a:tcPr marL="70718" marR="70718" marT="35359" marB="353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301472">
                <a:tc>
                  <a:txBody>
                    <a:bodyPr/>
                    <a:lstStyle/>
                    <a:p>
                      <a:r>
                        <a:rPr lang="ru-RU" sz="1600" b="1" dirty="0">
                          <a:effectLst/>
                        </a:rPr>
                        <a:t>На вырученные деньги собирался изменить свою жизнь и облегчить жизнь самым близким для него людям.</a:t>
                      </a:r>
                    </a:p>
                  </a:txBody>
                  <a:tcPr marL="70718" marR="70718" marT="35359" marB="353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1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</a:endParaRPr>
                    </a:p>
                  </a:txBody>
                  <a:tcPr marL="70718" marR="70718" marT="35359" marB="353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180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3" y="1700808"/>
            <a:ext cx="6151359" cy="1900697"/>
          </a:xfrm>
        </p:spPr>
        <p:txBody>
          <a:bodyPr>
            <a:normAutofit fontScale="90000"/>
          </a:bodyPr>
          <a:lstStyle/>
          <a:p>
            <a:r>
              <a:rPr lang="ru-RU" dirty="0"/>
              <a:t>Одни преступления открывают путь другим (Сенека).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83264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262</TotalTime>
  <Words>401</Words>
  <Application>Microsoft Office PowerPoint</Application>
  <PresentationFormat>Экран (4:3)</PresentationFormat>
  <Paragraphs>47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Кнопка</vt:lpstr>
      <vt:lpstr>Повторяем изученное </vt:lpstr>
      <vt:lpstr>Дорога к преступлению </vt:lpstr>
      <vt:lpstr>Презентация PowerPoint</vt:lpstr>
      <vt:lpstr>Статья "О преступлении« газета "Еженедельная речь"</vt:lpstr>
      <vt:lpstr>Следствие по делу Р. Р. Раскольникова  </vt:lpstr>
      <vt:lpstr>Презентация PowerPoint</vt:lpstr>
      <vt:lpstr>Портрет преступника </vt:lpstr>
      <vt:lpstr>Презентация PowerPoint</vt:lpstr>
      <vt:lpstr>Презентация PowerPoint</vt:lpstr>
      <vt:lpstr>Презентация PowerPoint</vt:lpstr>
      <vt:lpstr>Презентация PowerPoint</vt:lpstr>
      <vt:lpstr>Внутренний монолог </vt:lpstr>
      <vt:lpstr>Презентация PowerPoint</vt:lpstr>
      <vt:lpstr>Презентация PowerPoint</vt:lpstr>
      <vt:lpstr>Презентация PowerPoint</vt:lpstr>
      <vt:lpstr>Причины: 1. "задавлен бедностью" 2. "раздражительное и напряженное состояние 3. "безобразная мечта« </vt:lpstr>
      <vt:lpstr>Презентация PowerPoint</vt:lpstr>
      <vt:lpstr>Презентация PowerPoint</vt:lpstr>
      <vt:lpstr>Одни преступления открывают путь другим (Сенека).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</dc:creator>
  <cp:lastModifiedBy>Анастасия</cp:lastModifiedBy>
  <cp:revision>19</cp:revision>
  <dcterms:created xsi:type="dcterms:W3CDTF">2023-12-19T17:50:44Z</dcterms:created>
  <dcterms:modified xsi:type="dcterms:W3CDTF">2026-11-03T16:11:54Z</dcterms:modified>
</cp:coreProperties>
</file>