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95" r:id="rId4"/>
    <p:sldId id="298" r:id="rId5"/>
    <p:sldId id="258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85" r:id="rId14"/>
    <p:sldId id="269" r:id="rId15"/>
    <p:sldId id="318" r:id="rId16"/>
    <p:sldId id="300" r:id="rId17"/>
    <p:sldId id="317" r:id="rId18"/>
    <p:sldId id="328" r:id="rId19"/>
    <p:sldId id="262" r:id="rId20"/>
    <p:sldId id="278" r:id="rId21"/>
    <p:sldId id="329" r:id="rId22"/>
    <p:sldId id="279" r:id="rId23"/>
    <p:sldId id="283" r:id="rId24"/>
    <p:sldId id="270" r:id="rId25"/>
    <p:sldId id="326" r:id="rId26"/>
    <p:sldId id="330" r:id="rId27"/>
    <p:sldId id="327" r:id="rId28"/>
    <p:sldId id="325" r:id="rId29"/>
    <p:sldId id="29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9" autoAdjust="0"/>
    <p:restoredTop sz="94660" autoAdjust="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artgif.ru/OGON/ogon025.gi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ljplus.ru/img4/s/w/swonder85/th_w400_d180c507c702a93adc0721c9a24fe791.jpg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YandexDisk\&#1072;&#1090;&#1090;&#1077;&#1089;&#1090;&#1072;&#1094;&#1080;&#1103;\&#1042;&#1077;&#1083;&#1080;&#1082;&#1072;&#1103;%20&#1054;&#1090;&#1077;&#1095;&#1077;&#1089;&#1090;&#1074;&#1077;&#1085;&#1085;&#1072;&#1103;%20&#1074;&#1086;&#1081;&#1085;&#1072;%20%20%20&#1041;&#1080;&#1090;&#1074;&#1072;%20&#1079;&#1072;%20&#1052;&#1086;&#1089;&#1082;&#1074;&#1091;!%20&#1059;&#1085;&#1080;&#1082;&#1072;&#1083;&#1100;&#1085;&#1072;&#1103;%20&#1082;&#1080;&#1085;&#1086;&#1093;&#1088;&#1086;&#1085;&#1080;&#1082;&#1072;.mp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ratnikjournal.narod.ru/200801/ogon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hyperlink" Target="http://www.artgif.ru/OGON/ogon025.gi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71678"/>
            <a:ext cx="9144000" cy="2686056"/>
          </a:xfrm>
        </p:spPr>
        <p:txBody>
          <a:bodyPr>
            <a:noAutofit/>
          </a:bodyPr>
          <a:lstStyle/>
          <a:p>
            <a:r>
              <a:rPr lang="ru-RU" sz="9600" cap="none" spc="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Битва </a:t>
            </a:r>
            <a:br>
              <a:rPr lang="ru-RU" sz="9600" cap="none" spc="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cap="none" spc="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</a:t>
            </a:r>
            <a:br>
              <a:rPr lang="ru-RU" sz="9600" cap="none" spc="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cap="none" spc="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Москвой</a:t>
            </a:r>
            <a:endParaRPr lang="ru-RU" sz="9600" cap="none" spc="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8" descr="Картинка 94 из 13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324544" y="428604"/>
            <a:ext cx="2714612" cy="6429396"/>
          </a:xfrm>
          <a:prstGeom prst="rect">
            <a:avLst/>
          </a:prstGeom>
          <a:noFill/>
        </p:spPr>
      </p:pic>
      <p:pic>
        <p:nvPicPr>
          <p:cNvPr id="4" name="Picture 8" descr="Картинка 94 из 13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929066"/>
            <a:ext cx="4714908" cy="2928934"/>
          </a:xfrm>
          <a:prstGeom prst="rect">
            <a:avLst/>
          </a:prstGeom>
          <a:noFill/>
        </p:spPr>
      </p:pic>
      <p:pic>
        <p:nvPicPr>
          <p:cNvPr id="5" name="Picture 8" descr="Картинка 94 из 13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42984"/>
            <a:ext cx="3286148" cy="57150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29330"/>
            <a:ext cx="9144000" cy="78581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 ночам в небо поднимались аэростаты воздушного заграждения. </a:t>
            </a:r>
          </a:p>
          <a:p>
            <a:pPr>
              <a:lnSpc>
                <a:spcPct val="170000"/>
              </a:lnSpc>
            </a:pPr>
            <a:endParaRPr lang="ru-RU" dirty="0"/>
          </a:p>
        </p:txBody>
      </p:sp>
      <p:pic>
        <p:nvPicPr>
          <p:cNvPr id="17410" name="Picture 2" descr="Картинка 23 из 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Днем и ночью работали московские заводы. </a:t>
            </a:r>
          </a:p>
        </p:txBody>
      </p:sp>
      <p:pic>
        <p:nvPicPr>
          <p:cNvPr id="16388" name="Picture 4" descr="Картинка 11 из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5931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29330"/>
            <a:ext cx="9144000" cy="7143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9600" b="1" dirty="0" smtClean="0">
                <a:latin typeface="+mj-lt"/>
              </a:rPr>
              <a:t>В эти грозные дни сотни тысяч москвичей </a:t>
            </a:r>
          </a:p>
          <a:p>
            <a:pPr>
              <a:lnSpc>
                <a:spcPct val="120000"/>
              </a:lnSpc>
            </a:pPr>
            <a:r>
              <a:rPr lang="ru-RU" sz="9600" b="1" dirty="0" smtClean="0">
                <a:latin typeface="+mj-lt"/>
              </a:rPr>
              <a:t>вступали в народное ополчение. </a:t>
            </a:r>
          </a:p>
          <a:p>
            <a:pPr>
              <a:lnSpc>
                <a:spcPct val="170000"/>
              </a:lnSpc>
            </a:pPr>
            <a:endParaRPr lang="ru-RU" dirty="0"/>
          </a:p>
        </p:txBody>
      </p:sp>
      <p:pic>
        <p:nvPicPr>
          <p:cNvPr id="5" name="Picture 4" descr="Картинка 2 из 26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104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БИТВА ПОД МОСКВОЙ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-24"/>
            <a:ext cx="4572000" cy="690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Картинка 26 из 26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64343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72206"/>
            <a:ext cx="9144000" cy="64294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Москва была опоясана противотанковыми рвами.</a:t>
            </a:r>
            <a:endParaRPr lang="ru-RU" sz="1800" dirty="0"/>
          </a:p>
        </p:txBody>
      </p:sp>
      <p:pic>
        <p:nvPicPr>
          <p:cNvPr id="4" name="Picture 1" descr="G:\БИТВА ПОД МОСКВОЙ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00744"/>
            <a:ext cx="9144000" cy="857256"/>
          </a:xfrm>
        </p:spPr>
        <p:txBody>
          <a:bodyPr>
            <a:normAutofit/>
          </a:bodyPr>
          <a:lstStyle/>
          <a:p>
            <a:endParaRPr lang="ru-RU" sz="1800" b="1" dirty="0" smtClean="0">
              <a:latin typeface="+mj-lt"/>
            </a:endParaRPr>
          </a:p>
          <a:p>
            <a:r>
              <a:rPr lang="ru-RU" sz="1800" b="1" dirty="0" smtClean="0">
                <a:latin typeface="+mj-lt"/>
              </a:rPr>
              <a:t>7 ноября 1941 г. на Красной площади состоялся военный парад. </a:t>
            </a:r>
          </a:p>
        </p:txBody>
      </p:sp>
      <p:pic>
        <p:nvPicPr>
          <p:cNvPr id="28673" name="Picture 1" descr="G:\БИТВА ПОД МОСКВОЙ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12957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Картинка 4 из 7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0"/>
            <a:ext cx="49291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75656" y="501317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27" name="Picture 3" descr="C:\Documents and Settings\Admin\Рабочий стол\Новая папка\42_80_1113231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118935"/>
            <a:ext cx="6516216" cy="4739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Admin\Рабочий стол\Новая папка\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1932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Великая Отечественная война   Битва за Москву! Уникальная кинохроник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74206"/>
            <a:ext cx="9144000" cy="1083794"/>
          </a:xfrm>
        </p:spPr>
        <p:txBody>
          <a:bodyPr>
            <a:noAutofit/>
          </a:bodyPr>
          <a:lstStyle/>
          <a:p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 соотношение сил было в пользу гитлеровцев. В конце октября бои шли уже в 80 - 100 км от Москвы. 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7649" name="Picture 1" descr="G:\БИТВА ПОД МОСКВОЙ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4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БИТВА ПОД МОСКВОЙ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63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165304"/>
            <a:ext cx="9144000" cy="54982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+mj-lt"/>
              </a:rPr>
              <a:t>64-я отдельная морская стрелковая бригада, сформированная в октябре-ноябре 1941 года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7" name="Picture 3" descr="C:\Users\1\YandexDisk\аттестация\17814343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2436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229600" cy="7200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Атака на вражеские укрепления в районе  села Белый </a:t>
            </a:r>
            <a:r>
              <a:rPr lang="ru-RU" sz="1800" dirty="0" err="1" smtClean="0"/>
              <a:t>Раст</a:t>
            </a:r>
            <a:endParaRPr lang="ru-RU" sz="1800" dirty="0"/>
          </a:p>
        </p:txBody>
      </p:sp>
      <p:pic>
        <p:nvPicPr>
          <p:cNvPr id="4" name="Содержимое 3" descr="boj-za-belyj-ra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676456" cy="53560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5805264"/>
            <a:ext cx="9144000" cy="105273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+mj-lt"/>
              </a:rPr>
              <a:t>До 3 декабря 64-я </a:t>
            </a:r>
            <a:r>
              <a:rPr lang="ru-RU" sz="1800" b="1" dirty="0" err="1" smtClean="0">
                <a:latin typeface="+mj-lt"/>
              </a:rPr>
              <a:t>ОМСБр</a:t>
            </a:r>
            <a:r>
              <a:rPr lang="ru-RU" sz="1800" b="1" dirty="0" smtClean="0">
                <a:latin typeface="+mj-lt"/>
              </a:rPr>
              <a:t> вела ожесточённые оборонительные бои на танкоопасном направлении на участке Горки, Луговая, </a:t>
            </a:r>
            <a:r>
              <a:rPr lang="ru-RU" sz="1800" b="1" dirty="0" err="1" smtClean="0">
                <a:latin typeface="+mj-lt"/>
              </a:rPr>
              <a:t>Озерецкое</a:t>
            </a:r>
            <a:r>
              <a:rPr lang="ru-RU" sz="1800" b="1" dirty="0" smtClean="0">
                <a:latin typeface="+mj-lt"/>
              </a:rPr>
              <a:t>.</a:t>
            </a:r>
            <a:endParaRPr lang="ru-RU" sz="1800" b="1" dirty="0">
              <a:latin typeface="+mj-lt"/>
            </a:endParaRPr>
          </a:p>
        </p:txBody>
      </p:sp>
      <p:pic>
        <p:nvPicPr>
          <p:cNvPr id="4" name="Picture 2" descr="C:\Users\1\YandexDisk\аттестация\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306725" cy="56166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tdata.ru/u24/photoA35C/20225052297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59389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021288"/>
            <a:ext cx="7344816" cy="8367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Победа Красной Армии под Москвой имела огромное значение.</a:t>
            </a:r>
            <a:r>
              <a:rPr lang="ru-RU" sz="1800" dirty="0" smtClean="0"/>
              <a:t> 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Картинка 24 из 6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C:\Users\1\YandexDisk\аттестация\1424953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7200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Памятник-захоронение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в селе Белый </a:t>
            </a:r>
            <a:r>
              <a:rPr lang="ru-RU" sz="1800" dirty="0" err="1" smtClean="0">
                <a:solidFill>
                  <a:schemeClr val="tx1"/>
                </a:solidFill>
              </a:rPr>
              <a:t>Раст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1\YandexDisk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992888" cy="5318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C:\Users\1\YandexDisk\аттестация\c2dd46f8d8a5f6adf3ac565d5f3403a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3999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49080"/>
            <a:ext cx="5500694" cy="27089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1800" b="1" dirty="0" smtClean="0">
                <a:latin typeface="+mj-lt"/>
              </a:rPr>
              <a:t>8 мая 1965 года 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latin typeface="+mj-lt"/>
              </a:rPr>
              <a:t>Москве было присвоено почетное звание 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latin typeface="+mj-lt"/>
              </a:rPr>
              <a:t>«город-герой» </a:t>
            </a:r>
          </a:p>
          <a:p>
            <a:endParaRPr lang="ru-RU" dirty="0"/>
          </a:p>
        </p:txBody>
      </p:sp>
      <p:pic>
        <p:nvPicPr>
          <p:cNvPr id="1026" name="Picture 2" descr="Картинка 26 из 184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436096" cy="4079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Картинка 106 из 42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993" y="2285992"/>
            <a:ext cx="3667008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39840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43306" y="0"/>
            <a:ext cx="55006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+mj-lt"/>
              </a:rPr>
              <a:t>Мы свою победу выстрадали честно,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Преданы святому кровному родству.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В каждом новом доме, в каждой новой песне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Помните ушедших в битву за Москву!</a:t>
            </a:r>
            <a:endParaRPr lang="ru-RU" b="1" dirty="0">
              <a:latin typeface="+mj-lt"/>
            </a:endParaRPr>
          </a:p>
        </p:txBody>
      </p:sp>
      <p:pic>
        <p:nvPicPr>
          <p:cNvPr id="50180" name="Picture 4" descr="Картинка 30 из 278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688" y="1772816"/>
            <a:ext cx="8858312" cy="4924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4" name="Picture 8" descr="Картинка 94 из 132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1849190"/>
            <a:ext cx="3286148" cy="33800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142852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	Среди крупнейших событий второй мировой войны битва под Москвой занимает особое место.</a:t>
            </a:r>
            <a:endParaRPr lang="ru-RU" b="1" dirty="0">
              <a:latin typeface="+mj-lt"/>
            </a:endParaRPr>
          </a:p>
        </p:txBody>
      </p:sp>
      <p:pic>
        <p:nvPicPr>
          <p:cNvPr id="1027" name="Picture 3" descr="C:\Documents and Settings\Admin\Рабочий стол\Новая папка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3527" y="910236"/>
            <a:ext cx="8529533" cy="567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8179"/>
            <a:ext cx="4896544" cy="6739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БИТВА ПОД МОСКВОЙ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270283" cy="64807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Великая Отечественная война была тяжелым испытанием для советских людей.</a:t>
            </a:r>
            <a:endParaRPr lang="ru-RU" dirty="0"/>
          </a:p>
        </p:txBody>
      </p:sp>
      <p:pic>
        <p:nvPicPr>
          <p:cNvPr id="2050" name="Picture 2" descr="G:\БИТВА ПОД МОСКВОЙ\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 жители поднялись на защиту родного города. </a:t>
            </a:r>
            <a:endParaRPr lang="ru-RU" sz="1800" dirty="0"/>
          </a:p>
        </p:txBody>
      </p:sp>
      <p:pic>
        <p:nvPicPr>
          <p:cNvPr id="18434" name="Picture 2" descr="G:\БИТВА ПОД МОСКВОЙ\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4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165304"/>
            <a:ext cx="8964488" cy="54984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800" b="1" dirty="0" smtClean="0">
                <a:latin typeface="+mj-lt"/>
              </a:rPr>
              <a:t>Дети, старики, женщины спускались в метро. </a:t>
            </a:r>
          </a:p>
          <a:p>
            <a:pPr>
              <a:lnSpc>
                <a:spcPct val="170000"/>
              </a:lnSpc>
            </a:pPr>
            <a:endParaRPr lang="ru-RU" dirty="0"/>
          </a:p>
        </p:txBody>
      </p:sp>
      <p:pic>
        <p:nvPicPr>
          <p:cNvPr id="19462" name="Picture 6" descr="Картинка 3 из 32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949280"/>
            <a:ext cx="8892480" cy="90872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Чтобы город был неузнаваемым для вражеских летчиков, 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воздуха, его тщательно замаскировали.</a:t>
            </a:r>
            <a:endParaRPr lang="ru-RU" sz="1800" dirty="0"/>
          </a:p>
        </p:txBody>
      </p:sp>
      <p:pic>
        <p:nvPicPr>
          <p:cNvPr id="18434" name="Picture 2" descr="Картинка 87 из 1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891</TotalTime>
  <Words>178</Words>
  <Application>Microsoft Office PowerPoint</Application>
  <PresentationFormat>Экран (4:3)</PresentationFormat>
  <Paragraphs>26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Битва  под  Москвой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Атака на вражеские укрепления в районе  села Белый Раст</vt:lpstr>
      <vt:lpstr>Слайд 22</vt:lpstr>
      <vt:lpstr>Слайд 23</vt:lpstr>
      <vt:lpstr>Слайд 24</vt:lpstr>
      <vt:lpstr>Слайд 25</vt:lpstr>
      <vt:lpstr>Памятник-захоронение в селе Белый Раст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Битва под Москвой</dc:title>
  <dc:creator>Ирина</dc:creator>
  <cp:lastModifiedBy>1</cp:lastModifiedBy>
  <cp:revision>98</cp:revision>
  <dcterms:created xsi:type="dcterms:W3CDTF">2009-11-27T20:36:20Z</dcterms:created>
  <dcterms:modified xsi:type="dcterms:W3CDTF">2017-11-30T10:19:22Z</dcterms:modified>
</cp:coreProperties>
</file>