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224" y="137147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Нарушения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опорно-двигательного </a:t>
            </a:r>
            <a:br>
              <a:rPr lang="ru-RU" dirty="0" smtClean="0"/>
            </a:br>
            <a:r>
              <a:rPr lang="ru-RU" dirty="0" smtClean="0"/>
              <a:t>аппарата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861048"/>
            <a:ext cx="3200400" cy="17777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33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4536504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Причины </a:t>
            </a:r>
            <a:r>
              <a:rPr lang="ru-RU" sz="2000" dirty="0" smtClean="0"/>
              <a:t>возникновения: 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 smtClean="0"/>
              <a:t>Длительное </a:t>
            </a:r>
            <a:r>
              <a:rPr lang="ru-RU" sz="2000" dirty="0"/>
              <a:t>пребывание ребенка в неправильном положении тела; </a:t>
            </a: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 smtClean="0"/>
              <a:t>Недостаточная </a:t>
            </a:r>
            <a:r>
              <a:rPr lang="ru-RU" sz="2000" dirty="0"/>
              <a:t>двигательная активность детей </a:t>
            </a:r>
            <a:r>
              <a:rPr lang="ru-RU" sz="2000" dirty="0" smtClean="0"/>
              <a:t>;</a:t>
            </a:r>
          </a:p>
          <a:p>
            <a:pPr marL="457200" indent="-457200" algn="just">
              <a:buAutoNum type="arabicPeriod"/>
            </a:pPr>
            <a:r>
              <a:rPr lang="ru-RU" sz="2000" dirty="0"/>
              <a:t>О</a:t>
            </a:r>
            <a:r>
              <a:rPr lang="ru-RU" sz="2000" dirty="0" smtClean="0"/>
              <a:t>граничение </a:t>
            </a:r>
            <a:r>
              <a:rPr lang="ru-RU" sz="2000" dirty="0"/>
              <a:t>подвижности в суставах; </a:t>
            </a: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/>
              <a:t>А</a:t>
            </a:r>
            <a:r>
              <a:rPr lang="ru-RU" sz="2000" dirty="0" smtClean="0"/>
              <a:t>кселерацией </a:t>
            </a:r>
            <a:r>
              <a:rPr lang="ru-RU" sz="2000" dirty="0"/>
              <a:t>современных детей; </a:t>
            </a: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/>
              <a:t>Н</a:t>
            </a:r>
            <a:r>
              <a:rPr lang="ru-RU" sz="2000" dirty="0" smtClean="0"/>
              <a:t>ерациональная </a:t>
            </a:r>
            <a:r>
              <a:rPr lang="ru-RU" sz="2000" dirty="0"/>
              <a:t>одежда; </a:t>
            </a: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 smtClean="0"/>
              <a:t> Заболевания </a:t>
            </a:r>
            <a:r>
              <a:rPr lang="ru-RU" sz="2000" dirty="0"/>
              <a:t>внутренних </a:t>
            </a:r>
            <a:r>
              <a:rPr lang="ru-RU" sz="2000" dirty="0" smtClean="0"/>
              <a:t>органов;</a:t>
            </a:r>
          </a:p>
          <a:p>
            <a:pPr marL="457200" indent="-457200" algn="just">
              <a:buAutoNum type="arabicPeriod"/>
            </a:pPr>
            <a:r>
              <a:rPr lang="ru-RU" sz="2000" dirty="0"/>
              <a:t>Н</a:t>
            </a:r>
            <a:r>
              <a:rPr lang="ru-RU" sz="2000" dirty="0" smtClean="0"/>
              <a:t>едостаточная </a:t>
            </a:r>
            <a:r>
              <a:rPr lang="ru-RU" sz="2000" dirty="0"/>
              <a:t>освещенность рабочего </a:t>
            </a:r>
            <a:r>
              <a:rPr lang="ru-RU" sz="2000" dirty="0" smtClean="0"/>
              <a:t>места;</a:t>
            </a:r>
          </a:p>
          <a:p>
            <a:pPr marL="457200" indent="-457200" algn="just">
              <a:buAutoNum type="arabicPeriod"/>
            </a:pPr>
            <a:r>
              <a:rPr lang="ru-RU" sz="2000" dirty="0"/>
              <a:t>Н</a:t>
            </a:r>
            <a:r>
              <a:rPr lang="ru-RU" sz="2000" dirty="0" smtClean="0"/>
              <a:t>есоответствующая </a:t>
            </a:r>
            <a:r>
              <a:rPr lang="ru-RU" sz="2000" dirty="0"/>
              <a:t>росту ребенка мебель и др. </a:t>
            </a:r>
          </a:p>
          <a:p>
            <a:endParaRPr lang="ru-RU" sz="2000" dirty="0"/>
          </a:p>
        </p:txBody>
      </p:sp>
      <p:pic>
        <p:nvPicPr>
          <p:cNvPr id="7170" name="Picture 2" descr="C:\Галина попочка\Учеба\Спец психология\93-5-6_im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24" y="10527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7610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В 90-95 % случаев нарушения осанки являются приобретенными.    Развивается сколиоз преимущественно в периоды интенсивного роста скелета, т.е. в 6-7 лет, 12-15 лет.</a:t>
            </a:r>
          </a:p>
        </p:txBody>
      </p:sp>
      <p:pic>
        <p:nvPicPr>
          <p:cNvPr id="8194" name="Picture 2" descr="C:\Галина попочка\Учеба\Спец психология\iskrivlenie-pozvonochnika-u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715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9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Осанкой </a:t>
            </a:r>
            <a:r>
              <a:rPr lang="ru-RU" sz="2000" dirty="0"/>
              <a:t>называют способность человека держать своё тело в разнообразных положениях. Она бывает правильной и неправильной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При </a:t>
            </a:r>
            <a:r>
              <a:rPr lang="ru-RU" sz="2000" dirty="0"/>
              <a:t>такой осанке нарушается нормальное функционирование внутренних органов.</a:t>
            </a:r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9218" name="Picture 2" descr="C:\Галина попочка\Учеба\Спец психология\skolioz-u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762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0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54" y="5136255"/>
            <a:ext cx="8229600" cy="1112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Движения</a:t>
            </a:r>
            <a:r>
              <a:rPr lang="ru-RU" dirty="0"/>
              <a:t>, перемещения в пространстве – одна из важнейших функций </a:t>
            </a:r>
            <a:r>
              <a:rPr lang="ru-RU" dirty="0" smtClean="0"/>
              <a:t>человека</a:t>
            </a:r>
            <a:r>
              <a:rPr lang="ru-RU" dirty="0"/>
              <a:t>. </a:t>
            </a:r>
          </a:p>
        </p:txBody>
      </p:sp>
      <p:pic>
        <p:nvPicPr>
          <p:cNvPr id="1027" name="Picture 3" descr="C:\Галина попочка\Учеба\Спец психология\1253780624_dvij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9" y="404664"/>
            <a:ext cx="4273316" cy="42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Галина попочка\Учеба\Спец психология\Picture_434 17.04.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54" y="235803"/>
            <a:ext cx="3952017" cy="26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Галина попочка\Учеба\Спец психология\3ba8fcba725b55f5658eecdf6cca72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54" y="3136506"/>
            <a:ext cx="3989758" cy="199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Отмечают </a:t>
            </a:r>
            <a:r>
              <a:rPr lang="ru-RU" sz="2000" dirty="0"/>
              <a:t>различные виды патологии опорно-двигательного аппарата</a:t>
            </a:r>
            <a:r>
              <a:rPr lang="ru-RU" sz="2000" dirty="0" smtClean="0"/>
              <a:t>: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1. </a:t>
            </a:r>
            <a:r>
              <a:rPr lang="ru-RU" sz="2000" b="1" dirty="0"/>
              <a:t>З</a:t>
            </a:r>
            <a:r>
              <a:rPr lang="ru-RU" sz="2000" b="1" dirty="0" smtClean="0"/>
              <a:t>аболевания </a:t>
            </a:r>
            <a:r>
              <a:rPr lang="ru-RU" sz="2000" b="1" dirty="0"/>
              <a:t>нервной </a:t>
            </a:r>
            <a:r>
              <a:rPr lang="ru-RU" sz="2000" b="1" dirty="0" smtClean="0"/>
              <a:t>системы</a:t>
            </a:r>
            <a:r>
              <a:rPr lang="ru-RU" sz="2000" b="1" dirty="0"/>
              <a:t> </a:t>
            </a:r>
            <a:r>
              <a:rPr lang="ru-RU" sz="2000" dirty="0" smtClean="0"/>
              <a:t>(</a:t>
            </a:r>
            <a:r>
              <a:rPr lang="ru-RU" sz="2000" dirty="0"/>
              <a:t>детский церебральный паралич (ДЦП);</a:t>
            </a:r>
          </a:p>
          <a:p>
            <a:pPr marL="0" indent="0" algn="just">
              <a:buNone/>
            </a:pPr>
            <a:r>
              <a:rPr lang="ru-RU" sz="2000" dirty="0" smtClean="0"/>
              <a:t>Полиомиелит);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Галина попочка\Учеба\Спец психология\pollii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81128"/>
            <a:ext cx="4666230" cy="20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Галина попочка\Учеба\Спец психология\foto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22" y="1124744"/>
            <a:ext cx="2118224" cy="33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Галина попочка\Учеба\Спец психология\14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9895"/>
            <a:ext cx="2370163" cy="165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Галина попочка\Учеба\Спец психология\dsc005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44758"/>
            <a:ext cx="1413557" cy="188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Галина попочка\Учеба\Спец психология\17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2" y="1628800"/>
            <a:ext cx="3712322" cy="185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Галина попочка\Учеба\Спец психология\phizioterapiya_pri_dc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2" y="3789040"/>
            <a:ext cx="2280034" cy="283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2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2</a:t>
            </a:r>
            <a:r>
              <a:rPr lang="ru-RU" sz="2000" b="1" dirty="0" smtClean="0"/>
              <a:t>. </a:t>
            </a:r>
            <a:r>
              <a:rPr lang="ru-RU" sz="2000" b="1" dirty="0"/>
              <a:t>В</a:t>
            </a:r>
            <a:r>
              <a:rPr lang="ru-RU" sz="2000" b="1" dirty="0" smtClean="0"/>
              <a:t>рожденная </a:t>
            </a:r>
            <a:r>
              <a:rPr lang="ru-RU" sz="2000" b="1" dirty="0"/>
              <a:t>патология двигательного аппарата</a:t>
            </a:r>
            <a:r>
              <a:rPr lang="ru-RU" sz="2000" dirty="0"/>
              <a:t>(врожденный вывих бедра; кривошея; косолапость и другие деформации стоп; аномалии развития позвоночника (сколиоз); недоразвитие и дефекты конечностей; аномалии развития пальцев кисти);</a:t>
            </a:r>
          </a:p>
        </p:txBody>
      </p:sp>
      <p:pic>
        <p:nvPicPr>
          <p:cNvPr id="2050" name="Picture 2" descr="C:\Галина попочка\Учеба\Спец психология\vyvix-bedra-u-det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4" y="2131815"/>
            <a:ext cx="2427119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Галина попочка\Учеба\Спец психология\203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27" y="1628799"/>
            <a:ext cx="1795600" cy="23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Галина попочка\Учеба\Спец психология\Rebenok-so-spasticheskoy-krivosheey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267080"/>
            <a:ext cx="2772073" cy="20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Галина попочка\Учеба\Спец психология\ca325450d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39" y="4267080"/>
            <a:ext cx="3180133" cy="22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Галина попочка\Учеба\Спец психология\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11" y="1608232"/>
            <a:ext cx="4144146" cy="23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1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9375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3. </a:t>
            </a:r>
            <a:r>
              <a:rPr lang="ru-RU" sz="2000" b="1" dirty="0" smtClean="0"/>
              <a:t>Приобретенные </a:t>
            </a:r>
            <a:r>
              <a:rPr lang="ru-RU" sz="2000" b="1" dirty="0"/>
              <a:t>заболевания и повреждения опорно-двигательного аппарата</a:t>
            </a:r>
            <a:r>
              <a:rPr lang="ru-RU" sz="2000" dirty="0"/>
              <a:t>(рахит, полиартрит, травматические повреждения спинного мозга, головного мозга и конечностей)</a:t>
            </a:r>
          </a:p>
          <a:p>
            <a:endParaRPr lang="ru-RU" dirty="0"/>
          </a:p>
        </p:txBody>
      </p:sp>
      <p:pic>
        <p:nvPicPr>
          <p:cNvPr id="3074" name="Picture 2" descr="C:\Галина попочка\Учеба\Спец психология\sustavi-kist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5" y="1412776"/>
            <a:ext cx="3600401" cy="23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Галина попочка\Учеба\Спец психология\ricket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79563"/>
            <a:ext cx="2160240" cy="322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Галина попочка\Учеба\Спец психология\Rahit-u-grudnichka-foto-768x9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88" y="1412776"/>
            <a:ext cx="2511814" cy="31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Галина попочка\Учеба\Спец психология\Risunok-4.-Vneshnee-izmenenie-porazhennogo-susta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5" y="4221088"/>
            <a:ext cx="3569859" cy="21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8313" y="260350"/>
            <a:ext cx="8218487" cy="58658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степени тяжести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нарушений двигательных функций и по степени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двигательных навыков дети делятся на три группы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дети с тяжелыми нарушениями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у некоторых из них не сформировано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прямостояние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ходьба, захват и удержание предметов, навыки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самообслуживания;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дети со средней степенью выраженности двигательных нарушений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(наиболее многочисленная группа): большая часть детей может самостоятельно передвигаться на ограниченное расстояние, они владеют навыками самообслуживания, которые, однако, недостаточно автоматизированы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дети с легкими двигательными нарушениями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они ходят самостоятельно, уверенно себя чувствуют 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помещении,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вместе с тем могут наблюдаться патологические позы, нарушения походки, насильственные движения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179272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Мышечная </a:t>
            </a:r>
            <a:r>
              <a:rPr lang="ru-RU" sz="3200" dirty="0"/>
              <a:t>кривошея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4114800" cy="4493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Причины возникновения: 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Неправильное положение головки </a:t>
            </a:r>
            <a:r>
              <a:rPr lang="ru-RU" sz="2000" dirty="0"/>
              <a:t>ребенка в утробе </a:t>
            </a:r>
            <a:r>
              <a:rPr lang="ru-RU" sz="2000" dirty="0" smtClean="0"/>
              <a:t>матери;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 Травма </a:t>
            </a:r>
            <a:r>
              <a:rPr lang="ru-RU" sz="2000" dirty="0"/>
              <a:t>во время тяжелых </a:t>
            </a:r>
            <a:r>
              <a:rPr lang="ru-RU" sz="2000" dirty="0" smtClean="0"/>
              <a:t>родов;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Перенесенного ребенком мышечного воспаления в </a:t>
            </a:r>
            <a:r>
              <a:rPr lang="ru-RU" sz="2000" dirty="0"/>
              <a:t>утробе матери</a:t>
            </a:r>
          </a:p>
        </p:txBody>
      </p:sp>
      <p:pic>
        <p:nvPicPr>
          <p:cNvPr id="4098" name="Picture 2" descr="C:\Галина попочка\Учеба\Спец психология\Rebenok-so-spasticheskoy-krivosheey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33603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Галина попочка\Учеба\Спец психология\spastich-krivoshey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8" y="4681312"/>
            <a:ext cx="5491984" cy="20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Галина попочка\Учеба\Спец психология\8b58b310dfbeb8ec4c726a19bb3b12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326060" cy="22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1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Плоскостопие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4277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Причины возникновения: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 smtClean="0"/>
              <a:t>Слабости </a:t>
            </a:r>
            <a:r>
              <a:rPr lang="ru-RU" sz="2000" dirty="0"/>
              <a:t>соединительной ткани </a:t>
            </a:r>
            <a:r>
              <a:rPr lang="ru-RU" sz="2000" dirty="0" smtClean="0"/>
              <a:t>стопы;</a:t>
            </a:r>
          </a:p>
          <a:p>
            <a:pPr marL="457200" indent="-457200" algn="just">
              <a:buAutoNum type="arabicPeriod"/>
            </a:pP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 smtClean="0"/>
              <a:t>Мышцы </a:t>
            </a:r>
            <a:r>
              <a:rPr lang="ru-RU" sz="2000" dirty="0"/>
              <a:t>стопы недостаточно стимулируются внешней </a:t>
            </a:r>
            <a:r>
              <a:rPr lang="ru-RU" sz="2000" dirty="0" smtClean="0"/>
              <a:t>средой.</a:t>
            </a:r>
            <a:endParaRPr lang="ru-RU" sz="2000" dirty="0"/>
          </a:p>
        </p:txBody>
      </p:sp>
      <p:pic>
        <p:nvPicPr>
          <p:cNvPr id="5122" name="Picture 2" descr="C:\Галина попочка\Учеба\Спец психология\5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08" y="3933056"/>
            <a:ext cx="339393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Галина попочка\Учеба\Спец психология\SP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08" y="1205086"/>
            <a:ext cx="3429619" cy="24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1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Сколиоз и нарушение осанки.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229200"/>
            <a:ext cx="8229600" cy="13681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Сколио́з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трех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плоскостная деформация позвоночника у человека. Искривление может быть врождённым или приобретённым. Сколиоз и нарушения осанки являются наиболее распространенными заболеваниями опорно-двигательного аппарата у детей и подростков. </a:t>
            </a:r>
          </a:p>
        </p:txBody>
      </p:sp>
      <p:pic>
        <p:nvPicPr>
          <p:cNvPr id="6146" name="Picture 2" descr="C:\Галина попочка\Учеба\Спец психология\Pravostoronniy-skolioz-grudnogo-otdela-pozvonoch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328592" cy="39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90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288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Нарушения  опорно-двигательного  аппарата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Мышечная кривошея</vt:lpstr>
      <vt:lpstr>Плоскостопие </vt:lpstr>
      <vt:lpstr>Сколиоз и нарушение осанки.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Нарушения  опорно-двигательного  аппарата</dc:title>
  <cp:lastModifiedBy>Галинка</cp:lastModifiedBy>
  <cp:revision>14</cp:revision>
  <dcterms:modified xsi:type="dcterms:W3CDTF">2018-10-15T15:38:48Z</dcterms:modified>
</cp:coreProperties>
</file>