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7"/>
  </p:notesMasterIdLst>
  <p:sldIdLst>
    <p:sldId id="256" r:id="rId2"/>
    <p:sldId id="257" r:id="rId3"/>
    <p:sldId id="286" r:id="rId4"/>
    <p:sldId id="287" r:id="rId5"/>
    <p:sldId id="259" r:id="rId6"/>
    <p:sldId id="260" r:id="rId7"/>
    <p:sldId id="261" r:id="rId8"/>
    <p:sldId id="274" r:id="rId9"/>
    <p:sldId id="280" r:id="rId10"/>
    <p:sldId id="277" r:id="rId11"/>
    <p:sldId id="278" r:id="rId12"/>
    <p:sldId id="283" r:id="rId13"/>
    <p:sldId id="271" r:id="rId14"/>
    <p:sldId id="293" r:id="rId15"/>
    <p:sldId id="267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99"/>
    <a:srgbClr val="006600"/>
    <a:srgbClr val="0000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AE08BC4D-E129-42D6-8203-9E2EF1070386}" type="datetimeFigureOut">
              <a:rPr lang="ru-RU"/>
              <a:pPr>
                <a:defRPr/>
              </a:pPr>
              <a:t>21.10.2018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C42A80B2-AA79-43D7-BE3D-72997D16C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81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38C9C9-4E1D-4EFD-9DC7-5F003ECD18DB}" type="slidenum">
              <a:rPr lang="ru-RU" smtClean="0">
                <a:ea typeface="Arial" charset="0"/>
              </a:rPr>
              <a:pPr/>
              <a:t>10</a:t>
            </a:fld>
            <a:endParaRPr lang="ru-RU" smtClean="0">
              <a:ea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033A-1B90-4AC4-8462-C8BE1F0AE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B8D92-1685-45DA-8756-B6C41E9E7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DF96-D3A2-437D-9623-BE6384B41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E214E-BCCB-4092-B0AD-072E2CF0F2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2072-0032-4386-91B6-16B413E31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25E81-0729-43ED-93DC-07E87E940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EEEB-A9AA-451B-B219-1B27E89F40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4AEC0-0A18-4F05-9A01-D7D35711E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0937C-D4FC-4474-9029-83C9EACF8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1B5DC-F59B-402B-8869-093B7D5B4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80EE-9494-4A4B-BDAF-E057A0F08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FFE1C026-6110-4E47-82F4-131902545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042988" y="1127125"/>
            <a:ext cx="74894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 образовательное учреждение Емельяновский детский сад №5 "Солнышко« общеразвивающего вида с приоритетным осуществлением художественно-эстетического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направления</a:t>
            </a:r>
            <a:endParaRPr lang="ru-RU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Antiqua-Bold" pitchFamily="2" charset="0"/>
              </a:rPr>
              <a:t>ПРОЕКТ</a:t>
            </a:r>
            <a:r>
              <a:rPr lang="ru-RU" sz="4000" b="1" dirty="0">
                <a:solidFill>
                  <a:srgbClr val="0000FF"/>
                </a:solidFill>
                <a:latin typeface="Antiqua-Bold" pitchFamily="2" charset="0"/>
              </a:rPr>
              <a:t>: </a:t>
            </a:r>
            <a:endParaRPr lang="ru-RU" sz="4000" b="1" dirty="0" smtClean="0">
              <a:solidFill>
                <a:srgbClr val="0000FF"/>
              </a:solidFill>
              <a:latin typeface="Antiqua-Bold" pitchFamily="2" charset="0"/>
            </a:endParaRPr>
          </a:p>
          <a:p>
            <a:r>
              <a:rPr lang="ru-RU" sz="4000" b="1" dirty="0" smtClean="0">
                <a:solidFill>
                  <a:srgbClr val="FF0000"/>
                </a:solidFill>
                <a:latin typeface="Antiqua-Bold" pitchFamily="2" charset="0"/>
              </a:rPr>
              <a:t>        «Овощной огород»</a:t>
            </a:r>
            <a:endParaRPr lang="ru-RU" sz="4000" b="1" dirty="0">
              <a:solidFill>
                <a:srgbClr val="FF0000"/>
              </a:solidFill>
              <a:latin typeface="Antiqua-Bold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5286388"/>
            <a:ext cx="400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Воспитатели: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Щербакова Екатерина Вениславовна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Никифорова Оксана Валерьевна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Рисунок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F:\фото к проекту\SAM_309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6200000">
            <a:off x="468313" y="2276475"/>
            <a:ext cx="3598862" cy="410527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2484438" y="285728"/>
            <a:ext cx="5730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Дидактические игры </a:t>
            </a:r>
          </a:p>
        </p:txBody>
      </p:sp>
      <p:pic>
        <p:nvPicPr>
          <p:cNvPr id="9222" name="Picture 6" descr="J:\НАШЕ ЛИЧНОЕ\ПРОЕКТ\МОЙ ПРОЕКТ 2014Г\дид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1428736"/>
            <a:ext cx="4293462" cy="304034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63" y="0"/>
            <a:ext cx="9144000" cy="677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F:\фото к проекту\SAM_311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1157304"/>
            <a:ext cx="3143272" cy="4557712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246" name="Picture 6" descr="J:\НАШЕ ЛИЧНОЕ\ПРОЕКТ\МОЙ ПРОЕКТ 2014Г\100805619_large_w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9058" y="357166"/>
            <a:ext cx="5000660" cy="300039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0247" name="Picture 7" descr="J:\НАШЕ ЛИЧНОЕ\ПРОЕКТ\МОЙ ПРОЕКТ 2014Г\000040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9058" y="3606460"/>
            <a:ext cx="5000660" cy="289437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7950" y="7938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Sun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3857652" cy="38515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286248" y="357166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Землю грело солнышко,</a:t>
            </a:r>
          </a:p>
          <a:p>
            <a:r>
              <a:rPr lang="ru-RU" sz="32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Прорастало зернышко.</a:t>
            </a:r>
          </a:p>
        </p:txBody>
      </p:sp>
      <p:pic>
        <p:nvPicPr>
          <p:cNvPr id="6" name="Рисунок 5" descr="горох 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4408" y="2192096"/>
            <a:ext cx="4552434" cy="4022986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2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14290"/>
            <a:ext cx="8229600" cy="119858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i="1" dirty="0" smtClean="0">
                <a:solidFill>
                  <a:srgbClr val="FF0000"/>
                </a:solidFill>
                <a:latin typeface="Antiqua-Bold" pitchFamily="2" charset="0"/>
              </a:rPr>
              <a:t/>
            </a:r>
            <a:br>
              <a:rPr lang="ru-RU" sz="1800" i="1" dirty="0" smtClean="0">
                <a:solidFill>
                  <a:srgbClr val="FF0000"/>
                </a:solidFill>
                <a:latin typeface="Antiqua-Bold" pitchFamily="2" charset="0"/>
              </a:rPr>
            </a:br>
            <a:r>
              <a:rPr lang="ru-RU" sz="4800" i="1" dirty="0" smtClean="0">
                <a:solidFill>
                  <a:srgbClr val="0000FF"/>
                </a:solidFill>
                <a:latin typeface="Antiqua-Bold" pitchFamily="2" charset="0"/>
              </a:rPr>
              <a:t> Урожай вырос</a:t>
            </a:r>
            <a:endParaRPr lang="ru-RU" sz="4800" i="1" dirty="0" smtClean="0">
              <a:solidFill>
                <a:srgbClr val="0000FF"/>
              </a:solidFill>
              <a:latin typeface="Antiqua-Bold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28800"/>
            <a:ext cx="720052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643042" y="142852"/>
            <a:ext cx="6215106" cy="14859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ВЫВОД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Antiqua-B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7" y="2564904"/>
            <a:ext cx="80724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 smtClean="0"/>
              <a:t>В ходе работы по проекту у детей сформировалось экологическое представление об овощных культурах </a:t>
            </a:r>
            <a:r>
              <a:rPr lang="ru-RU" dirty="0" smtClean="0"/>
              <a:t>(лук, морковь, свекла)</a:t>
            </a:r>
            <a:endParaRPr lang="ru-RU" dirty="0" smtClean="0"/>
          </a:p>
          <a:p>
            <a:r>
              <a:rPr lang="ru-RU" dirty="0" smtClean="0"/>
              <a:t>-Выращивая и ухаживая за растениями, ребята наблюдали за тем, какие из них растут быстрее, сравнивали форму и цвет </a:t>
            </a:r>
            <a:r>
              <a:rPr lang="ru-RU" dirty="0" smtClean="0"/>
              <a:t>ботвы</a:t>
            </a:r>
            <a:r>
              <a:rPr lang="ru-RU" dirty="0" smtClean="0"/>
              <a:t>, </a:t>
            </a:r>
            <a:r>
              <a:rPr lang="ru-RU" dirty="0" smtClean="0"/>
              <a:t>определяли условия, необходимые для роста и развития растений.</a:t>
            </a:r>
          </a:p>
          <a:p>
            <a:r>
              <a:rPr lang="ru-RU" dirty="0" smtClean="0"/>
              <a:t>-В ходе работы по проекту дети научились устанавливать последовательность стадий развития растений, связывая изменяющиеся их внешние признаки с определенным периодом развития.</a:t>
            </a:r>
          </a:p>
          <a:p>
            <a:r>
              <a:rPr lang="ru-RU" dirty="0" smtClean="0"/>
              <a:t>-Дети </a:t>
            </a:r>
            <a:r>
              <a:rPr lang="ru-RU" dirty="0" smtClean="0"/>
              <a:t>увидели многообразие посевного материала.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>
          <a:xfrm>
            <a:off x="2627784" y="332656"/>
            <a:ext cx="6715172" cy="5797568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СПАСИБО ЗА</a:t>
            </a:r>
            <a:b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</a:b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 </a:t>
            </a:r>
            <a:b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</a:b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ВНИМАНИЕ!</a:t>
            </a: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609850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17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07375" cy="588170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 smtClean="0">
                <a:solidFill>
                  <a:schemeClr val="accent6"/>
                </a:solidFill>
                <a:latin typeface="Antiqua-Bold" pitchFamily="2" charset="0"/>
              </a:rPr>
              <a:t>Проект : «Овощной огород»</a:t>
            </a:r>
            <a:r>
              <a:rPr lang="ru-RU" sz="3600" b="1" i="1" dirty="0">
                <a:solidFill>
                  <a:schemeClr val="accent6"/>
                </a:solidFill>
                <a:latin typeface="Antiqua-Bold" pitchFamily="2" charset="0"/>
              </a:rPr>
              <a:t/>
            </a:r>
            <a:br>
              <a:rPr lang="ru-RU" sz="3600" b="1" i="1" dirty="0">
                <a:solidFill>
                  <a:schemeClr val="accent6"/>
                </a:solidFill>
                <a:latin typeface="Antiqua-Bold" pitchFamily="2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</a:br>
            <a:r>
              <a:rPr lang="ru-RU" sz="2800" b="1" i="1" u="sng" dirty="0" smtClean="0">
                <a:solidFill>
                  <a:srgbClr val="CC0099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Проект:</a:t>
            </a:r>
            <a:r>
              <a:rPr lang="ru-RU" sz="2800" i="1" dirty="0" smtClean="0">
                <a:solidFill>
                  <a:srgbClr val="CC0099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краткосрочный.</a:t>
            </a:r>
            <a:b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rgbClr val="CC0099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Вид проекта</a:t>
            </a:r>
            <a:r>
              <a:rPr lang="ru-RU" sz="2800" i="1" dirty="0" smtClean="0">
                <a:solidFill>
                  <a:srgbClr val="CC0099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познавательный.</a:t>
            </a:r>
            <a:b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u="sng" dirty="0" smtClean="0">
                <a:solidFill>
                  <a:srgbClr val="CC0099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Продолжительность:</a:t>
            </a:r>
            <a:r>
              <a:rPr lang="ru-RU" sz="2800" dirty="0" smtClean="0">
                <a:solidFill>
                  <a:srgbClr val="CC0099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 месяц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rgbClr val="CC0099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Участники проекта</a:t>
            </a:r>
            <a:r>
              <a:rPr lang="ru-RU" sz="2800" i="1" dirty="0" smtClean="0">
                <a:solidFill>
                  <a:srgbClr val="CC0099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: 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дети подготовительной группы «Теремок», воспитатели, родители.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32727" flipV="1">
            <a:off x="539098" y="1415517"/>
            <a:ext cx="8229600" cy="2022686"/>
          </a:xfrm>
        </p:spPr>
        <p:txBody>
          <a:bodyPr/>
          <a:lstStyle/>
          <a:p>
            <a:r>
              <a:rPr lang="ru-RU" sz="8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8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Рисунок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42908" y="0"/>
            <a:ext cx="9543885" cy="763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683568" y="260648"/>
            <a:ext cx="8460432" cy="64087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solidFill>
                <a:srgbClr val="FF0000"/>
              </a:solidFill>
              <a:latin typeface="Antiqua-Bold" pitchFamily="2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  <a:t>Цель - </a:t>
            </a:r>
            <a:r>
              <a:rPr lang="ru-RU" sz="2000" dirty="0" smtClean="0">
                <a:solidFill>
                  <a:schemeClr val="tx1"/>
                </a:solidFill>
                <a:latin typeface="Antiqua-Bold" pitchFamily="2" charset="0"/>
              </a:rPr>
              <a:t>Формирование экологических представлений детей об овощных культурах выращивания из семян.</a:t>
            </a:r>
          </a:p>
          <a:p>
            <a:pPr algn="ctr"/>
            <a:endParaRPr lang="ru-RU" sz="2000" i="1" dirty="0">
              <a:solidFill>
                <a:schemeClr val="tx1"/>
              </a:solidFill>
              <a:latin typeface="Antiqua-Bold" pitchFamily="2" charset="0"/>
            </a:endParaRPr>
          </a:p>
          <a:p>
            <a:pPr algn="ctr"/>
            <a:endParaRPr lang="ru-RU" sz="2000" i="1" dirty="0" smtClean="0">
              <a:solidFill>
                <a:schemeClr val="tx1"/>
              </a:solidFill>
              <a:latin typeface="Antiqua-Bold" pitchFamily="2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latin typeface="Antiqua-Bold" pitchFamily="2" charset="0"/>
              </a:rPr>
              <a:t>Задачи: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Расширить знания детей о культурных растениях. 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•Продолжить знакомить детей с особенностями выращивания культурных растений (лук, морковка, свекла);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•Воспитывать желание добиваться результата, чувство ответственности за  участие в общем деле, за благополучное состояние растений (полив, взрыхление, прополка сорняков)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•Учить выполнять индивидуальные поручения, и коллективные задания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•Получить урожай  лука , морковки, свеклы выращенных самими дошкольниками.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i="1" dirty="0">
              <a:solidFill>
                <a:schemeClr val="tx1"/>
              </a:solidFill>
              <a:latin typeface="Antiqua-Bold" pitchFamily="2" charset="0"/>
            </a:endParaRPr>
          </a:p>
          <a:p>
            <a:pPr algn="ctr"/>
            <a:endParaRPr lang="ru-RU" sz="2000" i="1" dirty="0">
              <a:solidFill>
                <a:schemeClr val="tx1"/>
              </a:solidFill>
              <a:latin typeface="Antiqua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714480" y="214290"/>
            <a:ext cx="5643602" cy="13573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Актуальность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Antiqua-Bol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1803994"/>
            <a:ext cx="75724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ntiqua-Bold" pitchFamily="2" charset="0"/>
              </a:rPr>
              <a:t>- Данная работа актуальна тем , что выращивание растений из семян и наблюдение за ними - очень увлекательный и познавательный процесс.</a:t>
            </a:r>
          </a:p>
          <a:p>
            <a:r>
              <a:rPr lang="ru-RU" sz="2400" dirty="0" smtClean="0">
                <a:latin typeface="Antiqua-Bold" pitchFamily="2" charset="0"/>
              </a:rPr>
              <a:t>-Наблюдение за всеми фазами развития растения от прорастания семечка до появления первых плодов- волшебство природы в действии.</a:t>
            </a:r>
          </a:p>
          <a:p>
            <a:r>
              <a:rPr lang="ru-RU" sz="2400" dirty="0" smtClean="0">
                <a:latin typeface="Antiqua-Bold" pitchFamily="2" charset="0"/>
              </a:rPr>
              <a:t>-Требуется много времени и терпения, прежде чем вырастет полноценное растение.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33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5184775"/>
          </a:xfrm>
        </p:spPr>
        <p:txBody>
          <a:bodyPr/>
          <a:lstStyle/>
          <a:p>
            <a:pPr algn="l"/>
            <a:r>
              <a:rPr lang="ru-RU" sz="2400" b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Проектная идея: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создать на территории детского сада « Овощной огород» с учетом возрастных особенностей детей.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400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подготовительной группы «Теремок», воспитатели, родители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2400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Беседа с родителями «Овощной огород».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Предложить родителям создать условия  для проведения проекта  - вскопать  землю, сделать грядки, купить семена.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312738" y="-819150"/>
            <a:ext cx="8331228" cy="7177108"/>
          </a:xfrm>
        </p:spPr>
        <p:txBody>
          <a:bodyPr/>
          <a:lstStyle/>
          <a:p>
            <a:pPr algn="l"/>
            <a:r>
              <a:rPr lang="ru-RU" sz="3600" b="1" dirty="0" smtClean="0">
                <a:solidFill>
                  <a:schemeClr val="accent6"/>
                </a:solidFill>
                <a:latin typeface="Antiqua-Bold" pitchFamily="2" charset="0"/>
                <a:cs typeface="Times New Roman" pitchFamily="18" charset="0"/>
              </a:rPr>
              <a:t>Ожидаемый результат</a:t>
            </a:r>
            <a:r>
              <a:rPr lang="ru-RU" sz="3600" dirty="0" smtClean="0">
                <a:solidFill>
                  <a:schemeClr val="accent6"/>
                </a:solidFill>
                <a:latin typeface="Antiqua-Bold" pitchFamily="2" charset="0"/>
                <a:cs typeface="Times New Roman" pitchFamily="18" charset="0"/>
              </a:rPr>
              <a:t>: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</a:br>
            <a:r>
              <a:rPr lang="ru-RU" sz="2000" dirty="0" smtClean="0">
                <a:latin typeface="Antiqua-Bold" pitchFamily="2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Antiqua-Bold" pitchFamily="2" charset="0"/>
              </a:rPr>
              <a:t>Формирование </a:t>
            </a:r>
            <a:r>
              <a:rPr lang="ru-RU" sz="2000" dirty="0" smtClean="0">
                <a:latin typeface="Antiqua-Bold" pitchFamily="2" charset="0"/>
              </a:rPr>
              <a:t>у детей старшего дошкольного возраста экологических </a:t>
            </a:r>
            <a:r>
              <a:rPr lang="ru-RU" sz="2000" dirty="0" smtClean="0">
                <a:latin typeface="Antiqua-Bold" pitchFamily="2" charset="0"/>
              </a:rPr>
              <a:t>знаний </a:t>
            </a:r>
            <a:r>
              <a:rPr lang="ru-RU" sz="2000" dirty="0" smtClean="0">
                <a:latin typeface="Antiqua-Bold" pitchFamily="2" charset="0"/>
              </a:rPr>
              <a:t>в процессе познавательно-исследовательской   деятельности выращивание </a:t>
            </a:r>
            <a:r>
              <a:rPr lang="ru-RU" sz="2000" dirty="0" smtClean="0">
                <a:latin typeface="Antiqua-Bold" pitchFamily="2" charset="0"/>
              </a:rPr>
              <a:t>овощей </a:t>
            </a:r>
            <a:r>
              <a:rPr lang="ru-RU" sz="2000" dirty="0" smtClean="0">
                <a:latin typeface="Antiqua-Bold" pitchFamily="2" charset="0"/>
              </a:rPr>
              <a:t> </a:t>
            </a:r>
            <a:r>
              <a:rPr lang="ru-RU" sz="2000" dirty="0" smtClean="0">
                <a:latin typeface="Antiqua-Bold" pitchFamily="2" charset="0"/>
              </a:rPr>
              <a:t>из семян</a:t>
            </a:r>
            <a:r>
              <a:rPr lang="ru-RU" sz="2000" dirty="0" smtClean="0">
                <a:latin typeface="Antiqua-Bold" pitchFamily="2" charset="0"/>
              </a:rPr>
              <a:t>.</a:t>
            </a:r>
            <a:r>
              <a:rPr lang="ru-RU" sz="2000" dirty="0" smtClean="0">
                <a:latin typeface="Antiqua-Bold" pitchFamily="2" charset="0"/>
              </a:rPr>
              <a:t/>
            </a:r>
            <a:br>
              <a:rPr lang="ru-RU" sz="2000" dirty="0" smtClean="0">
                <a:latin typeface="Antiqua-Bold" pitchFamily="2" charset="0"/>
              </a:rPr>
            </a:br>
            <a:r>
              <a:rPr lang="ru-RU" sz="2000" dirty="0" smtClean="0">
                <a:latin typeface="Antiqua-Bold" pitchFamily="2" charset="0"/>
              </a:rPr>
              <a:t>2.У </a:t>
            </a:r>
            <a:r>
              <a:rPr lang="ru-RU" sz="2000" dirty="0" smtClean="0">
                <a:latin typeface="Antiqua-Bold" pitchFamily="2" charset="0"/>
              </a:rPr>
              <a:t>детей сформируются знания о росте растений на улице.</a:t>
            </a:r>
            <a:br>
              <a:rPr lang="ru-RU" sz="2000" dirty="0" smtClean="0">
                <a:latin typeface="Antiqua-Bold" pitchFamily="2" charset="0"/>
              </a:rPr>
            </a:br>
            <a:r>
              <a:rPr lang="ru-RU" sz="2000" dirty="0" smtClean="0">
                <a:latin typeface="Antiqua-Bold" pitchFamily="2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Antiqua-Bold" pitchFamily="2" charset="0"/>
                <a:cs typeface="Times New Roman" pitchFamily="18" charset="0"/>
              </a:rPr>
              <a:t>Формирование </a:t>
            </a:r>
            <a:r>
              <a:rPr lang="ru-RU" sz="2000" dirty="0" smtClean="0">
                <a:latin typeface="Antiqua-Bold" pitchFamily="2" charset="0"/>
                <a:cs typeface="Times New Roman" pitchFamily="18" charset="0"/>
              </a:rPr>
              <a:t>у детей </a:t>
            </a:r>
            <a:r>
              <a:rPr lang="ru-RU" sz="2000" dirty="0" smtClean="0">
                <a:latin typeface="Antiqua-Bold" pitchFamily="2" charset="0"/>
                <a:cs typeface="Times New Roman" pitchFamily="18" charset="0"/>
              </a:rPr>
              <a:t>трудолюбия</a:t>
            </a:r>
            <a:r>
              <a:rPr lang="ru-RU" sz="2000" dirty="0">
                <a:latin typeface="Antiqua-Bold" pitchFamily="2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Antiqua-Bold" pitchFamily="2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Antiqua-Bold" pitchFamily="2" charset="0"/>
                <a:cs typeface="Times New Roman" pitchFamily="18" charset="0"/>
              </a:rPr>
              <a:t>бережного отношения к природе.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112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428596" y="428605"/>
            <a:ext cx="8097837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Этапы работы над проектом</a:t>
            </a:r>
          </a:p>
          <a:p>
            <a:r>
              <a:rPr lang="ru-RU" b="1" dirty="0">
                <a:latin typeface="Antiqua-Bold" pitchFamily="2" charset="0"/>
              </a:rPr>
              <a:t> </a:t>
            </a:r>
            <a:endParaRPr lang="ru-RU" dirty="0">
              <a:latin typeface="Antiqua-Bold" pitchFamily="2" charset="0"/>
            </a:endParaRPr>
          </a:p>
          <a:p>
            <a:r>
              <a:rPr lang="ru-RU" b="1" u="sng" dirty="0">
                <a:solidFill>
                  <a:srgbClr val="339933"/>
                </a:solidFill>
                <a:latin typeface="Antiqua-Bold" pitchFamily="2" charset="0"/>
                <a:cs typeface="Times New Roman" pitchFamily="18" charset="0"/>
              </a:rPr>
              <a:t>1 этап – подготовительный</a:t>
            </a:r>
            <a:r>
              <a:rPr lang="ru-RU" u="sng" dirty="0">
                <a:solidFill>
                  <a:srgbClr val="339933"/>
                </a:solidFill>
                <a:latin typeface="Antiqua-Bold" pitchFamily="2" charset="0"/>
                <a:cs typeface="Times New Roman" pitchFamily="18" charset="0"/>
              </a:rPr>
              <a:t>.</a:t>
            </a:r>
            <a:endParaRPr lang="ru-RU" dirty="0">
              <a:solidFill>
                <a:srgbClr val="339933"/>
              </a:solidFill>
              <a:latin typeface="Antiqua-Bold" pitchFamily="2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Antiqua-Bold" pitchFamily="2" charset="0"/>
                <a:cs typeface="Times New Roman" pitchFamily="18" charset="0"/>
              </a:rPr>
              <a:t>Сбор информации, материалов по теме. Подобрали художественную литературу: поговорки,  потешки , стихи, загадки, сказки. рассказы о луке, морковке и свекле. Разработка цикла наблюдений, занятий.</a:t>
            </a:r>
          </a:p>
          <a:p>
            <a:endParaRPr lang="ru-RU" dirty="0">
              <a:latin typeface="Antiqua-Bold" pitchFamily="2" charset="0"/>
              <a:cs typeface="Times New Roman" pitchFamily="18" charset="0"/>
            </a:endParaRPr>
          </a:p>
          <a:p>
            <a:r>
              <a:rPr lang="ru-RU" b="1" u="sng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srgbClr val="339933"/>
                </a:solidFill>
                <a:latin typeface="Antiqua-Bold" pitchFamily="2" charset="0"/>
                <a:cs typeface="Times New Roman" pitchFamily="18" charset="0"/>
              </a:rPr>
              <a:t>2 этап  - исследовательский.</a:t>
            </a:r>
            <a:endParaRPr lang="ru-RU" b="1" dirty="0">
              <a:solidFill>
                <a:srgbClr val="339933"/>
              </a:solidFill>
              <a:latin typeface="Antiqua-Bold" pitchFamily="2" charset="0"/>
              <a:cs typeface="Times New Roman" pitchFamily="18" charset="0"/>
            </a:endParaRPr>
          </a:p>
          <a:p>
            <a:r>
              <a:rPr lang="ru-RU" dirty="0">
                <a:latin typeface="Antiqua-Bold" pitchFamily="2" charset="0"/>
                <a:cs typeface="Times New Roman" pitchFamily="18" charset="0"/>
              </a:rPr>
              <a:t>Дети наблюдали за ростом </a:t>
            </a:r>
            <a:r>
              <a:rPr lang="ru-RU" dirty="0" smtClean="0">
                <a:latin typeface="Antiqua-Bold" pitchFamily="2" charset="0"/>
                <a:cs typeface="Times New Roman" pitchFamily="18" charset="0"/>
              </a:rPr>
              <a:t> , </a:t>
            </a:r>
            <a:r>
              <a:rPr lang="ru-RU" dirty="0">
                <a:latin typeface="Antiqua-Bold" pitchFamily="2" charset="0"/>
                <a:cs typeface="Times New Roman" pitchFamily="18" charset="0"/>
              </a:rPr>
              <a:t>проводили опыты, </a:t>
            </a:r>
            <a:r>
              <a:rPr lang="ru-RU" dirty="0" smtClean="0">
                <a:latin typeface="Antiqua-Bold" pitchFamily="2" charset="0"/>
                <a:cs typeface="Times New Roman" pitchFamily="18" charset="0"/>
              </a:rPr>
              <a:t>беседы. Устанавливали связи: растения - земля, растения - вода, растения - человек. В </a:t>
            </a:r>
            <a:r>
              <a:rPr lang="ru-RU" dirty="0">
                <a:latin typeface="Antiqua-Bold" pitchFamily="2" charset="0"/>
                <a:cs typeface="Times New Roman" pitchFamily="18" charset="0"/>
              </a:rPr>
              <a:t>процессе исследований дети познакомились с художественной литературой об овощах: поговорки, </a:t>
            </a:r>
            <a:r>
              <a:rPr lang="ru-RU" dirty="0" smtClean="0">
                <a:latin typeface="Antiqua-Bold" pitchFamily="2" charset="0"/>
                <a:cs typeface="Times New Roman" pitchFamily="18" charset="0"/>
              </a:rPr>
              <a:t> потешки, стихи</a:t>
            </a:r>
            <a:r>
              <a:rPr lang="ru-RU" dirty="0">
                <a:latin typeface="Antiqua-Bold" pitchFamily="2" charset="0"/>
                <a:cs typeface="Times New Roman" pitchFamily="18" charset="0"/>
              </a:rPr>
              <a:t>, </a:t>
            </a:r>
            <a:r>
              <a:rPr lang="ru-RU" dirty="0" smtClean="0">
                <a:latin typeface="Antiqua-Bold" pitchFamily="2" charset="0"/>
                <a:cs typeface="Times New Roman" pitchFamily="18" charset="0"/>
              </a:rPr>
              <a:t>загадки, сказки, рассказы. </a:t>
            </a:r>
            <a:r>
              <a:rPr lang="ru-RU" dirty="0">
                <a:latin typeface="Antiqua-Bold" pitchFamily="2" charset="0"/>
                <a:cs typeface="Times New Roman" pitchFamily="18" charset="0"/>
              </a:rPr>
              <a:t>Рассматривали иллюстрации, картины на овощную тематику. Проводились занятия, дидактические игры, </a:t>
            </a:r>
            <a:r>
              <a:rPr lang="ru-RU" dirty="0" smtClean="0">
                <a:latin typeface="Antiqua-Bold" pitchFamily="2" charset="0"/>
                <a:cs typeface="Times New Roman" pitchFamily="18" charset="0"/>
              </a:rPr>
              <a:t>подвижные игры. </a:t>
            </a:r>
            <a:r>
              <a:rPr lang="ru-RU" dirty="0" smtClean="0">
                <a:latin typeface="Antiqua-Bold" pitchFamily="2" charset="0"/>
                <a:cs typeface="Times New Roman" pitchFamily="18" charset="0"/>
              </a:rPr>
              <a:t> </a:t>
            </a:r>
            <a:r>
              <a:rPr lang="ru-RU" dirty="0" smtClean="0">
                <a:latin typeface="Antiqua-Bold" pitchFamily="2" charset="0"/>
                <a:cs typeface="Times New Roman" pitchFamily="18" charset="0"/>
              </a:rPr>
              <a:t>В огороде наблюдали за растениями, поливали, рыхлили, убирали сорняки.</a:t>
            </a:r>
            <a:endParaRPr lang="ru-RU" dirty="0">
              <a:latin typeface="Antiqua-Bold" pitchFamily="2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339933"/>
                </a:solidFill>
                <a:latin typeface="Antiqua-Bold" pitchFamily="2" charset="0"/>
                <a:cs typeface="Times New Roman" pitchFamily="18" charset="0"/>
              </a:rPr>
              <a:t> </a:t>
            </a:r>
          </a:p>
          <a:p>
            <a:r>
              <a:rPr lang="ru-RU" b="1" u="sng" dirty="0">
                <a:solidFill>
                  <a:srgbClr val="339933"/>
                </a:solidFill>
                <a:latin typeface="Antiqua-Bold" pitchFamily="2" charset="0"/>
                <a:cs typeface="Times New Roman" pitchFamily="18" charset="0"/>
              </a:rPr>
              <a:t>3 этап – заключительный.</a:t>
            </a:r>
            <a:endParaRPr lang="ru-RU" b="1" dirty="0">
              <a:solidFill>
                <a:srgbClr val="339933"/>
              </a:solidFill>
              <a:latin typeface="Antiqua-Bold" pitchFamily="2" charset="0"/>
              <a:cs typeface="Times New Roman" pitchFamily="18" charset="0"/>
            </a:endParaRPr>
          </a:p>
          <a:p>
            <a:r>
              <a:rPr lang="ru-RU" dirty="0">
                <a:latin typeface="Antiqua-Bold" pitchFamily="2" charset="0"/>
                <a:cs typeface="Times New Roman" pitchFamily="18" charset="0"/>
              </a:rPr>
              <a:t>Проанализировали и обобщили результаты, полученные в процессе исследовательской деятельности детей. </a:t>
            </a:r>
            <a:r>
              <a:rPr lang="ru-RU" dirty="0" smtClean="0">
                <a:latin typeface="Antiqua-Bold" pitchFamily="2" charset="0"/>
                <a:cs typeface="Times New Roman" pitchFamily="18" charset="0"/>
              </a:rPr>
              <a:t>И получили урожай на грядках.</a:t>
            </a:r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8597" y="-45203"/>
            <a:ext cx="82868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tiqua-Bold" pitchFamily="2" charset="0"/>
                <a:cs typeface="Times New Roman" pitchFamily="18" charset="0"/>
              </a:rPr>
              <a:t>Высадка семян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tiqua-Bold" pitchFamily="2" charset="0"/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4929190" y="2571744"/>
            <a:ext cx="3500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Круглые горошины</a:t>
            </a:r>
          </a:p>
          <a:p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Были в землю брошены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296" y="-6858000"/>
            <a:ext cx="41148000" cy="27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4" y="785794"/>
            <a:ext cx="3589846" cy="239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22" y="785795"/>
            <a:ext cx="3753930" cy="24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44900"/>
            <a:ext cx="2155825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7" y="3789040"/>
            <a:ext cx="3489325" cy="214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833413" y="19472"/>
            <a:ext cx="10001288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84993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33" y="491611"/>
            <a:ext cx="3817938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4625975"/>
            <a:ext cx="3995936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225691">
            <a:off x="-145" y="2392974"/>
            <a:ext cx="41677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А ребята лейки брали,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Землю дружно поливали.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2131517" cy="211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ОГОРОД+НА+подоконнике+-+копи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ОГОРОД+НА+подоконнике+-+копия.ppt</Template>
  <TotalTime>1629</TotalTime>
  <Words>246</Words>
  <Application>Microsoft Office PowerPoint</Application>
  <PresentationFormat>Экран (4:3)</PresentationFormat>
  <Paragraphs>53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ОГОРОД+НА+подоконнике+-+копия</vt:lpstr>
      <vt:lpstr>Презентация PowerPoint</vt:lpstr>
      <vt:lpstr>Проект : «Овощной огород»  Проект: краткосрочный.  Вид проекта: познавательный.  Продолжительность: 3 месяца  Участники проекта:  дети подготовительной группы «Теремок», воспитатели, родители.  </vt:lpstr>
      <vt:lpstr>ЦЕЛЬ</vt:lpstr>
      <vt:lpstr>Презентация PowerPoint</vt:lpstr>
      <vt:lpstr>Проектная идея:  создать на территории детского сада « Овощной огород» с учетом возрастных особенностей детей. Участники проекта:   Дети подготовительной группы «Теремок», воспитатели, родители.  Работа с родителями: - Беседа с родителями «Овощной огород». - Предложить родителям создать условия  для проведения проекта  - вскопать  землю, сделать грядки, купить семена.  </vt:lpstr>
      <vt:lpstr>Ожидаемый результат:  1.Формирование у детей старшего дошкольного возраста экологических знаний в процессе познавательно-исследовательской   деятельности выращивание овощей  из семян. 2.У детей сформируются знания о росте растений на улице. 3.Формирование у детей трудолюбия и бережного отношения к природе.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Урожай вырос</vt:lpstr>
      <vt:lpstr>Презентация PowerPoint</vt:lpstr>
      <vt:lpstr>СПАСИБО ЗА   ВНИМАНИЕ!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Катя</cp:lastModifiedBy>
  <cp:revision>66</cp:revision>
  <dcterms:created xsi:type="dcterms:W3CDTF">2014-05-11T14:15:39Z</dcterms:created>
  <dcterms:modified xsi:type="dcterms:W3CDTF">2018-10-21T14:03:51Z</dcterms:modified>
</cp:coreProperties>
</file>