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96" r:id="rId4"/>
    <p:sldId id="261" r:id="rId5"/>
    <p:sldId id="289" r:id="rId6"/>
    <p:sldId id="276" r:id="rId7"/>
    <p:sldId id="278" r:id="rId8"/>
    <p:sldId id="283" r:id="rId9"/>
    <p:sldId id="262" r:id="rId10"/>
    <p:sldId id="263" r:id="rId11"/>
    <p:sldId id="287" r:id="rId12"/>
    <p:sldId id="281" r:id="rId13"/>
    <p:sldId id="291" r:id="rId14"/>
    <p:sldId id="292" r:id="rId15"/>
    <p:sldId id="293" r:id="rId16"/>
    <p:sldId id="288" r:id="rId17"/>
    <p:sldId id="284" r:id="rId18"/>
    <p:sldId id="285" r:id="rId19"/>
    <p:sldId id="279" r:id="rId20"/>
    <p:sldId id="295" r:id="rId21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6" autoAdjust="0"/>
    <p:restoredTop sz="94660"/>
  </p:normalViewPr>
  <p:slideViewPr>
    <p:cSldViewPr>
      <p:cViewPr varScale="1">
        <p:scale>
          <a:sx n="73" d="100"/>
          <a:sy n="73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74008C-8F2F-4E57-9ED6-9F71F8BBC3C4}" type="datetimeFigureOut">
              <a:rPr lang="ru-RU"/>
              <a:pPr>
                <a:defRPr/>
              </a:pPr>
              <a:t>23.10.2018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F7921B-D8F6-45C1-906B-7A6B68484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BDC83A-0E80-43F8-A15A-BCB0570F21BF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C72F73-A994-41E6-9495-5E591BFE2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2AFD5-DBD6-4617-8142-19608C71F2D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74C8-24BA-4DE8-BF62-5E2A55E63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0F75-52DD-4178-A630-D0EE799693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2B05-6760-467E-A09F-E3933620F1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8EDD-2A21-497A-981C-FA123B278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F9A-D0FE-4A84-BD03-8FCBFCD349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E313-FC4C-4893-BE94-ECFE1F8F88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D308-2232-47CB-A302-8333E8B086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2E4B-0486-439B-BCF0-B453E85B9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19F2-29E8-4E0D-A4D2-CAEFAE294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DC59-2FC6-4700-AC65-49B9DFFEB0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D8A5-B68E-46B6-9D62-2E1D82715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3495-A822-4FB4-8379-CF1E82CA73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3767A2-400B-42C1-8144-2DFA4672F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35" r:id="rId4"/>
    <p:sldLayoutId id="2147483941" r:id="rId5"/>
    <p:sldLayoutId id="2147483936" r:id="rId6"/>
    <p:sldLayoutId id="2147483942" r:id="rId7"/>
    <p:sldLayoutId id="2147483943" r:id="rId8"/>
    <p:sldLayoutId id="2147483944" r:id="rId9"/>
    <p:sldLayoutId id="2147483937" r:id="rId10"/>
    <p:sldLayoutId id="2147483945" r:id="rId11"/>
    <p:sldLayoutId id="2147483946" r:id="rId1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rd/5085/vtorichnyy-sektor-ekonomiki-otrasli-pererabatyvayushie-syre-mashinostroenie-i1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rd/5085/vtorichnyy-sektor-ekonomiki-otrasli-pererabatyvayushie-syre-mashinostroenie-i1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rd/5085/vtorichnyy-sektor-ekonomiki-otrasli-pererabatyvayushie-syre-mashinostroenie-i1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le:///C:\Documents%20and%20Settings\&#1080;&#1087;&#1072;&#1090;&#1086;&#1074;\&#1056;&#1072;&#1073;&#1086;&#1095;&#1080;&#1081;%20&#1089;&#1090;&#1086;&#1083;\&#1084;&#1072;&#1096;&#1080;&#1085;&#1086;&#1089;&#1090;&#1088;&#1086;&#1077;&#1085;&#1080;&#1077;1\023.sw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rd/5085/vtorichnyy-sektor-ekonomiki-otrasli-pererabatyvayushie-syre-mashinostroenie-i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da.fr/" TargetMode="External"/><Relationship Id="rId5" Type="http://schemas.openxmlformats.org/officeDocument/2006/relationships/hyperlink" Target="http://machinery.asiaauto.ru/detail.php?ID=127511" TargetMode="External"/><Relationship Id="rId4" Type="http://schemas.openxmlformats.org/officeDocument/2006/relationships/hyperlink" Target="http://atc.in.ua/viewpage.php?page_id=14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hyperlink" Target="http://www.lada.fr/espace/images/PRIORAV_2171_8.jpg" TargetMode="External"/><Relationship Id="rId2" Type="http://schemas.openxmlformats.org/officeDocument/2006/relationships/hyperlink" Target="http://atc.in.ua/viewpage.php?page_id=1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hinery.asiaauto.ru/detail.php?ID=127511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www.lada.fr/index.php?id_page=106&amp;id_site=2" TargetMode="External"/><Relationship Id="rId4" Type="http://schemas.openxmlformats.org/officeDocument/2006/relationships/hyperlink" Target="http://machinery.asiaauto.ru/upload/iblock/e51/pd320y_01.jpg" TargetMode="External"/><Relationship Id="rId9" Type="http://schemas.openxmlformats.org/officeDocument/2006/relationships/hyperlink" Target="http://www.carsgur.narod2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836613"/>
            <a:ext cx="7772400" cy="2952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Машиностроительный комплекс. Роль, значение, проблемы развития. Факторы размещения.</a:t>
            </a:r>
            <a:r>
              <a:rPr lang="ru-RU" sz="4000" dirty="0"/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43063" y="4572000"/>
            <a:ext cx="6400800" cy="16430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dirty="0" smtClean="0"/>
              <a:t>Автор: учитель географии </a:t>
            </a:r>
            <a:r>
              <a:rPr lang="ru-RU" sz="3600" dirty="0" smtClean="0"/>
              <a:t>МБОУ В(</a:t>
            </a:r>
            <a:r>
              <a:rPr lang="ru-RU" sz="3600" dirty="0" smtClean="0"/>
              <a:t>С)</a:t>
            </a:r>
            <a:r>
              <a:rPr lang="ru-RU" sz="3600" dirty="0" smtClean="0"/>
              <a:t>ОШ№1 города Альметьевск, Республики Татарстан</a:t>
            </a:r>
            <a:endParaRPr lang="ru-RU" sz="3600" dirty="0" smtClean="0"/>
          </a:p>
          <a:p>
            <a:pPr algn="ctr">
              <a:lnSpc>
                <a:spcPct val="90000"/>
              </a:lnSpc>
              <a:defRPr/>
            </a:pPr>
            <a:r>
              <a:rPr lang="ru-RU" sz="3600" dirty="0" err="1" smtClean="0"/>
              <a:t>Каюмова</a:t>
            </a:r>
            <a:r>
              <a:rPr lang="ru-RU" sz="3600" dirty="0" smtClean="0"/>
              <a:t> О.А.</a:t>
            </a: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5675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Главная задача машиностроения – обеспечить общество новыми, все более современными машинами.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214313" y="6000750"/>
            <a:ext cx="571500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Новый рисунок (4)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0"/>
            <a:ext cx="9158288" cy="6858000"/>
          </a:xfrm>
        </p:spPr>
      </p:pic>
      <p:sp>
        <p:nvSpPr>
          <p:cNvPr id="5" name="Выноска 2 4"/>
          <p:cNvSpPr/>
          <p:nvPr/>
        </p:nvSpPr>
        <p:spPr>
          <a:xfrm>
            <a:off x="5429250" y="2643188"/>
            <a:ext cx="3357563" cy="2928937"/>
          </a:xfrm>
          <a:prstGeom prst="borderCallout2">
            <a:avLst>
              <a:gd name="adj1" fmla="val 99928"/>
              <a:gd name="adj2" fmla="val 98667"/>
              <a:gd name="adj3" fmla="val 115337"/>
              <a:gd name="adj4" fmla="val 79373"/>
              <a:gd name="adj5" fmla="val 113590"/>
              <a:gd name="adj6" fmla="val 95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7" name="Рисунок 6" descr="Безымянный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643313"/>
            <a:ext cx="31432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0688" y="2786063"/>
            <a:ext cx="321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Продукция автомобилестроения — различные легковые и грузовые автомобили. </a:t>
            </a:r>
          </a:p>
          <a:p>
            <a:endParaRPr lang="ru-RU"/>
          </a:p>
        </p:txBody>
      </p:sp>
      <p:sp>
        <p:nvSpPr>
          <p:cNvPr id="11" name="Выноска 2 10"/>
          <p:cNvSpPr/>
          <p:nvPr/>
        </p:nvSpPr>
        <p:spPr>
          <a:xfrm>
            <a:off x="214313" y="1428750"/>
            <a:ext cx="3214687" cy="3286125"/>
          </a:xfrm>
          <a:prstGeom prst="borderCallout2">
            <a:avLst>
              <a:gd name="adj1" fmla="val 100918"/>
              <a:gd name="adj2" fmla="val -576"/>
              <a:gd name="adj3" fmla="val 111769"/>
              <a:gd name="adj4" fmla="val 10969"/>
              <a:gd name="adj5" fmla="val 112633"/>
              <a:gd name="adj6" fmla="val 1025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2" name="Рисунок 11" descr="Безымянный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857500"/>
            <a:ext cx="20002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1500188"/>
            <a:ext cx="3143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— это машиностроение, которое производит различную технику для с/х: тракторы, зерноуборочные комбайны, картофелеуборочные машины, различные установки для полива и др.</a:t>
            </a:r>
          </a:p>
        </p:txBody>
      </p:sp>
      <p:sp>
        <p:nvSpPr>
          <p:cNvPr id="14" name="Выноска 2 13"/>
          <p:cNvSpPr/>
          <p:nvPr/>
        </p:nvSpPr>
        <p:spPr>
          <a:xfrm>
            <a:off x="3857625" y="785813"/>
            <a:ext cx="3000375" cy="3214687"/>
          </a:xfrm>
          <a:prstGeom prst="borderCallout2">
            <a:avLst>
              <a:gd name="adj1" fmla="val 100850"/>
              <a:gd name="adj2" fmla="val 101266"/>
              <a:gd name="adj3" fmla="val 109039"/>
              <a:gd name="adj4" fmla="val -1809"/>
              <a:gd name="adj5" fmla="val 103450"/>
              <a:gd name="adj6" fmla="val -438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5" name="Рисунок 14" descr="Безымянный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2214563"/>
            <a:ext cx="24288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29063" y="857250"/>
            <a:ext cx="2857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— это машиностроение, которое производит различное оборудование для электростанций, а также двигатели для морских и речных судов и др.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8" name="Управляющая кнопка: назад 17">
            <a:hlinkClick r:id="rId6" action="ppaction://hlinksldjump" highlightClick="1"/>
          </p:cNvPr>
          <p:cNvSpPr/>
          <p:nvPr/>
        </p:nvSpPr>
        <p:spPr>
          <a:xfrm>
            <a:off x="214313" y="6000750"/>
            <a:ext cx="571500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517" name="Прямоугольник 16"/>
          <p:cNvSpPr>
            <a:spLocks noChangeArrowheads="1"/>
          </p:cNvSpPr>
          <p:nvPr/>
        </p:nvSpPr>
        <p:spPr bwMode="auto">
          <a:xfrm>
            <a:off x="6357938" y="6357938"/>
            <a:ext cx="3643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Электронный учебник </a:t>
            </a:r>
          </a:p>
          <a:p>
            <a:r>
              <a:rPr lang="ru-RU" sz="1200"/>
              <a:t>«Кирилл и Мефодий»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11" grpId="0" animBg="1"/>
      <p:bldP spid="11" grpId="1" animBg="1"/>
      <p:bldP spid="13" grpId="0"/>
      <p:bldP spid="13" grpId="1"/>
      <p:bldP spid="14" grpId="0" animBg="1"/>
      <p:bldP spid="14" grpId="1" animBg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акторы размещения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85750" y="285750"/>
            <a:ext cx="8643938" cy="6286500"/>
          </a:xfr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285750" y="142875"/>
            <a:ext cx="885825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На размещение предприятий машиностроения оказывает влияние большое количество факторов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42875" y="6000750"/>
            <a:ext cx="500063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2" descr="Новый рисунок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8763"/>
            <a:ext cx="9144000" cy="6099175"/>
          </a:xfrm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428750" y="6470650"/>
            <a:ext cx="67865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hlinkClick r:id="rId3"/>
              </a:rPr>
              <a:t>http://fcior.edu.ru/card/5085/vtorichnyy-sektor-ekonomiki-otrasli-pererabatyvayushie-syre-mashinostroenie-i1.html</a:t>
            </a:r>
            <a:endParaRPr lang="ru-RU" sz="12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2" descr="Новый рисунок (1)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85750"/>
            <a:ext cx="8894763" cy="6000750"/>
          </a:xfrm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6357938"/>
            <a:ext cx="83581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http://fcior.edu.ru/card/5085/vtorichnyy-sektor-ekonomiki-otrasli-pererabatyvayushie-syre-mashinostroenie-i1.html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6" descr="Новый рисунок (3)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500063"/>
            <a:ext cx="8839200" cy="5929312"/>
          </a:xfrm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42875" y="6286500"/>
            <a:ext cx="8643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http://fcior.edu.ru/card/5085/vtorichnyy-sektor-ekonomiki-otrasli-pererabatyvayushie-syre-mashinostroenie-i1.html</a:t>
            </a:r>
            <a:endParaRPr lang="ru-RU" sz="1200"/>
          </a:p>
          <a:p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Новый рисунок (5)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63038" cy="6797675"/>
          </a:xfrm>
        </p:spPr>
      </p:pic>
      <p:sp>
        <p:nvSpPr>
          <p:cNvPr id="6" name="Выноска 2 5"/>
          <p:cNvSpPr/>
          <p:nvPr/>
        </p:nvSpPr>
        <p:spPr>
          <a:xfrm>
            <a:off x="4786313" y="1428750"/>
            <a:ext cx="3357562" cy="1143000"/>
          </a:xfrm>
          <a:prstGeom prst="borderCallout2">
            <a:avLst>
              <a:gd name="adj1" fmla="val -644"/>
              <a:gd name="adj2" fmla="val -377"/>
              <a:gd name="adj3" fmla="val -7108"/>
              <a:gd name="adj4" fmla="val 55396"/>
              <a:gd name="adj5" fmla="val -31280"/>
              <a:gd name="adj6" fmla="val 757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9188" y="1500188"/>
            <a:ext cx="30718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— сосредоточение производства отдельных видов продукции или её частей на самостоятельных предприятиях.</a:t>
            </a:r>
          </a:p>
          <a:p>
            <a:endParaRPr lang="ru-RU"/>
          </a:p>
        </p:txBody>
      </p:sp>
      <p:sp>
        <p:nvSpPr>
          <p:cNvPr id="8" name="Выноска 2 7"/>
          <p:cNvSpPr/>
          <p:nvPr/>
        </p:nvSpPr>
        <p:spPr>
          <a:xfrm>
            <a:off x="5286375" y="3429000"/>
            <a:ext cx="3214688" cy="1643063"/>
          </a:xfrm>
          <a:prstGeom prst="borderCallout2">
            <a:avLst>
              <a:gd name="adj1" fmla="val 100801"/>
              <a:gd name="adj2" fmla="val 99825"/>
              <a:gd name="adj3" fmla="val 135697"/>
              <a:gd name="adj4" fmla="val 95519"/>
              <a:gd name="adj5" fmla="val 139288"/>
              <a:gd name="adj6" fmla="val 426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3143250"/>
            <a:ext cx="31432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/>
            </a:r>
            <a:br>
              <a:rPr lang="ru-RU"/>
            </a:br>
            <a:r>
              <a:rPr lang="ru-RU" sz="1400"/>
              <a:t>— организация производственных связей между специализированными предприятиями, совместно изготовляющими определённую продукцию, но сохраняющими самостоятельность.</a:t>
            </a:r>
            <a:endParaRPr lang="ru-RU"/>
          </a:p>
          <a:p>
            <a:pPr algn="l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42875" y="6000750"/>
            <a:ext cx="500063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632" name="Прямоугольник 9"/>
          <p:cNvSpPr>
            <a:spLocks noChangeArrowheads="1"/>
          </p:cNvSpPr>
          <p:nvPr/>
        </p:nvSpPr>
        <p:spPr bwMode="auto">
          <a:xfrm>
            <a:off x="6786563" y="6286500"/>
            <a:ext cx="235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Электронный учебник </a:t>
            </a:r>
          </a:p>
          <a:p>
            <a:r>
              <a:rPr lang="ru-RU" sz="1200"/>
              <a:t>«Кирилл и Мефодий»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4" descr="Новый рисунок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71463" y="277813"/>
            <a:ext cx="8515350" cy="6386512"/>
          </a:xfr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42875" y="6000750"/>
            <a:ext cx="571500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5429250" y="61436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Электронный учебник </a:t>
            </a:r>
          </a:p>
          <a:p>
            <a:r>
              <a:rPr lang="ru-RU" sz="1200"/>
              <a:t>«Кирилл и Мефодий»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2" descr="Новый рисунок (1)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365750"/>
          </a:xfrm>
        </p:spPr>
      </p:pic>
      <p:pic>
        <p:nvPicPr>
          <p:cNvPr id="28675" name="Содержимое 2" descr="Новый рисунок (3)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5286375"/>
            <a:ext cx="4143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0" y="6581775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Электронный учебник «Кирилл и Мефодий»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7929618" cy="677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В машиностроении России существуют следующие проблемы и возможные пути их решения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7688" y="1143000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813" y="1643063"/>
            <a:ext cx="7572375" cy="3381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Низкие темпы развития машиностроения, не соблюдается формула 1:2:4.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57688" y="4000500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8" y="2857500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7688" y="5429250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57688" y="2000250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813" y="2500313"/>
            <a:ext cx="7572375" cy="3381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Низкое качество исходных материалов (металлов, пластиков и др.).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13" y="3357563"/>
            <a:ext cx="7500937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Устаревшее оборудование на машиностроительных заводах, устаревшие технологии выпуска машин.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813" y="4572000"/>
            <a:ext cx="7572375" cy="830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Низкие темпы обновления продукции в условиях постоянно меняющегося спроса (в том числе из-за преобладания крупных заводов, на которых переход на выпуск новой модели связан с огромными трудностями).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813" y="6000750"/>
            <a:ext cx="7572375" cy="3381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Монополизм крупных предприятий.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86" y="1643050"/>
            <a:ext cx="75724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Итог:</a:t>
            </a:r>
            <a:br>
              <a:rPr lang="ru-RU" b="1" dirty="0"/>
            </a:br>
            <a:r>
              <a:rPr lang="ru-RU" b="1" dirty="0"/>
              <a:t>1. Низкое качество выпускаемых машин.</a:t>
            </a:r>
            <a:br>
              <a:rPr lang="ru-RU" b="1" dirty="0"/>
            </a:br>
            <a:r>
              <a:rPr lang="ru-RU" b="1" dirty="0"/>
              <a:t>2. Импорт машин в Россию растёт быстрее, чем экспорт.  </a:t>
            </a:r>
          </a:p>
        </p:txBody>
      </p:sp>
      <p:sp>
        <p:nvSpPr>
          <p:cNvPr id="18" name="Управляющая кнопка: назад 17">
            <a:hlinkClick r:id="rId3" action="ppaction://hlinksldjump" highlightClick="1"/>
          </p:cNvPr>
          <p:cNvSpPr/>
          <p:nvPr/>
        </p:nvSpPr>
        <p:spPr>
          <a:xfrm>
            <a:off x="214313" y="6000750"/>
            <a:ext cx="571500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  </a:t>
            </a:r>
            <a:r>
              <a:rPr lang="ru-RU" dirty="0"/>
              <a:t>урока: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5500688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+mj-lt"/>
              <a:buAutoNum type="arabicPeriod"/>
              <a:defRPr/>
            </a:pPr>
            <a:endParaRPr lang="ru-RU" sz="2800" dirty="0" smtClean="0">
              <a:hlinkClick r:id="rId2" action="ppaction://hlinksldjump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+mj-lt"/>
              <a:buAutoNum type="arabicPeriod"/>
              <a:defRPr/>
            </a:pPr>
            <a:r>
              <a:rPr lang="ru-RU" sz="2800" dirty="0" smtClean="0">
                <a:hlinkClick r:id="rId2" action="ppaction://hlinksldjump"/>
              </a:rPr>
              <a:t>Что такое машиностроительный комплекс?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+mj-lt"/>
              <a:buAutoNum type="arabicPeriod"/>
              <a:defRPr/>
            </a:pPr>
            <a:r>
              <a:rPr lang="ru-RU" sz="2800" dirty="0" smtClean="0">
                <a:hlinkClick r:id="rId3" action="ppaction://hlinksldjump"/>
              </a:rPr>
              <a:t>Значение машиностроительного комплекса.</a:t>
            </a:r>
            <a:endParaRPr lang="ru-RU" sz="2800" dirty="0" smtClean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+mj-lt"/>
              <a:buAutoNum type="arabicPeriod"/>
              <a:defRPr/>
            </a:pPr>
            <a:r>
              <a:rPr lang="ru-RU" sz="2800" dirty="0" smtClean="0">
                <a:hlinkClick r:id="rId4" action="ppaction://hlinksldjump"/>
              </a:rPr>
              <a:t>Состав машиностроительного комплекса.</a:t>
            </a:r>
            <a:endParaRPr lang="ru-RU" sz="2800" dirty="0" smtClean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+mj-lt"/>
              <a:buAutoNum type="arabicPeriod"/>
              <a:defRPr/>
            </a:pPr>
            <a:r>
              <a:rPr lang="ru-RU" sz="2800" dirty="0" smtClean="0">
                <a:hlinkClick r:id="rId5" action="ppaction://hlinksldjump"/>
              </a:rPr>
              <a:t>Факторы размещения отраслей машиностроительного комплекса.</a:t>
            </a:r>
            <a:endParaRPr lang="ru-RU" sz="2800" dirty="0" smtClean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+mj-lt"/>
              <a:buAutoNum type="arabicPeriod"/>
              <a:defRPr/>
            </a:pPr>
            <a:r>
              <a:rPr lang="ru-RU" sz="2800" dirty="0" smtClean="0">
                <a:hlinkClick r:id="rId6" action="ppaction://hlinksldjump"/>
              </a:rPr>
              <a:t>Проблемы и перспективы развития комплекса.</a:t>
            </a:r>
            <a:endParaRPr lang="ru-RU" sz="2800" dirty="0" smtClean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75000"/>
              <a:buFont typeface="+mj-lt"/>
              <a:buAutoNum type="arabicPeriod"/>
              <a:defRPr/>
            </a:pPr>
            <a:r>
              <a:rPr lang="ru-RU" sz="2800" dirty="0" smtClean="0"/>
              <a:t>Выводы</a:t>
            </a:r>
            <a:endParaRPr lang="ru-RU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Использованные ресурсы: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В  помощь  школьному  учителю.  Жижина  Е.А. Поурочные  разработки  по  географии.  Население  и  хозяйство  России. 9 класс. «ВАКО»,Москва, 2006 г.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В.П.Дронов, В.Я.Ром География Россия Население и хозяйство М. : Дрофа, 2008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hlinkClick r:id="rId3"/>
              </a:rPr>
              <a:t>http://fcior.edu.ru/card/5085/vtorichnyy-sektor-ekonomiki-otrasli-pererabatyvayushie-syre-mashinostroenie-i1.html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en-US" sz="2400" smtClean="0">
                <a:hlinkClick r:id="rId4"/>
              </a:rPr>
              <a:t>http://atc.in.ua/viewpage.php?page_id=142</a:t>
            </a:r>
            <a:r>
              <a:rPr lang="en-US" sz="2400" smtClean="0"/>
              <a:t> 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en-US" sz="2400" smtClean="0">
                <a:hlinkClick r:id="rId5"/>
              </a:rPr>
              <a:t>machinery.asiaauto.ru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en-US" sz="2400" smtClean="0">
                <a:hlinkClick r:id="rId6"/>
              </a:rPr>
              <a:t>www.lada.fr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Электронный  учебник «Кирилл и Мефодий» - карты, схемы.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285750" y="3286125"/>
            <a:ext cx="9258300" cy="2722563"/>
          </a:xfrm>
        </p:spPr>
        <p:txBody>
          <a:bodyPr/>
          <a:lstStyle/>
          <a:p>
            <a:r>
              <a:rPr lang="en-US" sz="1200" smtClean="0">
                <a:hlinkClick r:id="rId2"/>
              </a:rPr>
              <a:t>http://atc.in.ua/viewpage.php?page_id=142</a:t>
            </a:r>
            <a:r>
              <a:rPr lang="en-US" sz="1200" smtClean="0"/>
              <a:t> </a:t>
            </a:r>
            <a:endParaRPr lang="ru-RU" sz="2400" smtClean="0"/>
          </a:p>
        </p:txBody>
      </p:sp>
      <p:pic>
        <p:nvPicPr>
          <p:cNvPr id="47106" name="Picture 2" descr="http://www.foragro.ru/images/combine/rsmne/combine_rsmne_5_h_or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Картинка 170 из 25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7188"/>
            <a:ext cx="4076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5143500" y="3357563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6"/>
              </a:rPr>
              <a:t>machinery.asiaauto.ru</a:t>
            </a:r>
            <a:endParaRPr lang="ru-RU" sz="1200"/>
          </a:p>
        </p:txBody>
      </p:sp>
      <p:pic>
        <p:nvPicPr>
          <p:cNvPr id="47112" name="Picture 8" descr="Картинка 149 из 25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813" y="3714750"/>
            <a:ext cx="5076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t"/>
            <a:r>
              <a:rPr lang="ru-RU">
                <a:solidFill>
                  <a:srgbClr val="379E37"/>
                </a:solidFill>
                <a:hlinkClick r:id="rId9"/>
              </a:rPr>
              <a:t>http://www.carsgur.narod2.ru/</a:t>
            </a:r>
            <a:r>
              <a:rPr lang="ru-RU"/>
              <a:t> </a:t>
            </a:r>
          </a:p>
          <a:p>
            <a:pPr algn="l"/>
            <a:endParaRPr lang="ru-RU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t"/>
            <a:r>
              <a:rPr lang="ru-RU">
                <a:solidFill>
                  <a:srgbClr val="379E37"/>
                </a:solidFill>
                <a:hlinkClick r:id="rId9"/>
              </a:rPr>
              <a:t>http://www.carsgur.narod2.ru/</a:t>
            </a:r>
            <a:r>
              <a:rPr lang="ru-RU"/>
              <a:t> </a:t>
            </a:r>
          </a:p>
          <a:p>
            <a:pPr algn="l"/>
            <a:endParaRPr lang="ru-RU"/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2357438" y="6429375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10"/>
              </a:rPr>
              <a:t>www.lada.fr</a:t>
            </a: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18487" cy="4968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Машиностроительный комплекс – совокупность отраслей промышленности, производящих разнообразные</a:t>
            </a:r>
            <a:r>
              <a:rPr lang="ru-RU" dirty="0">
                <a:hlinkClick r:id="rId2" action="ppaction://hlinksldjump"/>
              </a:rPr>
              <a:t>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hlinkClick r:id="rId2" action="ppaction://hlinksldjump"/>
              </a:rPr>
              <a:t>машины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500063"/>
            <a:ext cx="8643938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— это механизм, совершающий какую-либо работу (это не только автомобиль, но и станок, трактор, телевизор, судно, компьютер, оборудование заводов и т.д.).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57188" y="5929313"/>
            <a:ext cx="500062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машин.1.bmp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8510587" cy="5143500"/>
          </a:xfrm>
        </p:spPr>
      </p:pic>
      <p:sp>
        <p:nvSpPr>
          <p:cNvPr id="3" name="TextBox 2"/>
          <p:cNvSpPr txBox="1"/>
          <p:nvPr/>
        </p:nvSpPr>
        <p:spPr>
          <a:xfrm>
            <a:off x="357188" y="214313"/>
            <a:ext cx="8501062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Докажите устно, что предприятия МСК связаны с другими межотраслевыми комплексами. Укажите, какой продукцией они обмениваются.</a:t>
            </a:r>
            <a:r>
              <a:rPr lang="ru-RU" sz="2800" dirty="0"/>
              <a:t> 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42875" y="6000750"/>
            <a:ext cx="500063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Значение машиностроительного комплекса в экономике.</a:t>
            </a:r>
            <a:endParaRPr lang="ru-RU" dirty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857375"/>
          <a:ext cx="48577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4858933" imgH="3999323" progId="Excel.Chart.8">
                  <p:embed/>
                </p:oleObj>
              </mc:Choice>
              <mc:Fallback>
                <p:oleObj r:id="rId3" imgW="4858933" imgH="3999323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57375"/>
                        <a:ext cx="4857750" cy="400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86375" y="1857375"/>
          <a:ext cx="3643313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3645724" imgH="4029805" progId="Excel.Chart.8">
                  <p:embed/>
                </p:oleObj>
              </mc:Choice>
              <mc:Fallback>
                <p:oleObj r:id="rId5" imgW="3645724" imgH="402980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1857375"/>
                        <a:ext cx="3643313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42875" y="6000750"/>
            <a:ext cx="500063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4572000" y="621506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Электронный учебник «Кирилл и Мефодий»</a:t>
            </a: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00042"/>
            <a:ext cx="2857520" cy="79535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dirty="0" smtClean="0"/>
              <a:t>1:2:4</a:t>
            </a:r>
            <a:endParaRPr lang="ru-RU" sz="4800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 — это темпы развития экономики страны, </a:t>
            </a:r>
          </a:p>
          <a:p>
            <a:r>
              <a:rPr lang="ru-RU" smtClean="0"/>
              <a:t>2 — темпы развития машиностроения, </a:t>
            </a:r>
          </a:p>
          <a:p>
            <a:r>
              <a:rPr lang="ru-RU" smtClean="0"/>
              <a:t>4 — темпы развития новых и новейших отраслей машиностроения (электроники, приборостроения). 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42875" y="6000750"/>
            <a:ext cx="500063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Роль и значение машиностроения.</a:t>
            </a:r>
            <a:endParaRPr lang="ru-RU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 его долю приходится 40% предприятий, 30% работающих, 15% продукции промышленности России.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Продукция машиностроения применяется повсеместно: в промышленности, сельском хозяйстве, быту, на транспорте, в вооруженных силах.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Определяет  темпы научно-технической революции.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42875" y="6000750"/>
            <a:ext cx="500063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1026</TotalTime>
  <Words>497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Batang</vt:lpstr>
      <vt:lpstr>Calibri</vt:lpstr>
      <vt:lpstr>Dotum</vt:lpstr>
      <vt:lpstr>Franklin Gothic Book</vt:lpstr>
      <vt:lpstr>Franklin Gothic Medium</vt:lpstr>
      <vt:lpstr>Wingdings 2</vt:lpstr>
      <vt:lpstr>Трек</vt:lpstr>
      <vt:lpstr>Диаграмма Microsoft Excel</vt:lpstr>
      <vt:lpstr>Машиностроительный комплекс. Роль, значение, проблемы развития. Факторы размещения. </vt:lpstr>
      <vt:lpstr>План  урока:</vt:lpstr>
      <vt:lpstr>Презентация PowerPoint</vt:lpstr>
      <vt:lpstr>Машиностроительный комплекс – совокупность отраслей промышленности, производящих разнообразные машины.</vt:lpstr>
      <vt:lpstr>Презентация PowerPoint</vt:lpstr>
      <vt:lpstr>Презентация PowerPoint</vt:lpstr>
      <vt:lpstr>Значение машиностроительного комплекса в экономике.</vt:lpstr>
      <vt:lpstr>1:2:4</vt:lpstr>
      <vt:lpstr>Роль и значение машиностроения.</vt:lpstr>
      <vt:lpstr>Главная задача машиностроения – обеспечить общество новыми, все более современными машинами.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ресурсы:</vt:lpstr>
    </vt:vector>
  </TitlesOfParts>
  <Company>dom 111-23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Ipatov</dc:creator>
  <cp:lastModifiedBy>Пользователь Windows</cp:lastModifiedBy>
  <cp:revision>94</cp:revision>
  <dcterms:created xsi:type="dcterms:W3CDTF">2007-10-14T09:44:15Z</dcterms:created>
  <dcterms:modified xsi:type="dcterms:W3CDTF">2018-10-23T08:14:10Z</dcterms:modified>
</cp:coreProperties>
</file>